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eur" initials="A" lastIdx="1" clrIdx="0">
    <p:extLst>
      <p:ext uri="{19B8F6BF-5375-455C-9EA6-DF929625EA0E}">
        <p15:presenceInfo xmlns:p15="http://schemas.microsoft.com/office/powerpoint/2012/main" userId="Administr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2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41E7E-6A35-D23F-4FFC-AC0705328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16F7DD-F46F-F580-EAD6-AD16F5FB6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F665F-A673-B455-1855-9D68DAC0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93F43-B8D4-311A-F220-66B810B9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6E710-7CAD-346D-CF90-E11B78FC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16C0F-2497-7825-489B-EEC70263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C8A91D-A771-3944-787B-B2C8CC1B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763FE-FCAC-1383-6B84-96CC8B7C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F05E3-8F9A-5B20-26AD-D3AC8CE4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6BC30-E29D-A8B0-28E6-617C0EAD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6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8AA37-5B60-5A74-6841-24A503A01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57106D-B750-AAD5-61C4-3576E6947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CF088-80C5-BB7D-0E6D-D7779BC3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96A20-B788-F5E3-BF92-24467A80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5D8D80-F198-A5C2-C647-808D59F1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CF058-A723-FFBB-1D0F-9CA26726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468BEF-7E5D-F2FE-841B-FE3389D6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9AE31-FE6F-8FE9-9342-F0411904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ACE22-0192-9674-9B30-DEF14B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95009-2129-6058-A36B-0FE793A2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FB01A-3C3B-3BED-B4A1-E8AD6D8D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54EB8-BC36-CBF7-6EF2-B7ED63FB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0560A-A00F-7ACD-6E20-ACA5795C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63B108-2AEA-67F0-43E3-E21C61E6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BBFA3-109F-5664-389D-5F914C33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77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D0D40-2462-6498-D9D5-965D9933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C27F2-4FE5-26D9-75C5-EB9387842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9211E2-7BDF-0FC0-19DF-F7A263C78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846384-1450-0E79-FB0A-9CB92288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FBF5FA-65FF-038B-8B34-111E0906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B107B-6C9C-3E4B-FEEC-D38190E4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1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B8C2F-A0DB-3259-DFA8-9960B2B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48463-46D4-963D-DEF1-FCA1537F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49960-2EBD-FA95-AA42-9A25D83EF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4DADD7-8A96-E139-BA90-B44A9D707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21220A-6801-144F-1AF4-D19AA043A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9F7432-0B5B-1165-8224-9947E90E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AE2E4E-54CE-7B8E-19C4-B6D64A44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BD6DA6-EA61-0FF9-2A2E-62FF1634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532B2-C41B-3D3E-5A9F-68C22ADF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3ED22-9073-37DD-F3CF-C6CE082E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52BFEE-B420-C98B-59A0-7DBB97AC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6CFC57-9D95-91E0-F332-40F78CD3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C5BF79-889F-52E7-D46C-E2D60782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EC96FE-6F51-0DC5-35FE-5568A1F0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4EAD73-1097-9C1A-A6E5-CCBB076A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9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F80D7-3D89-7970-2F3D-8E72267F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6047D5-6FAB-BDBD-FD7F-BCD005DC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485E0-3428-6FD7-C814-591E6EEBC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D3D08-0DF2-75CE-3D24-8E697DDE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BC352-B4A8-96D3-B9E3-3B669BEB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F34F4E-F839-4F27-6E0E-1E796062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21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74F4-955F-7E00-14CE-70F787F1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4D1022-5F61-6DBD-F2D6-74452A647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669F-44CF-57D5-B095-1F4E7C4BD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7057AC-D789-88BD-ABC8-248DDCB4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FFDF8-4F18-F738-0C2E-22F6F1AB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2B7500-3FEA-2D9F-2291-92F812A2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56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E27B39-6AFF-6C79-7D43-B5FE38ED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CA08EB-3B11-A2A3-B248-F78A1963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9CD85-92BD-2D73-F11E-A707880C9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5B5-AEB7-4A05-9BF5-F03D1B49487F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F2896-9A68-8D21-5887-9CF47D156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B6AB6-A915-7136-8CD3-2AF3D607F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D7FB-45BE-4210-A9C9-86308B790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4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35B391-C00F-3160-C13E-9F42B0D7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Fifty Years of Group Theory </a:t>
            </a:r>
            <a:b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Particle Physics </a:t>
            </a: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Beyond</a:t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D7DC14-672D-9582-148A-161AFB100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379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9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SORBA</a:t>
            </a:r>
            <a:endParaRPr lang="fr-F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LAPTh</a:t>
            </a:r>
            <a:r>
              <a:rPr lang="en-GB" sz="9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CNRS, France</a:t>
            </a:r>
            <a:endParaRPr lang="fr-F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9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honour of Branko Dragovich for his birthday</a:t>
            </a:r>
            <a:endParaRPr lang="fr-F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Belgrad</a:t>
            </a:r>
            <a:r>
              <a:rPr lang="en-GB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May 2025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47528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4F2A8-3419-1FDA-45DB-4691A2F0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26" y="292935"/>
            <a:ext cx="10515600" cy="633497"/>
          </a:xfrm>
        </p:spPr>
        <p:txBody>
          <a:bodyPr/>
          <a:lstStyle/>
          <a:p>
            <a:r>
              <a:rPr lang="fr-FR" sz="32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Dynamics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F1450-7DD9-13E2-88AD-BD453369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7"/>
            <a:ext cx="10515600" cy="5130216"/>
          </a:xfrm>
        </p:spPr>
        <p:txBody>
          <a:bodyPr>
            <a:normAutofit fontScale="25000" lnSpcReduction="20000"/>
          </a:bodyPr>
          <a:lstStyle/>
          <a:p>
            <a:r>
              <a:rPr lang="fr-FR" sz="7200" b="1" dirty="0">
                <a:solidFill>
                  <a:srgbClr val="002060"/>
                </a:solidFill>
              </a:rPr>
              <a:t>In the sixties:</a:t>
            </a:r>
          </a:p>
          <a:p>
            <a:pPr marL="0" indent="0">
              <a:buNone/>
            </a:pPr>
            <a:r>
              <a:rPr lang="fr-FR" sz="7200" dirty="0">
                <a:solidFill>
                  <a:srgbClr val="002060"/>
                </a:solidFill>
              </a:rPr>
              <a:t>SU(3) group to </a:t>
            </a:r>
            <a:r>
              <a:rPr lang="fr-FR" sz="7200" dirty="0" err="1">
                <a:solidFill>
                  <a:srgbClr val="002060"/>
                </a:solidFill>
              </a:rPr>
              <a:t>classify</a:t>
            </a:r>
            <a:r>
              <a:rPr lang="fr-FR" sz="7200" dirty="0">
                <a:solidFill>
                  <a:srgbClr val="002060"/>
                </a:solidFill>
              </a:rPr>
              <a:t> hadrons : “</a:t>
            </a:r>
            <a:r>
              <a:rPr lang="fr-FR" sz="7200" dirty="0" err="1">
                <a:solidFill>
                  <a:srgbClr val="002060"/>
                </a:solidFill>
              </a:rPr>
              <a:t>eithtfold</a:t>
            </a:r>
            <a:r>
              <a:rPr lang="fr-FR" sz="7200" dirty="0">
                <a:solidFill>
                  <a:srgbClr val="002060"/>
                </a:solidFill>
              </a:rPr>
              <a:t> </a:t>
            </a:r>
            <a:r>
              <a:rPr lang="fr-FR" sz="7200" dirty="0" err="1">
                <a:solidFill>
                  <a:srgbClr val="002060"/>
                </a:solidFill>
              </a:rPr>
              <a:t>way</a:t>
            </a:r>
            <a:r>
              <a:rPr lang="fr-FR" sz="7200" dirty="0">
                <a:solidFill>
                  <a:srgbClr val="002060"/>
                </a:solidFill>
              </a:rPr>
              <a:t> “ Gell-Mann (1961) </a:t>
            </a:r>
          </a:p>
          <a:p>
            <a:pPr marL="0" indent="0">
              <a:buNone/>
            </a:pPr>
            <a:r>
              <a:rPr lang="fr-FR" sz="7200" dirty="0">
                <a:solidFill>
                  <a:srgbClr val="002060"/>
                </a:solidFill>
              </a:rPr>
              <a:t>Quarks (1964) , Coloured quarks (1965), QCD (1973) ….</a:t>
            </a:r>
          </a:p>
          <a:p>
            <a:pPr marL="0" indent="0">
              <a:buNone/>
            </a:pPr>
            <a:endParaRPr lang="fr-FR" sz="4000" dirty="0">
              <a:solidFill>
                <a:srgbClr val="002060"/>
              </a:solidFill>
            </a:endParaRPr>
          </a:p>
          <a:p>
            <a:r>
              <a:rPr lang="fr-FR" sz="7200" b="1" dirty="0">
                <a:solidFill>
                  <a:srgbClr val="002060"/>
                </a:solidFill>
              </a:rPr>
              <a:t>In the seventies:               </a:t>
            </a:r>
            <a:r>
              <a:rPr lang="fr-FR" sz="7200" b="1" dirty="0">
                <a:solidFill>
                  <a:srgbClr val="C00000"/>
                </a:solidFill>
              </a:rPr>
              <a:t>Gauge </a:t>
            </a:r>
            <a:r>
              <a:rPr lang="fr-FR" sz="7200" b="1" dirty="0" err="1">
                <a:solidFill>
                  <a:srgbClr val="C00000"/>
                </a:solidFill>
              </a:rPr>
              <a:t>theory</a:t>
            </a:r>
            <a:r>
              <a:rPr lang="fr-FR" sz="7200" b="1" dirty="0">
                <a:solidFill>
                  <a:srgbClr val="C00000"/>
                </a:solidFill>
              </a:rPr>
              <a:t>:   local gauge invariance</a:t>
            </a:r>
          </a:p>
          <a:p>
            <a:pPr marL="0" indent="0">
              <a:buNone/>
            </a:pPr>
            <a:r>
              <a:rPr lang="fr-FR" sz="7200" dirty="0">
                <a:solidFill>
                  <a:srgbClr val="002060"/>
                </a:solidFill>
              </a:rPr>
              <a:t>“</a:t>
            </a:r>
            <a:r>
              <a:rPr lang="fr-FR" sz="7200" i="1" dirty="0" err="1">
                <a:solidFill>
                  <a:srgbClr val="002060"/>
                </a:solidFill>
              </a:rPr>
              <a:t>We</a:t>
            </a:r>
            <a:r>
              <a:rPr lang="fr-FR" sz="7200" i="1" dirty="0">
                <a:solidFill>
                  <a:srgbClr val="002060"/>
                </a:solidFill>
              </a:rPr>
              <a:t> </a:t>
            </a:r>
            <a:r>
              <a:rPr lang="fr-FR" sz="7200" i="1" dirty="0" err="1">
                <a:solidFill>
                  <a:srgbClr val="002060"/>
                </a:solidFill>
              </a:rPr>
              <a:t>define</a:t>
            </a:r>
            <a:r>
              <a:rPr lang="fr-FR" sz="7200" i="1" dirty="0">
                <a:solidFill>
                  <a:srgbClr val="002060"/>
                </a:solidFill>
              </a:rPr>
              <a:t> </a:t>
            </a:r>
            <a:r>
              <a:rPr lang="fr-FR" sz="7200" i="1" dirty="0" err="1">
                <a:solidFill>
                  <a:srgbClr val="002060"/>
                </a:solidFill>
              </a:rPr>
              <a:t>isotopic</a:t>
            </a:r>
            <a:r>
              <a:rPr lang="fr-FR" sz="7200" i="1" dirty="0">
                <a:solidFill>
                  <a:srgbClr val="002060"/>
                </a:solidFill>
              </a:rPr>
              <a:t> gauge as an </a:t>
            </a:r>
            <a:r>
              <a:rPr lang="fr-FR" sz="7200" i="1" dirty="0" err="1">
                <a:solidFill>
                  <a:srgbClr val="002060"/>
                </a:solidFill>
              </a:rPr>
              <a:t>arbitrary</a:t>
            </a:r>
            <a:r>
              <a:rPr lang="fr-FR" sz="7200" i="1" dirty="0">
                <a:solidFill>
                  <a:srgbClr val="002060"/>
                </a:solidFill>
              </a:rPr>
              <a:t> </a:t>
            </a:r>
            <a:r>
              <a:rPr lang="fr-FR" sz="7200" i="1" dirty="0" err="1">
                <a:solidFill>
                  <a:srgbClr val="002060"/>
                </a:solidFill>
              </a:rPr>
              <a:t>way</a:t>
            </a:r>
            <a:r>
              <a:rPr lang="fr-FR" sz="7200" i="1" dirty="0">
                <a:solidFill>
                  <a:srgbClr val="002060"/>
                </a:solidFill>
              </a:rPr>
              <a:t> of </a:t>
            </a:r>
            <a:r>
              <a:rPr lang="fr-FR" sz="7200" i="1" dirty="0" err="1">
                <a:solidFill>
                  <a:srgbClr val="002060"/>
                </a:solidFill>
              </a:rPr>
              <a:t>choosing</a:t>
            </a:r>
            <a:r>
              <a:rPr lang="fr-FR" sz="7200" i="1" dirty="0">
                <a:solidFill>
                  <a:srgbClr val="002060"/>
                </a:solidFill>
              </a:rPr>
              <a:t> the orientation of the </a:t>
            </a:r>
            <a:r>
              <a:rPr lang="fr-FR" sz="7200" i="1" dirty="0" err="1">
                <a:solidFill>
                  <a:srgbClr val="002060"/>
                </a:solidFill>
              </a:rPr>
              <a:t>isotopic</a:t>
            </a:r>
            <a:r>
              <a:rPr lang="fr-FR" sz="7200" i="1" dirty="0">
                <a:solidFill>
                  <a:srgbClr val="002060"/>
                </a:solidFill>
              </a:rPr>
              <a:t> spin axes at all </a:t>
            </a:r>
            <a:r>
              <a:rPr lang="fr-FR" sz="7200" i="1" dirty="0" err="1">
                <a:solidFill>
                  <a:srgbClr val="002060"/>
                </a:solidFill>
              </a:rPr>
              <a:t>space</a:t>
            </a:r>
            <a:r>
              <a:rPr lang="fr-FR" sz="7200" i="1" dirty="0">
                <a:solidFill>
                  <a:srgbClr val="002060"/>
                </a:solidFill>
              </a:rPr>
              <a:t>-time points, in </a:t>
            </a:r>
            <a:r>
              <a:rPr lang="fr-FR" sz="7200" i="1" dirty="0" err="1">
                <a:solidFill>
                  <a:srgbClr val="002060"/>
                </a:solidFill>
              </a:rPr>
              <a:t>analogy</a:t>
            </a:r>
            <a:r>
              <a:rPr lang="fr-FR" sz="7200" i="1" dirty="0">
                <a:solidFill>
                  <a:srgbClr val="002060"/>
                </a:solidFill>
              </a:rPr>
              <a:t> </a:t>
            </a:r>
            <a:r>
              <a:rPr lang="fr-FR" sz="7200" i="1" dirty="0" err="1">
                <a:solidFill>
                  <a:srgbClr val="002060"/>
                </a:solidFill>
              </a:rPr>
              <a:t>with</a:t>
            </a:r>
            <a:r>
              <a:rPr lang="fr-FR" sz="7200" i="1" dirty="0">
                <a:solidFill>
                  <a:srgbClr val="002060"/>
                </a:solidFill>
              </a:rPr>
              <a:t> the </a:t>
            </a:r>
            <a:r>
              <a:rPr lang="fr-FR" sz="7200" i="1" dirty="0" err="1">
                <a:solidFill>
                  <a:srgbClr val="002060"/>
                </a:solidFill>
              </a:rPr>
              <a:t>electromagnetic</a:t>
            </a:r>
            <a:r>
              <a:rPr lang="fr-FR" sz="7200" i="1" dirty="0">
                <a:solidFill>
                  <a:srgbClr val="002060"/>
                </a:solidFill>
              </a:rPr>
              <a:t> gauge…” </a:t>
            </a:r>
            <a:r>
              <a:rPr lang="fr-FR" sz="7200" dirty="0">
                <a:solidFill>
                  <a:srgbClr val="002060"/>
                </a:solidFill>
              </a:rPr>
              <a:t>Yang &amp; Mills (1954) </a:t>
            </a:r>
          </a:p>
          <a:p>
            <a:pPr marL="0" indent="0">
              <a:buNone/>
            </a:pPr>
            <a:endParaRPr lang="fr-FR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7200" b="1" dirty="0" err="1">
                <a:solidFill>
                  <a:srgbClr val="002060"/>
                </a:solidFill>
              </a:rPr>
              <a:t>Electrodynamics</a:t>
            </a:r>
            <a:r>
              <a:rPr lang="fr-FR" sz="7200" b="1" dirty="0">
                <a:solidFill>
                  <a:srgbClr val="002060"/>
                </a:solidFill>
              </a:rPr>
              <a:t> invariant by minimal </a:t>
            </a:r>
            <a:r>
              <a:rPr lang="fr-FR" sz="7200" b="1" dirty="0" err="1">
                <a:solidFill>
                  <a:srgbClr val="002060"/>
                </a:solidFill>
              </a:rPr>
              <a:t>coupling</a:t>
            </a:r>
            <a:r>
              <a:rPr lang="fr-FR" sz="7200" b="1" dirty="0">
                <a:solidFill>
                  <a:srgbClr val="002060"/>
                </a:solidFill>
              </a:rPr>
              <a:t>: U(1) </a:t>
            </a:r>
            <a:r>
              <a:rPr lang="fr-FR" sz="7200" b="1" dirty="0" err="1">
                <a:solidFill>
                  <a:srgbClr val="002060"/>
                </a:solidFill>
              </a:rPr>
              <a:t>symmetry</a:t>
            </a:r>
            <a:r>
              <a:rPr lang="fr-FR" sz="7200" b="1" dirty="0">
                <a:solidFill>
                  <a:srgbClr val="002060"/>
                </a:solidFill>
              </a:rPr>
              <a:t>:    </a:t>
            </a:r>
          </a:p>
          <a:p>
            <a:pPr marL="0" indent="0">
              <a:buNone/>
            </a:pPr>
            <a:r>
              <a:rPr lang="fr-FR" sz="7200" dirty="0" err="1">
                <a:solidFill>
                  <a:srgbClr val="002060"/>
                </a:solidFill>
              </a:rPr>
              <a:t>Define</a:t>
            </a:r>
            <a:r>
              <a:rPr lang="fr-FR" sz="7200" dirty="0">
                <a:solidFill>
                  <a:srgbClr val="002060"/>
                </a:solidFill>
              </a:rPr>
              <a:t>  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( ∂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iq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) </a:t>
            </a:r>
            <a:r>
              <a:rPr lang="fr-FR" sz="7200" dirty="0">
                <a:solidFill>
                  <a:srgbClr val="002060"/>
                </a:solidFill>
              </a:rPr>
              <a:t>covariant </a:t>
            </a:r>
            <a:r>
              <a:rPr lang="fr-FR" sz="7200" dirty="0" err="1">
                <a:solidFill>
                  <a:srgbClr val="002060"/>
                </a:solidFill>
              </a:rPr>
              <a:t>derivative</a:t>
            </a:r>
            <a:r>
              <a:rPr lang="fr-FR" sz="7200" dirty="0">
                <a:solidFill>
                  <a:srgbClr val="002060"/>
                </a:solidFill>
              </a:rPr>
              <a:t>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∂</a:t>
            </a:r>
            <a:r>
              <a:rPr lang="en-GB" sz="72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lang="en-GB" sz="72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72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 Φ(x) →   (  ∂</a:t>
            </a:r>
            <a:r>
              <a:rPr lang="en-GB" sz="72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lang="en-GB" sz="72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</a:t>
            </a:r>
            <a:r>
              <a:rPr lang="en-GB" sz="72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 Φ’(x)</a:t>
            </a:r>
            <a:r>
              <a:rPr lang="fr-FR" sz="7200" dirty="0">
                <a:solidFill>
                  <a:srgbClr val="002060"/>
                </a:solidFill>
              </a:rPr>
              <a:t>		</a:t>
            </a:r>
            <a:r>
              <a:rPr lang="fr-FR" sz="7200" dirty="0" err="1">
                <a:solidFill>
                  <a:srgbClr val="002060"/>
                </a:solidFill>
              </a:rPr>
              <a:t>with</a:t>
            </a:r>
            <a:r>
              <a:rPr lang="fr-FR" sz="7200" dirty="0">
                <a:solidFill>
                  <a:srgbClr val="002060"/>
                </a:solidFill>
              </a:rPr>
              <a:t> :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A’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(x)  = -1/e ∂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θ (x) +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(x) </a:t>
            </a:r>
            <a:endParaRPr lang="en-GB" sz="7200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002060"/>
                </a:solidFill>
              </a:rPr>
              <a:t>Generalisation : </a:t>
            </a:r>
            <a:r>
              <a:rPr lang="fr-FR" sz="7200" b="1" dirty="0">
                <a:solidFill>
                  <a:srgbClr val="002060"/>
                </a:solidFill>
              </a:rPr>
              <a:t>G </a:t>
            </a:r>
            <a:r>
              <a:rPr lang="fr-FR" sz="7200" b="1" dirty="0" err="1">
                <a:solidFill>
                  <a:srgbClr val="002060"/>
                </a:solidFill>
              </a:rPr>
              <a:t>symmetry</a:t>
            </a:r>
            <a:r>
              <a:rPr lang="fr-FR" sz="7200" b="1" dirty="0">
                <a:solidFill>
                  <a:srgbClr val="002060"/>
                </a:solidFill>
              </a:rPr>
              <a:t>  </a:t>
            </a:r>
            <a:r>
              <a:rPr lang="fr-FR" sz="7200" b="1" dirty="0" err="1">
                <a:solidFill>
                  <a:srgbClr val="002060"/>
                </a:solidFill>
              </a:rPr>
              <a:t>with</a:t>
            </a:r>
            <a:r>
              <a:rPr lang="fr-FR" sz="7200" b="1" dirty="0">
                <a:solidFill>
                  <a:srgbClr val="002060"/>
                </a:solidFill>
              </a:rPr>
              <a:t> </a:t>
            </a:r>
            <a:r>
              <a:rPr lang="fr-FR" sz="7200" b="1" dirty="0" err="1">
                <a:solidFill>
                  <a:srgbClr val="002060"/>
                </a:solidFill>
              </a:rPr>
              <a:t>gener</a:t>
            </a:r>
            <a:r>
              <a:rPr lang="fr-FR" sz="7200" b="1" dirty="0">
                <a:solidFill>
                  <a:srgbClr val="002060"/>
                </a:solidFill>
              </a:rPr>
              <a:t>. </a:t>
            </a:r>
            <a:r>
              <a:rPr lang="en-GB" sz="7200" b="1" dirty="0">
                <a:solidFill>
                  <a:srgbClr val="002060"/>
                </a:solidFill>
              </a:rPr>
              <a:t>{ X1, …, </a:t>
            </a:r>
            <a:r>
              <a:rPr lang="en-GB" sz="7200" b="1" dirty="0" err="1">
                <a:solidFill>
                  <a:srgbClr val="002060"/>
                </a:solidFill>
              </a:rPr>
              <a:t>Xn</a:t>
            </a:r>
            <a:r>
              <a:rPr lang="en-GB" sz="7200" b="1" dirty="0">
                <a:solidFill>
                  <a:srgbClr val="002060"/>
                </a:solidFill>
              </a:rPr>
              <a:t>} 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 (x) →    Φ’ (x) =  exp {-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 </a:t>
            </a:r>
            <a:r>
              <a:rPr lang="en-GB" sz="7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en-GB" sz="7200" kern="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en-GB" sz="7200" kern="0" baseline="30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(x)} Φ (x) = U(θ) Φ (x)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i="1" dirty="0">
                <a:solidFill>
                  <a:srgbClr val="002060"/>
                </a:solidFill>
              </a:rPr>
              <a:t>Covariant </a:t>
            </a:r>
            <a:r>
              <a:rPr lang="fr-FR" sz="7200" i="1" dirty="0" err="1">
                <a:solidFill>
                  <a:srgbClr val="002060"/>
                </a:solidFill>
              </a:rPr>
              <a:t>derivative</a:t>
            </a:r>
            <a:r>
              <a:rPr lang="fr-FR" sz="7200" i="1" dirty="0">
                <a:solidFill>
                  <a:srgbClr val="002060"/>
                </a:solidFill>
              </a:rPr>
              <a:t>: 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 ( ∂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en-GB" sz="7200" kern="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7200" kern="0" baseline="30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GB" sz="8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l-GR" sz="7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8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80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80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 (x) → exp {-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 X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en-GB" sz="7200" kern="0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(x)}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Φ (x) =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Φ’ (x) 		</a:t>
            </a:r>
            <a:r>
              <a:rPr lang="fr-FR" sz="7200" dirty="0" err="1">
                <a:solidFill>
                  <a:srgbClr val="002060"/>
                </a:solidFill>
              </a:rPr>
              <a:t>with</a:t>
            </a:r>
            <a:r>
              <a:rPr lang="fr-FR" sz="7200" dirty="0">
                <a:solidFill>
                  <a:srgbClr val="002060"/>
                </a:solidFill>
              </a:rPr>
              <a:t> :  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7200" kern="0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→  U(θ)  [X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7200" kern="0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GB" sz="72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/g U(θ)</a:t>
            </a:r>
            <a:r>
              <a:rPr lang="en-GB" sz="7200" kern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∂</a:t>
            </a:r>
            <a:r>
              <a:rPr lang="en-GB" sz="7200" kern="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n-GB" sz="7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U(θ)] U(θ)</a:t>
            </a:r>
            <a:r>
              <a:rPr lang="en-GB" sz="7200" kern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2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5E338-DE1F-550C-DDC5-6E55D255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MODEL of </a:t>
            </a:r>
            <a:r>
              <a:rPr lang="en-GB" sz="7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Strong,Weak</a:t>
            </a: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Electromagnetic inter.</a:t>
            </a:r>
            <a:endParaRPr lang="fr-FR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SU(3) x SU(2) X U(1)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Quarks and Leptons as well as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Vector Bosons in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of G</a:t>
            </a:r>
            <a:endParaRPr lang="fr-FR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	UNIFICATION of the three forces → Grand unification SU(5) ,SO(10) …even attempts with exceptional groups…</a:t>
            </a:r>
            <a:endParaRPr lang="fr-FR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	Including gravity???    → String theories….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*****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SUPERSYMMETRY: </a:t>
            </a:r>
            <a:endParaRPr lang="fr-FR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 to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Poincaré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spinors (1/2,0) and (0,1/2) under Lorentz : </a:t>
            </a: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 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Ǫ</a:t>
            </a:r>
            <a:r>
              <a:rPr lang="en-GB" sz="720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Ǭ</a:t>
            </a:r>
            <a:r>
              <a:rPr lang="en-GB" sz="72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= 2 </a:t>
            </a:r>
            <a:r>
              <a:rPr lang="en-GB" sz="72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GB" sz="7200" baseline="300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GB" sz="720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αβ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72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I=1,</a:t>
            </a:r>
            <a:r>
              <a:rPr lang="en-GB" sz="7200" dirty="0"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⋯</a:t>
            </a:r>
            <a:r>
              <a:rPr lang="en-GB" sz="7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,N.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	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Extended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Supersym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GB" sz="7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Ǫ</a:t>
            </a:r>
            <a:r>
              <a:rPr lang="fr-FR" sz="7200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GB" sz="72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7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Ǭ</a:t>
            </a:r>
            <a:r>
              <a:rPr lang="en-GB" sz="7200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GB" sz="72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7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A=1,…,N)  transforming under some “internal” sym. group.</a:t>
            </a:r>
            <a:endParaRPr lang="fr-FR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Minimal (N=1) </a:t>
            </a:r>
            <a:r>
              <a:rPr lang="en-GB" sz="7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Supersym</a:t>
            </a: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Standard Model 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N=4  </a:t>
            </a:r>
            <a:r>
              <a:rPr lang="en-GB" sz="7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/CFT 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correspondence of Maldacena and its application to correlation functions in the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conformal phase of N=4 Super Yang Mills</a:t>
            </a:r>
            <a:endParaRPr lang="fr-FR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Math: Kac’s classification of simple superalgebras 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analogy with Cartan </a:t>
            </a:r>
            <a:r>
              <a:rPr lang="en-GB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</a:t>
            </a:r>
            <a:r>
              <a:rPr lang="en-GB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of Simple Lie algebras.</a:t>
            </a:r>
            <a:endParaRPr lang="fr-FR" sz="7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SU(n), SO(n), </a:t>
            </a:r>
            <a:r>
              <a:rPr lang="fr-FR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(n) , Exc. </a:t>
            </a:r>
            <a:r>
              <a:rPr lang="fr-FR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→ SU(m, n) , </a:t>
            </a:r>
            <a:r>
              <a:rPr lang="fr-FR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m,n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, Exc. Super </a:t>
            </a:r>
            <a:r>
              <a:rPr lang="fr-FR" sz="7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</a:t>
            </a:r>
            <a:r>
              <a:rPr lang="fr-FR" sz="7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52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DA127-1609-CD0B-8BE0-D7211E34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226"/>
          </a:xfrm>
        </p:spPr>
        <p:txBody>
          <a:bodyPr/>
          <a:lstStyle/>
          <a:p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Dynamics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2D037E-9A29-45D3-4AE5-0E7449D6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4798539"/>
          </a:xfrm>
        </p:spPr>
        <p:txBody>
          <a:bodyPr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GB" sz="2000" b="1" dirty="0">
                <a:solidFill>
                  <a:srgbClr val="C00000"/>
                </a:solidFill>
              </a:rPr>
              <a:t>The advent of 2 </a:t>
            </a:r>
            <a:r>
              <a:rPr lang="en-GB" sz="2000" b="1" dirty="0" err="1">
                <a:solidFill>
                  <a:srgbClr val="C00000"/>
                </a:solidFill>
              </a:rPr>
              <a:t>dim.CFT</a:t>
            </a:r>
            <a:r>
              <a:rPr lang="en-GB" sz="2000" b="1" dirty="0">
                <a:solidFill>
                  <a:srgbClr val="C00000"/>
                </a:solidFill>
              </a:rPr>
              <a:t> (1984) </a:t>
            </a:r>
          </a:p>
          <a:p>
            <a:pPr marL="0" indent="0" algn="ctr">
              <a:spcAft>
                <a:spcPts val="800"/>
              </a:spcAft>
              <a:buNone/>
            </a:pPr>
            <a:endParaRPr lang="fr-FR" sz="2000" b="1" dirty="0">
              <a:solidFill>
                <a:srgbClr val="C00000"/>
              </a:solidFill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“Global” conformal group in 1+1 dim:   SO(2,2) = SO(2,1) + SO(2,1) 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analytic mapping of the complex plane onto itself is conformal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energy tensor T(z, z</a:t>
            </a:r>
            <a:r>
              <a:rPr lang="en-GB" sz="14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a CFT 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copies of Virasoro alg. :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4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-z</a:t>
            </a:r>
            <a:r>
              <a:rPr lang="en-GB" sz="14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m+1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en-GB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,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(m-n) L 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n+m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(c/12) m (m</a:t>
            </a:r>
            <a:r>
              <a:rPr lang="en-GB" sz="16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-1) 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m+n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 central charge        </a:t>
            </a: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(m-n) L’ 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n+m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+ (c/12) m(m</a:t>
            </a:r>
            <a:r>
              <a:rPr lang="en-GB" sz="16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-1) 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m+n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with  [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en-GB" sz="16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</a:t>
            </a:r>
            <a:endParaRPr lang="fr-F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0000"/>
                </a:solidFill>
              </a:rPr>
              <a:t> </a:t>
            </a:r>
            <a:r>
              <a:rPr lang="en-GB" sz="1800" b="1" dirty="0">
                <a:solidFill>
                  <a:srgbClr val="C00000"/>
                </a:solidFill>
              </a:rPr>
              <a:t>BPZ idea</a:t>
            </a:r>
            <a:endParaRPr lang="fr-FR" sz="1800" b="1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a) Local operators </a:t>
            </a:r>
            <a:r>
              <a:rPr lang="en-GB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14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(x)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representations of Virasoro  algebra             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constituting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associative  </a:t>
            </a:r>
            <a:r>
              <a:rPr lang="fr-FR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algebra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fr-FR" sz="14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(x)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fr-FR" sz="14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(y)</a:t>
            </a:r>
            <a:r>
              <a:rPr lang="fr-FR" sz="14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400" b="1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fr-FR" sz="1400" b="1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14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(x-y)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fr-FR" sz="14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(y)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→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”minimal models” identified with 2 dim. Statistical Models at critical points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0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C2ACD0-E154-4D38-9F09-19C946E0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3944"/>
            <a:ext cx="10515600" cy="5533019"/>
          </a:xfrm>
        </p:spPr>
        <p:txBody>
          <a:bodyPr>
            <a:normAutofit/>
          </a:bodyPr>
          <a:lstStyle/>
          <a:p>
            <a:pPr>
              <a:lnSpc>
                <a:spcPct val="11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C00000"/>
                </a:solidFill>
              </a:rPr>
              <a:t>Applications in String Theory</a:t>
            </a:r>
            <a:endParaRPr lang="fr-FR" sz="1800" b="1" dirty="0">
              <a:solidFill>
                <a:srgbClr val="C00000"/>
              </a:solidFill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worldsheet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2 dim. and string action invariant under </a:t>
            </a:r>
            <a:r>
              <a:rPr lang="en-GB" sz="1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conf.transf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 scattering amplitude  expressed in terms of correlation functions of a CFT defined on the plane (tree amplitudes), on the torus (one-loop amplitudes)…</a:t>
            </a:r>
          </a:p>
          <a:p>
            <a:pPr>
              <a:lnSpc>
                <a:spcPct val="11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C00000"/>
                </a:solidFill>
              </a:rPr>
              <a:t>Actually CFT developed along other directions in mathematics and physics. </a:t>
            </a:r>
            <a:endParaRPr lang="fr-FR" sz="1800" b="1" dirty="0">
              <a:solidFill>
                <a:srgbClr val="C00000"/>
              </a:solidFill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Kac-Moody algebras (KM)</a:t>
            </a: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    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G(S</a:t>
            </a:r>
            <a:r>
              <a:rPr lang="en-GB" sz="14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Affine Algebras</a:t>
            </a:r>
            <a:r>
              <a:rPr lang="en-GB" sz="1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 (z, z</a:t>
            </a:r>
            <a:r>
              <a:rPr lang="en-GB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x G   with |z|=1  and G simple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r-FR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(m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Z)                         [T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) = if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[T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6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) = if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6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m+n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k/2 m 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m+n</a:t>
            </a:r>
            <a:r>
              <a:rPr lang="fr-FR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˂ 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T</a:t>
            </a:r>
            <a:r>
              <a:rPr lang="fr-FR" sz="16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˃ 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[e, </a:t>
            </a:r>
            <a:r>
              <a:rPr lang="en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</a:t>
            </a:r>
            <a:endParaRPr lang="fr-FR" sz="24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72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22DC8-8C87-1AF1-0E54-5BAAE1C9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627797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Semi-direct product:               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Vir. 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G(S</a:t>
            </a:r>
            <a:r>
              <a:rPr lang="en-GB" sz="18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indent="-342900">
              <a:lnSpc>
                <a:spcPct val="120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from algebra of vector fields V(S1)	              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-z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m+1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d/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indent="-342900">
              <a:lnSpc>
                <a:spcPct val="120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Sugawara construction: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using a  Fock space 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s.t.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|0˃ = 0  if m˃0, and  a normal ordering :             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		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∑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 G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a=1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∑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: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	→   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(m-n) L 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(c/12) m(m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-1)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m+n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		→ 	[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 </a:t>
            </a:r>
            <a:r>
              <a:rPr lang="en-GB" sz="18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= -n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m+n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with: 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GB" sz="18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Super </a:t>
            </a:r>
            <a:r>
              <a:rPr lang="en-GB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Vir.algebra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 or N=1 Super Conf. Alg.   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  to T(z) of conformal spin 2 a conf. fermionic spin 3/2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G(z) = z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-3/2 –r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r Є Z (Ramond sector) or r Є Z +1/2  (Neveu –Schwarz sector)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	→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(1/2 m - r)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m+r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{G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} = 2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r+s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c/3 (r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- 1)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r+s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65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0E5E5-F6A5-9661-8B48-B274F6E2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586"/>
            <a:ext cx="10515600" cy="590769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algebras: generalisation of Vir. </a:t>
            </a:r>
            <a:r>
              <a:rPr lang="en-GB" sz="6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</a:t>
            </a:r>
            <a:r>
              <a:rPr lang="en-GB" sz="6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symm</a:t>
            </a:r>
            <a:r>
              <a:rPr lang="en-GB" sz="6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of Integrable models: </a:t>
            </a:r>
            <a:endParaRPr lang="fr-FR" sz="6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stress energy tensor T  as well as a finite number of primary fields W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 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=1,…,n-1) under T satisfying: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{T(z) , T(w) }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 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-2 T(w) δ’ (z-w) + </a:t>
            </a:r>
            <a:r>
              <a:rPr lang="fr-FR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T(w) δ(z-w) + c/2 δ’’’ (z-w)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{T(z) , W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 }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 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-h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 δ’ (z-w) + </a:t>
            </a:r>
            <a:r>
              <a:rPr lang="fr-FR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 δ (z-w)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{W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(z) ,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64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 }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 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∑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64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i,j;a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 δ</a:t>
            </a:r>
            <a:r>
              <a:rPr lang="en-GB" sz="6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(z-w)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64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i,j;a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(w): polynomials in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64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</a:t>
            </a:r>
            <a:r>
              <a:rPr lang="en-GB" sz="64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T and their derivatives.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fr-FR" sz="6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Toda field theories associated with simple G:  both integrable and conform. invariant, their constants of motion form a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algebra. Seen as  gauged WZW models with constraints, construction of different W algebras for a given G.  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Generalisation to the </a:t>
            </a:r>
            <a:r>
              <a:rPr lang="en-GB" sz="6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supersymm</a:t>
            </a:r>
            <a:r>
              <a:rPr lang="en-GB" sz="6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case. </a:t>
            </a:r>
            <a:endParaRPr lang="fr-FR" sz="6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13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C5962-3403-7AED-EAB9-D3A45341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445"/>
            <a:ext cx="9875293" cy="55355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</a:pPr>
            <a:r>
              <a:rPr lang="en-GB" sz="23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Quantum Groups:  </a:t>
            </a:r>
            <a:r>
              <a:rPr lang="en-GB" sz="23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Uq</a:t>
            </a:r>
            <a:r>
              <a:rPr lang="en-GB" sz="23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(G) </a:t>
            </a:r>
            <a:endParaRPr lang="fr-FR" sz="23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deformation of enveloping alg. of G:</a:t>
            </a:r>
            <a:endParaRPr lang="fr-FR" sz="1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Ex:  </a:t>
            </a:r>
            <a:r>
              <a:rPr lang="fr-FR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sz="21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(2)) 	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[J</a:t>
            </a:r>
            <a:r>
              <a:rPr lang="fr-FR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fr-FR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</a:t>
            </a:r>
            <a:r>
              <a:rPr lang="fr-FR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1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2J</a:t>
            </a:r>
            <a:r>
              <a:rPr lang="fr-FR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1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-2J</a:t>
            </a:r>
            <a:r>
              <a:rPr lang="fr-FR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/ (</a:t>
            </a:r>
            <a:r>
              <a:rPr lang="fr-FR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1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720"/>
              </a:spcBef>
              <a:buNone/>
            </a:pPr>
            <a:r>
              <a:rPr lang="fr-FR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+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sz="2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 q=1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↙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↘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q=0                                                              </a:t>
            </a:r>
            <a:endParaRPr lang="fr-FR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720"/>
              </a:spcBef>
              <a:buNone/>
            </a:pP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[J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2J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can be defined      [J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+J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ctr">
              <a:spcBef>
                <a:spcPts val="720"/>
              </a:spcBef>
              <a:buNone/>
            </a:pP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[J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- J</a:t>
            </a:r>
            <a:r>
              <a:rPr lang="en-US" sz="21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called ‘’Crystal basis’’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720"/>
              </a:spcBef>
              <a:buNone/>
            </a:pPr>
            <a:endParaRPr lang="fr-FR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9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 : 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Sym. of Quantum Heisenberg model “XXZ” (deformation of “XXX” model”) is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900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19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(affine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(2)), a useful property for its integrability.</a:t>
            </a:r>
            <a:endParaRPr lang="fr-FR" sz="1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Generalisation: </a:t>
            </a:r>
            <a:endParaRPr lang="fr-FR" sz="23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 Kac-Moody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Super Virasoro, Super W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Super Quantum groups…</a:t>
            </a:r>
            <a:endParaRPr lang="fr-FR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affine </a:t>
            </a:r>
            <a:r>
              <a:rPr lang="fr-FR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Uq</a:t>
            </a:r>
            <a:r>
              <a:rPr lang="fr-FR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affine G).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Algebras with 2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deform.parameters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Ap,q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(affine G) and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Bp,q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(arising from Yang-Baxter equation)</a:t>
            </a:r>
            <a:endParaRPr lang="fr-FR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extensions of Kac-Moody defined on a manifold M of dim ˃1 and a Grassmann </a:t>
            </a:r>
            <a:r>
              <a:rPr lang="en-GB" sz="1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</a:t>
            </a: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of dim N ˃1.</a:t>
            </a:r>
            <a:endParaRPr lang="fr-FR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of Quantum Group in the limit q→0 to Genetic Code</a:t>
            </a:r>
            <a:endParaRPr lang="fr-FR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3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A823E-0D57-1521-3F30-60359D72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91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application of Quantum groups : </a:t>
            </a:r>
            <a:br>
              <a:rPr lang="fr-FR" sz="3200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model for  the Genetic code  </a:t>
            </a:r>
            <a:endParaRPr lang="fr-FR" sz="3200" b="1" i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7AE6F-AC18-9CB1-269F-7BE52025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/>
          <a:lstStyle/>
          <a:p>
            <a:pPr marL="22860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800" b="1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(2))  deformation of enveloping alg. (space of </a:t>
            </a:r>
            <a:r>
              <a:rPr lang="en-GB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polyn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and power series in elements) of </a:t>
            </a:r>
            <a:r>
              <a:rPr lang="en-GB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!</a:t>
            </a: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[J</a:t>
            </a:r>
            <a:r>
              <a:rPr lang="en-GB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GB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</a:t>
            </a:r>
            <a:r>
              <a:rPr lang="en-GB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2J</a:t>
            </a:r>
            <a:r>
              <a:rPr lang="en-GB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-2J</a:t>
            </a:r>
            <a:r>
              <a:rPr lang="en-GB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/ (</a:t>
            </a:r>
            <a:r>
              <a:rPr lang="en-GB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720"/>
              </a:spcBef>
              <a:buNone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[J</a:t>
            </a:r>
            <a:r>
              <a:rPr lang="en-US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+ J</a:t>
            </a:r>
            <a:r>
              <a:rPr lang="en-US" sz="20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>
              <a:spcBef>
                <a:spcPts val="720"/>
              </a:spcBef>
              <a:buNone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720"/>
              </a:spcBef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↙                                                              ↘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		</a:t>
            </a:r>
            <a:r>
              <a:rPr lang="en-US" sz="20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q=1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               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q=0                                                             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20"/>
              </a:spcBef>
              <a:buNone/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[J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2J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	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defined      [J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+J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[J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- J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	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‘</a:t>
            </a:r>
            <a:r>
              <a:rPr lang="en-US" sz="1800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’Crystal basis” </a:t>
            </a:r>
            <a:r>
              <a:rPr lang="en-US" sz="1800" kern="1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</a:t>
            </a:r>
            <a:r>
              <a:rPr lang="en-US" sz="1800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97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B52E7-A2FD-DC83-B5B2-DC40E974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CRYSTAL BASIS MODEL FOR THE GENETIC CODE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BD1F699-A29C-DCA2-FA56-E61A0CCE5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41" y="1966940"/>
            <a:ext cx="1725318" cy="38834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8F7ECD-5E74-1BEF-B46A-F52ED9DA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08" y="1918168"/>
            <a:ext cx="3231160" cy="3932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43F7BB-D509-8C96-ECD1-171D6BC4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18" y="1966940"/>
            <a:ext cx="576121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3097D91-638E-0E7E-E38C-292C8E97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250" y="1350084"/>
            <a:ext cx="6023370" cy="41578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48B3C4-0564-0823-A9E8-794F542855C1}"/>
              </a:ext>
            </a:extLst>
          </p:cNvPr>
          <p:cNvSpPr txBox="1"/>
          <p:nvPr/>
        </p:nvSpPr>
        <p:spPr>
          <a:xfrm>
            <a:off x="7096462" y="3000848"/>
            <a:ext cx="4676932" cy="24855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applications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 rules for codon usage probabilities, some predictions between physical-chemical properties of amino-acids,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evolution of the genetic code, interaction between codon-anticodon </a:t>
            </a:r>
            <a:endParaRPr lang="fr-F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review: 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A.Sciarrino</a:t>
            </a:r>
            <a:r>
              <a:rPr lang="en-GB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P.Sorba</a:t>
            </a:r>
            <a:r>
              <a:rPr lang="en-GB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GB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1704.00940 [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qbio.OT</a:t>
            </a:r>
            <a:r>
              <a:rPr lang="en-GB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fr-F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4A41E0-3219-5855-E404-2697B59C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4343" y="-1395856"/>
            <a:ext cx="16611933" cy="107689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0BEBFE-E199-6E7E-B814-CEC29274EB94}"/>
              </a:ext>
            </a:extLst>
          </p:cNvPr>
          <p:cNvSpPr txBox="1"/>
          <p:nvPr/>
        </p:nvSpPr>
        <p:spPr>
          <a:xfrm>
            <a:off x="6820930" y="5854694"/>
            <a:ext cx="537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>
                <a:solidFill>
                  <a:srgbClr val="C00000"/>
                </a:solidFill>
              </a:rPr>
              <a:t>Herceg-novi</a:t>
            </a:r>
            <a:r>
              <a:rPr lang="fr-FR" sz="5400" b="1" dirty="0">
                <a:solidFill>
                  <a:srgbClr val="C00000"/>
                </a:solidFill>
              </a:rPr>
              <a:t> 68</a:t>
            </a:r>
          </a:p>
        </p:txBody>
      </p:sp>
    </p:spTree>
    <p:extLst>
      <p:ext uri="{BB962C8B-B14F-4D97-AF65-F5344CB8AC3E}">
        <p14:creationId xmlns:p14="http://schemas.microsoft.com/office/powerpoint/2010/main" val="102340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F7DF0-2E46-CF07-7864-50C516D2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206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Generalized symmetries</a:t>
            </a:r>
            <a:endParaRPr lang="fr-FR" sz="3200" b="1" i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D231D4-7FD9-FEE3-2467-F6DF03FB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332"/>
            <a:ext cx="10515600" cy="52913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of symmetry broadened in different directions: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form sym. , non-invertible sym., fractal sym. , and others.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6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non –invertible symmetry:</a:t>
            </a:r>
            <a:endParaRPr lang="fr-FR" sz="6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rules in CFT: critical Ising model 	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primary fields, i.e. highest weights of a Virasoro </a:t>
            </a:r>
            <a:r>
              <a:rPr lang="en-GB" sz="5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Fusion of 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 fields created by their short distance product . 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of 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≠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possible if 3 point function ˂Φ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Φ</a:t>
            </a:r>
            <a:r>
              <a:rPr lang="en-GB" sz="5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˃ ≠0 	(related to the presence of “null vectors” in the Virasoro </a:t>
            </a:r>
            <a:r>
              <a:rPr lang="en-GB" sz="5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 Ising model:  3 local scaling operators identified with minimal model : 	c=1/2</a:t>
            </a:r>
            <a:r>
              <a:rPr lang="en-GB" sz="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h= 0         	h= 1/16</a:t>
            </a:r>
            <a:r>
              <a:rPr lang="en-GB" sz="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h=  1/2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						Identity I       Ising spin    	Density energy ε 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Satisfying fusion rules	σ  x  σ  =   I + ε	σ  x  ε   =  σ</a:t>
            </a:r>
            <a:r>
              <a:rPr lang="en-GB" sz="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  x  ε    = I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algebra is isomorphic to the algebra { D, η , I } of global sym. of Ising model: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D x D =  I + η     	 D x η = D       	η x η = 1</a:t>
            </a:r>
            <a:endParaRPr lang="fr-FR" sz="5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8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  (or D)    non invertible</a:t>
            </a:r>
            <a:endParaRPr lang="fr-FR" sz="8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760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FB597-825E-A515-5FD0-95FA09D2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365125"/>
            <a:ext cx="10070910" cy="1325563"/>
          </a:xfrm>
        </p:spPr>
        <p:txBody>
          <a:bodyPr/>
          <a:lstStyle/>
          <a:p>
            <a:r>
              <a:rPr lang="fr-FR" sz="2900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a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3EB19-1D74-58CC-F783-FEFDBF59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90" y="1825625"/>
            <a:ext cx="9430603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« </a:t>
            </a:r>
            <a:r>
              <a:rPr lang="fr-FR" i="1" dirty="0" err="1">
                <a:solidFill>
                  <a:srgbClr val="C00000"/>
                </a:solidFill>
              </a:rPr>
              <a:t>Soon</a:t>
            </a:r>
            <a:r>
              <a:rPr lang="fr-FR" i="1" dirty="0">
                <a:solidFill>
                  <a:srgbClr val="C00000"/>
                </a:solidFill>
              </a:rPr>
              <a:t>, </a:t>
            </a:r>
            <a:r>
              <a:rPr lang="fr-FR" i="1" dirty="0" err="1">
                <a:solidFill>
                  <a:srgbClr val="C00000"/>
                </a:solidFill>
              </a:rPr>
              <a:t>without</a:t>
            </a:r>
            <a:r>
              <a:rPr lang="fr-FR" i="1" dirty="0">
                <a:solidFill>
                  <a:srgbClr val="C00000"/>
                </a:solidFill>
              </a:rPr>
              <a:t> </a:t>
            </a:r>
            <a:r>
              <a:rPr lang="fr-FR" i="1" dirty="0" err="1">
                <a:solidFill>
                  <a:srgbClr val="C00000"/>
                </a:solidFill>
              </a:rPr>
              <a:t>doubt</a:t>
            </a:r>
            <a:r>
              <a:rPr lang="fr-FR" i="1" dirty="0">
                <a:solidFill>
                  <a:srgbClr val="C00000"/>
                </a:solidFill>
              </a:rPr>
              <a:t>, abstract </a:t>
            </a:r>
            <a:r>
              <a:rPr lang="fr-FR" i="1" dirty="0" err="1">
                <a:solidFill>
                  <a:srgbClr val="C00000"/>
                </a:solidFill>
              </a:rPr>
              <a:t>Physics</a:t>
            </a:r>
            <a:r>
              <a:rPr lang="fr-FR" i="1" dirty="0">
                <a:solidFill>
                  <a:srgbClr val="C00000"/>
                </a:solidFill>
              </a:rPr>
              <a:t> </a:t>
            </a:r>
            <a:r>
              <a:rPr lang="fr-FR" i="1" dirty="0" err="1">
                <a:solidFill>
                  <a:srgbClr val="C00000"/>
                </a:solidFill>
              </a:rPr>
              <a:t>will</a:t>
            </a:r>
            <a:r>
              <a:rPr lang="fr-FR" i="1" dirty="0">
                <a:solidFill>
                  <a:srgbClr val="C00000"/>
                </a:solidFill>
              </a:rPr>
              <a:t> </a:t>
            </a:r>
            <a:r>
              <a:rPr lang="fr-FR" i="1" dirty="0" err="1">
                <a:solidFill>
                  <a:srgbClr val="C00000"/>
                </a:solidFill>
              </a:rPr>
              <a:t>order</a:t>
            </a:r>
            <a:r>
              <a:rPr lang="fr-FR" i="1" dirty="0">
                <a:solidFill>
                  <a:srgbClr val="C00000"/>
                </a:solidFill>
              </a:rPr>
              <a:t> all the </a:t>
            </a:r>
            <a:r>
              <a:rPr lang="fr-FR" i="1" dirty="0" err="1">
                <a:solidFill>
                  <a:srgbClr val="C00000"/>
                </a:solidFill>
              </a:rPr>
              <a:t>possibilities</a:t>
            </a:r>
            <a:r>
              <a:rPr lang="fr-FR" i="1" dirty="0">
                <a:solidFill>
                  <a:srgbClr val="C00000"/>
                </a:solidFill>
              </a:rPr>
              <a:t> of </a:t>
            </a:r>
            <a:r>
              <a:rPr lang="fr-FR" i="1" dirty="0" err="1">
                <a:solidFill>
                  <a:srgbClr val="C00000"/>
                </a:solidFill>
              </a:rPr>
              <a:t>experiment</a:t>
            </a:r>
            <a:r>
              <a:rPr lang="fr-FR" i="1" dirty="0">
                <a:solidFill>
                  <a:srgbClr val="C00000"/>
                </a:solidFill>
              </a:rPr>
              <a:t> </a:t>
            </a:r>
            <a:r>
              <a:rPr lang="fr-FR" dirty="0">
                <a:solidFill>
                  <a:srgbClr val="C00000"/>
                </a:solidFill>
              </a:rPr>
              <a:t>» </a:t>
            </a:r>
          </a:p>
          <a:p>
            <a:pPr marL="0" indent="0" algn="r">
              <a:buNone/>
            </a:pPr>
            <a:r>
              <a:rPr lang="fr-FR" dirty="0"/>
              <a:t>Gaston Bachelard, </a:t>
            </a:r>
            <a:r>
              <a:rPr lang="fr-FR" i="1" dirty="0"/>
              <a:t>La Formation de l’esprit scientifique</a:t>
            </a:r>
          </a:p>
          <a:p>
            <a:pPr marL="0" indent="0" algn="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… </a:t>
            </a:r>
            <a:r>
              <a:rPr lang="fr-FR" dirty="0" err="1">
                <a:solidFill>
                  <a:srgbClr val="C00000"/>
                </a:solidFill>
              </a:rPr>
              <a:t>with</a:t>
            </a:r>
            <a:r>
              <a:rPr lang="fr-FR" dirty="0">
                <a:solidFill>
                  <a:srgbClr val="C00000"/>
                </a:solidFill>
              </a:rPr>
              <a:t> the help of group </a:t>
            </a:r>
            <a:r>
              <a:rPr lang="fr-FR" dirty="0" err="1">
                <a:solidFill>
                  <a:srgbClr val="C00000"/>
                </a:solidFill>
              </a:rPr>
              <a:t>theory</a:t>
            </a:r>
            <a:r>
              <a:rPr lang="fr-FR" dirty="0">
                <a:solidFill>
                  <a:srgbClr val="C00000"/>
                </a:solidFill>
              </a:rPr>
              <a:t> ?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sz="3200" b="1" dirty="0" err="1">
                <a:solidFill>
                  <a:srgbClr val="00B050"/>
                </a:solidFill>
              </a:rPr>
              <a:t>Thank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you</a:t>
            </a:r>
            <a:r>
              <a:rPr lang="fr-FR" sz="3200" b="1" dirty="0">
                <a:solidFill>
                  <a:srgbClr val="00B050"/>
                </a:solidFill>
              </a:rPr>
              <a:t> for </a:t>
            </a:r>
            <a:r>
              <a:rPr lang="fr-FR" sz="3200" b="1" dirty="0" err="1">
                <a:solidFill>
                  <a:srgbClr val="00B050"/>
                </a:solidFill>
              </a:rPr>
              <a:t>your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kind</a:t>
            </a:r>
            <a:r>
              <a:rPr lang="fr-FR" sz="3200" b="1" dirty="0">
                <a:solidFill>
                  <a:srgbClr val="00B050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87218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BC9975-26C5-2245-1EF9-F2FF6A80F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89" y="216086"/>
            <a:ext cx="1018590" cy="1318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A73EF7-3CBD-DE29-1CDB-A83E5EAE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9" y="2204192"/>
            <a:ext cx="1160736" cy="15403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C350DF-EB06-90B3-653D-E21DB8E77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57" y="4494189"/>
            <a:ext cx="1190268" cy="1684188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C7249BF5-AF37-E368-0D42-C5C890482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79623"/>
            <a:ext cx="10266947" cy="5347690"/>
          </a:xfrm>
        </p:spPr>
        <p:txBody>
          <a:bodyPr>
            <a:normAutofit fontScale="62500" lnSpcReduction="2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advent of Group Theory</a:t>
            </a:r>
          </a:p>
          <a:p>
            <a:endParaRPr lang="en-US" sz="31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31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“The book of Nature is written in the language of mathematics”</a:t>
            </a:r>
          </a:p>
          <a:p>
            <a:r>
              <a:rPr lang="en-US" sz="3100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	Galileo Galilei </a:t>
            </a:r>
          </a:p>
          <a:p>
            <a:endParaRPr lang="en-US" sz="31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1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“Mathematics is just a question of Groups”</a:t>
            </a:r>
          </a:p>
          <a:p>
            <a:r>
              <a:rPr lang="en-US" sz="3100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Henri </a:t>
            </a:r>
            <a:r>
              <a:rPr lang="en-US" sz="3100" b="1" i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Poincaré</a:t>
            </a:r>
            <a:endParaRPr lang="en-US" sz="31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1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1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“As far as I can see, </a:t>
            </a:r>
          </a:p>
          <a:p>
            <a:r>
              <a:rPr lang="en-US" sz="31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a priori statements in physics have their origin in symmetry”</a:t>
            </a:r>
          </a:p>
          <a:p>
            <a:r>
              <a:rPr lang="en-US" sz="3100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Hermann Weyl </a:t>
            </a:r>
          </a:p>
          <a:p>
            <a:endParaRPr lang="en-US" sz="31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“die </a:t>
            </a:r>
            <a:r>
              <a:rPr lang="en-US" sz="3100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Grouppenpest</a:t>
            </a:r>
            <a:r>
              <a:rPr lang="en-US" sz="3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100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	Wolfgang Paoli</a:t>
            </a:r>
            <a:endParaRPr lang="fr-FR" sz="31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7416F1-0A9F-45D2-15B8-E99FC038BAC4}"/>
              </a:ext>
            </a:extLst>
          </p:cNvPr>
          <p:cNvSpPr txBox="1"/>
          <p:nvPr/>
        </p:nvSpPr>
        <p:spPr>
          <a:xfrm>
            <a:off x="743112" y="1562810"/>
            <a:ext cx="156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Evariste Galois 1811-1832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E865E5-DEA0-DF25-C926-88383D7C6615}"/>
              </a:ext>
            </a:extLst>
          </p:cNvPr>
          <p:cNvSpPr txBox="1"/>
          <p:nvPr/>
        </p:nvSpPr>
        <p:spPr>
          <a:xfrm>
            <a:off x="743112" y="3800885"/>
            <a:ext cx="132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Sophius</a:t>
            </a:r>
            <a:r>
              <a:rPr lang="fr-FR" sz="1600" dirty="0"/>
              <a:t> Lie 1842-1899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7E8B91-1B0B-C00B-9772-63F8D71807E6}"/>
              </a:ext>
            </a:extLst>
          </p:cNvPr>
          <p:cNvSpPr txBox="1"/>
          <p:nvPr/>
        </p:nvSpPr>
        <p:spPr>
          <a:xfrm>
            <a:off x="743112" y="6225350"/>
            <a:ext cx="162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Elie Cartan </a:t>
            </a:r>
          </a:p>
          <a:p>
            <a:r>
              <a:rPr lang="fr-FR" sz="1600" dirty="0"/>
              <a:t>1869 - 1951</a:t>
            </a:r>
          </a:p>
        </p:txBody>
      </p:sp>
    </p:spTree>
    <p:extLst>
      <p:ext uri="{BB962C8B-B14F-4D97-AF65-F5344CB8AC3E}">
        <p14:creationId xmlns:p14="http://schemas.microsoft.com/office/powerpoint/2010/main" val="203739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3A526-AFA5-B552-0164-1583F97B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rapid and simplified History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9C873-A2A8-AC21-F207-05F7C363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4132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seventies : </a:t>
            </a:r>
            <a:endParaRPr lang="fr-FR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SU(3)</a:t>
            </a:r>
            <a:r>
              <a:rPr lang="en-GB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eightfold way (1961) , quarks (1964) , coloured quarks (1965) ; QCD (1973)</a:t>
            </a:r>
            <a:endParaRPr lang="fr-F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Poincaré group</a:t>
            </a:r>
            <a:r>
              <a:rPr lang="fr-FR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Wigner (1939) </a:t>
            </a:r>
            <a:endParaRPr lang="fr-F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BMS group </a:t>
            </a: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general relativity (1962) 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the seventies :</a:t>
            </a:r>
            <a:endParaRPr lang="fr-FR" sz="8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GB" sz="4800" b="1" kern="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(local) Gauge theory …from Yang&amp; Mills(1954); Unification of 3 </a:t>
            </a:r>
            <a:r>
              <a:rPr lang="en-GB" sz="4800" b="1" kern="0" dirty="0" err="1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</a:t>
            </a:r>
            <a:r>
              <a:rPr lang="en-GB" sz="4800" b="1" kern="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forces with </a:t>
            </a:r>
            <a:r>
              <a:rPr lang="en-GB" sz="4800" b="1" kern="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SU(3) x SU(2) x U(1)</a:t>
            </a:r>
            <a:endParaRPr lang="fr-FR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Supersymmetry…</a:t>
            </a:r>
            <a:endParaRPr lang="fr-FR" sz="4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the eighties (1984):</a:t>
            </a:r>
            <a:endParaRPr lang="fr-FR" sz="8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dim. Conf. Field Theory 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String theory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Virasoro algebra, Kac-Moody algebras, Quantum algebras, Elliptic algebras, Super algebras…</a:t>
            </a:r>
            <a:endParaRPr lang="fr-F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Applications in Condensed Matter, Statistical Physics, Integrable Models, Biology (genetic code) 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2025 : </a:t>
            </a:r>
            <a:endParaRPr lang="fr-FR" sz="8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Generalized symmetries: higher form sym., non invertible sym.,…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0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B37A4-93A3-AFFC-38BC-7F00E2A5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619"/>
          </a:xfrm>
        </p:spPr>
        <p:txBody>
          <a:bodyPr/>
          <a:lstStyle/>
          <a:p>
            <a:r>
              <a:rPr lang="fr-FR" sz="3200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Kinematics</a:t>
            </a:r>
            <a:endParaRPr lang="fr-FR" sz="28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26A54B-55EC-8479-3F14-E8338D91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327759"/>
            <a:ext cx="11287594" cy="484920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Sitter and </a:t>
            </a:r>
            <a:r>
              <a:rPr lang="fr-FR" sz="8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anti-de</a:t>
            </a:r>
            <a:r>
              <a:rPr lang="fr-FR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Sitter Groups </a:t>
            </a:r>
            <a:r>
              <a:rPr lang="en-GB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SO(4,1 ) and SO(3,2) </a:t>
            </a:r>
            <a:endParaRPr lang="fr-FR" sz="8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 →infinity)                              	</a:t>
            </a: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                                 </a:t>
            </a: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(space - time : 3 +1) </a:t>
            </a: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GB" sz="7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Poincaré</a:t>
            </a: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 : SO(3,1) </a:t>
            </a: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GB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T(4)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	         (</a:t>
            </a:r>
            <a:r>
              <a:rPr lang="en-GB" sz="5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c→O</a:t>
            </a: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	      	</a:t>
            </a: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↙                                          ↘           (c→ infinity)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↙                                                     ↘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Carroll group                        	Galilean group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(anti) de Sitter spaces: </a:t>
            </a:r>
            <a:endParaRPr lang="fr-FR" sz="8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sym. Lorentzian manifold with constant scalar curvature  ˃0 for de Sitter, ˂ 0 for anti de Sitter . </a:t>
            </a:r>
            <a:endParaRPr lang="fr-FR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sym. vacuum solution of Einstein field equations with cosmological constant Λ ˃0 (de Sitter), Λ˂0 (anti de Sitter) </a:t>
            </a:r>
            <a:endParaRPr lang="fr-FR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AAF6D-6FBE-85D1-8E55-C33D1B7A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689668"/>
            <a:ext cx="10845148" cy="556318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4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etric in the anti de Sitter space (d=4)  </a:t>
            </a:r>
            <a:endParaRPr lang="fr-FR" sz="45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ds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( 1 + x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4π R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4500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μν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GB" sz="45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GB" sz="45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GB" sz="45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;  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4500" baseline="30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μν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(1,-1,-1,-1) </a:t>
            </a:r>
            <a:endParaRPr lang="fr-FR" sz="4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submanifold of  generalized 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Minkowsky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space of 1 more dim.:</a:t>
            </a:r>
            <a:endParaRPr lang="fr-FR" sz="4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g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en-GB" sz="45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45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en-GB" sz="4500" baseline="-25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45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	g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(1, 1, -1,-1,-1) for anti de Sitter</a:t>
            </a:r>
            <a:r>
              <a:rPr lang="en-GB" sz="4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4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</a:t>
            </a:r>
            <a:r>
              <a:rPr lang="fr-FR" sz="4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Group : O(3,2)  anti de Sitter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g</a:t>
            </a:r>
            <a:r>
              <a:rPr lang="en-GB" sz="45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GB" sz="4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(1, -1, -1,-1,-1) for de sitter                		  </a:t>
            </a:r>
            <a:r>
              <a:rPr lang="fr-FR" sz="4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O(4,1) de Sitter</a:t>
            </a:r>
            <a:endParaRPr lang="fr-FR" sz="4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limit R → infinity (contraction):      </a:t>
            </a:r>
            <a:r>
              <a:rPr lang="en-GB" sz="45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Poincaré</a:t>
            </a:r>
            <a:r>
              <a:rPr lang="en-GB" sz="45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group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5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500" dirty="0"/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5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idea of </a:t>
            </a:r>
            <a:r>
              <a:rPr lang="en-GB" sz="45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en-GB" sz="45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/CFT :</a:t>
            </a:r>
            <a:endParaRPr lang="fr-FR" sz="4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9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en-GB" sz="49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boundary around any point looks like </a:t>
            </a:r>
            <a:r>
              <a:rPr lang="en-GB" sz="49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Minkowsky</a:t>
            </a:r>
            <a:r>
              <a:rPr lang="en-GB" sz="49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space → can be considered as the “space-time” for a CFT. </a:t>
            </a:r>
            <a:endParaRPr lang="fr-FR" sz="49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of “type II B” string theory  on AdS</a:t>
            </a:r>
            <a:r>
              <a:rPr lang="en-GB" sz="4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S</a:t>
            </a:r>
            <a:r>
              <a:rPr lang="en-GB" sz="46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equivalent to N=4 Susy Yang Mills theory on the 4 dim. boundary with Sym. group SO(4,2)</a:t>
            </a:r>
            <a:endParaRPr lang="fr-FR" sz="4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of M theory: AdS</a:t>
            </a:r>
            <a:r>
              <a:rPr lang="en-GB" sz="4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S</a:t>
            </a:r>
            <a:r>
              <a:rPr lang="en-GB" sz="46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(so called (2,0) in 6 dim.) and AdS</a:t>
            </a:r>
            <a:r>
              <a:rPr lang="en-GB" sz="4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S</a:t>
            </a:r>
            <a:r>
              <a:rPr lang="en-GB" sz="46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(ABJM, N=6 </a:t>
            </a:r>
            <a:r>
              <a:rPr lang="en-GB" sz="4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superconf</a:t>
            </a:r>
            <a:r>
              <a:rPr lang="en-GB" sz="4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3 dim)</a:t>
            </a:r>
            <a:endParaRPr lang="fr-FR" sz="4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0F5D15-8850-A41E-4E3A-D47207CC84EE}"/>
              </a:ext>
            </a:extLst>
          </p:cNvPr>
          <p:cNvSpPr txBox="1"/>
          <p:nvPr/>
        </p:nvSpPr>
        <p:spPr>
          <a:xfrm>
            <a:off x="6771131" y="1000381"/>
            <a:ext cx="4215179" cy="57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5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kumimoji="0" lang="en-GB" sz="150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stereographic projection coordinates of a 5-dim. pseudo-sphere: R</a:t>
            </a:r>
            <a:r>
              <a:rPr kumimoji="0" lang="en-GB" sz="150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g</a:t>
            </a:r>
            <a:r>
              <a:rPr kumimoji="0" lang="en-GB" sz="150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5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n-GB" sz="150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GB" sz="15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n-GB" sz="150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GB" sz="150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kumimoji="0" lang="fr-FR" sz="15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4EA5084-861C-16D9-145F-A0E0AED7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827"/>
            <a:ext cx="10515600" cy="553813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 infinity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Asymptotic symmetry group of asymptotic flat Lorentzian space-time at Null infinity: </a:t>
            </a:r>
            <a:endParaRPr lang="fr-FR" sz="1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 infinity in general relativity: 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of null (light-like) geodesics at the boundary of asymptotically flat space time (as the boundary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spaces).</a:t>
            </a:r>
            <a:endParaRPr lang="fr-FR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BMS  group 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(Bondi</a:t>
            </a: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Metzner-Sachs)  :              </a:t>
            </a: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Lorentz</a:t>
            </a:r>
            <a:r>
              <a:rPr lang="en-GB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Supertranslations</a:t>
            </a:r>
            <a:r>
              <a:rPr lang="en-GB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2730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(infinite dim. abelian group)</a:t>
            </a: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</a:t>
            </a:r>
            <a:r>
              <a:rPr lang="en-GB" sz="18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en-GB" sz="18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=O   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m,n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Є Z</a:t>
            </a:r>
            <a:endParaRPr lang="fr-FR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approaches for extending BMS, for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dim.space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-time d = 3, 4</a:t>
            </a: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Lorentz is replaced by 2 copies of Virasoro algebra.</a:t>
            </a:r>
            <a:endParaRPr lang="fr-FR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“Super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.”case also considered.</a:t>
            </a: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20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C1795-ABD9-8710-BDE1-0F6FA86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6"/>
            <a:ext cx="10515600" cy="21972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Poincaré</a:t>
            </a: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 : Lorentz group » Translations</a:t>
            </a:r>
            <a:br>
              <a:rPr lang="fr-FR" sz="2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SO(3,1) » T(4) 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c→O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↙                                         ↘            (c→ infinity)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↙                                                    ↘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GB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Carroll group	                   	Galilean group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937E70-B1BA-F388-1F94-7CE5E6453152}"/>
              </a:ext>
            </a:extLst>
          </p:cNvPr>
          <p:cNvSpPr txBox="1"/>
          <p:nvPr/>
        </p:nvSpPr>
        <p:spPr>
          <a:xfrm>
            <a:off x="1819977" y="2345585"/>
            <a:ext cx="9090751" cy="437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		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=-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=0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		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baseline="-25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              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		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            	[J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		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	[K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</a:t>
            </a:r>
            <a:r>
              <a:rPr lang="en-GB" sz="1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GB" sz="1600" b="1" baseline="-250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		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             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baseline="-250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		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             	[P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GB" sz="1600" b="1" baseline="-25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0                 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Carroll                              	</a:t>
            </a:r>
            <a:r>
              <a:rPr lang="en-GB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Poincaré</a:t>
            </a:r>
            <a:r>
              <a:rPr lang="en-GB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	Galilean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		K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η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	</a:t>
            </a:r>
            <a:r>
              <a:rPr lang="en-GB" sz="16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contraction</a:t>
            </a:r>
            <a:r>
              <a:rPr lang="en-GB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	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→ε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600" b="1" i="1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fr-F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9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D3510-3029-3D8C-1769-AA42FBE6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796" y="600500"/>
            <a:ext cx="9375821" cy="581233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r-FR" sz="3800" b="1" dirty="0">
                <a:solidFill>
                  <a:srgbClr val="002060"/>
                </a:solidFill>
              </a:rPr>
              <a:t>	</a:t>
            </a:r>
            <a:r>
              <a:rPr lang="fr-FR" sz="3800" b="1" dirty="0" err="1">
                <a:solidFill>
                  <a:srgbClr val="002060"/>
                </a:solidFill>
              </a:rPr>
              <a:t>Conformal</a:t>
            </a:r>
            <a:r>
              <a:rPr lang="fr-FR" sz="3800" b="1" dirty="0">
                <a:solidFill>
                  <a:srgbClr val="002060"/>
                </a:solidFill>
              </a:rPr>
              <a:t> Group SO(4,2)</a:t>
            </a:r>
            <a:r>
              <a:rPr lang="fr-FR" sz="3800" dirty="0"/>
              <a:t>	(in d=3+1)      </a:t>
            </a:r>
          </a:p>
          <a:p>
            <a:pPr marL="0" indent="0" algn="ctr">
              <a:buNone/>
            </a:pPr>
            <a:r>
              <a:rPr lang="fr-FR" sz="3800" b="1" dirty="0"/>
              <a:t>ꓴ</a:t>
            </a:r>
          </a:p>
          <a:p>
            <a:pPr marL="0" indent="0" algn="ctr">
              <a:buNone/>
            </a:pPr>
            <a:r>
              <a:rPr lang="fr-FR" sz="3800" b="1" dirty="0">
                <a:solidFill>
                  <a:srgbClr val="C00000"/>
                </a:solidFill>
              </a:rPr>
              <a:t>Poincaré Group  SO(3,1) » T(4) </a:t>
            </a:r>
          </a:p>
          <a:p>
            <a:pPr marL="0" indent="0" algn="ctr">
              <a:buNone/>
            </a:pPr>
            <a:endParaRPr lang="fr-FR" sz="13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3400" dirty="0"/>
              <a:t>*****</a:t>
            </a:r>
          </a:p>
          <a:p>
            <a:pPr marL="0" indent="0" algn="ctr">
              <a:buNone/>
            </a:pPr>
            <a:endParaRPr lang="fr-FR" sz="1300" dirty="0"/>
          </a:p>
          <a:p>
            <a:pPr marL="0" indent="0" algn="ctr">
              <a:buNone/>
            </a:pPr>
            <a:r>
              <a:rPr lang="fr-FR" sz="3800" b="1" dirty="0">
                <a:solidFill>
                  <a:srgbClr val="0070C0"/>
                </a:solidFill>
              </a:rPr>
              <a:t>	</a:t>
            </a:r>
            <a:r>
              <a:rPr lang="fr-FR" sz="3800" b="1" dirty="0" err="1">
                <a:solidFill>
                  <a:srgbClr val="002060"/>
                </a:solidFill>
              </a:rPr>
              <a:t>Conformal</a:t>
            </a:r>
            <a:r>
              <a:rPr lang="fr-FR" sz="3800" b="1" dirty="0">
                <a:solidFill>
                  <a:srgbClr val="002060"/>
                </a:solidFill>
              </a:rPr>
              <a:t> Group SO(4,2)</a:t>
            </a:r>
            <a:r>
              <a:rPr lang="fr-FR" sz="3800" b="1" dirty="0">
                <a:solidFill>
                  <a:srgbClr val="0070C0"/>
                </a:solidFill>
              </a:rPr>
              <a:t>	</a:t>
            </a:r>
            <a:r>
              <a:rPr lang="fr-FR" sz="3800" dirty="0"/>
              <a:t>(in d=3+1)      </a:t>
            </a:r>
          </a:p>
          <a:p>
            <a:pPr marL="0" indent="0" algn="ctr">
              <a:buNone/>
            </a:pPr>
            <a:r>
              <a:rPr lang="fr-FR" sz="3800" b="1" dirty="0"/>
              <a:t>ꓴ</a:t>
            </a:r>
          </a:p>
          <a:p>
            <a:pPr marL="0" indent="0">
              <a:buNone/>
            </a:pPr>
            <a:r>
              <a:rPr lang="fr-FR" sz="3800" b="1" dirty="0">
                <a:solidFill>
                  <a:srgbClr val="C00000"/>
                </a:solidFill>
              </a:rPr>
              <a:t>				Schrödinger group</a:t>
            </a:r>
            <a:r>
              <a:rPr lang="fr-FR" sz="3800" b="1" dirty="0">
                <a:solidFill>
                  <a:srgbClr val="FF0000"/>
                </a:solidFill>
              </a:rPr>
              <a:t>	         </a:t>
            </a:r>
            <a:r>
              <a:rPr lang="fr-FR" sz="3800" dirty="0"/>
              <a:t>(in d=2+1) </a:t>
            </a:r>
          </a:p>
          <a:p>
            <a:pPr marL="0" indent="0" algn="ctr">
              <a:buNone/>
            </a:pPr>
            <a:r>
              <a:rPr lang="fr-FR" sz="3800" b="1" dirty="0"/>
              <a:t>ꓴ                               ꓴ</a:t>
            </a:r>
          </a:p>
          <a:p>
            <a:pPr marL="0" indent="0" algn="ctr">
              <a:buNone/>
            </a:pPr>
            <a:r>
              <a:rPr lang="fr-FR" sz="3800" b="1" dirty="0">
                <a:solidFill>
                  <a:srgbClr val="00B050"/>
                </a:solidFill>
              </a:rPr>
              <a:t>	Carroll group		Extended </a:t>
            </a:r>
            <a:r>
              <a:rPr lang="fr-FR" sz="3800" b="1" dirty="0" err="1">
                <a:solidFill>
                  <a:srgbClr val="00B050"/>
                </a:solidFill>
              </a:rPr>
              <a:t>Galilean</a:t>
            </a:r>
            <a:r>
              <a:rPr lang="fr-FR" sz="3800" b="1" dirty="0">
                <a:solidFill>
                  <a:srgbClr val="00B050"/>
                </a:solidFill>
              </a:rPr>
              <a:t> group</a:t>
            </a:r>
          </a:p>
          <a:p>
            <a:pPr marL="0" indent="0">
              <a:buNone/>
            </a:pPr>
            <a:r>
              <a:rPr lang="fr-FR" sz="3800" dirty="0"/>
              <a:t>						        [Ki, </a:t>
            </a:r>
            <a:r>
              <a:rPr lang="fr-FR" sz="3800" dirty="0" err="1"/>
              <a:t>Pj</a:t>
            </a:r>
            <a:r>
              <a:rPr lang="fr-FR" sz="3800" dirty="0"/>
              <a:t>] = i</a:t>
            </a:r>
            <a:r>
              <a:rPr lang="el-GR" sz="3800" dirty="0"/>
              <a:t>ε </a:t>
            </a:r>
            <a:r>
              <a:rPr lang="fr-FR" sz="3800" dirty="0"/>
              <a:t>M</a:t>
            </a:r>
          </a:p>
          <a:p>
            <a:pPr marL="0" indent="0" algn="ctr">
              <a:buNone/>
            </a:pPr>
            <a:endParaRPr lang="fr-FR" sz="15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800" b="1" dirty="0" err="1">
                <a:solidFill>
                  <a:srgbClr val="002060"/>
                </a:solidFill>
              </a:rPr>
              <a:t>Schröd</a:t>
            </a:r>
            <a:r>
              <a:rPr lang="fr-FR" sz="3800" b="1" dirty="0">
                <a:solidFill>
                  <a:srgbClr val="002060"/>
                </a:solidFill>
              </a:rPr>
              <a:t>. </a:t>
            </a:r>
            <a:r>
              <a:rPr lang="fr-FR" sz="3800" b="1" dirty="0" err="1">
                <a:solidFill>
                  <a:srgbClr val="002060"/>
                </a:solidFill>
              </a:rPr>
              <a:t>alg</a:t>
            </a:r>
            <a:r>
              <a:rPr lang="fr-FR" sz="3800" b="1" dirty="0">
                <a:solidFill>
                  <a:srgbClr val="002060"/>
                </a:solidFill>
              </a:rPr>
              <a:t>. =  Gal. </a:t>
            </a:r>
            <a:r>
              <a:rPr lang="fr-FR" sz="3800" b="1" dirty="0" err="1">
                <a:solidFill>
                  <a:srgbClr val="002060"/>
                </a:solidFill>
              </a:rPr>
              <a:t>alg</a:t>
            </a:r>
            <a:r>
              <a:rPr lang="fr-FR" sz="3800" b="1" dirty="0">
                <a:solidFill>
                  <a:srgbClr val="002060"/>
                </a:solidFill>
              </a:rPr>
              <a:t>. +  D,C  </a:t>
            </a:r>
            <a:r>
              <a:rPr lang="fr-FR" sz="3800" b="1" dirty="0" err="1">
                <a:solidFill>
                  <a:srgbClr val="002060"/>
                </a:solidFill>
              </a:rPr>
              <a:t>such</a:t>
            </a:r>
            <a:r>
              <a:rPr lang="fr-FR" sz="3800" b="1" dirty="0">
                <a:solidFill>
                  <a:srgbClr val="002060"/>
                </a:solidFill>
              </a:rPr>
              <a:t> </a:t>
            </a:r>
            <a:r>
              <a:rPr lang="fr-FR" sz="3800" b="1" dirty="0" err="1">
                <a:solidFill>
                  <a:srgbClr val="002060"/>
                </a:solidFill>
              </a:rPr>
              <a:t>that</a:t>
            </a:r>
            <a:r>
              <a:rPr lang="fr-FR" sz="3800" b="1" dirty="0">
                <a:solidFill>
                  <a:srgbClr val="002060"/>
                </a:solidFill>
              </a:rPr>
              <a:t> {D, C, P0} = SU(1,1)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6700" b="1" i="1" dirty="0">
              <a:solidFill>
                <a:srgbClr val="002060"/>
              </a:solidFill>
            </a:endParaRPr>
          </a:p>
          <a:p>
            <a:pPr lvl="3"/>
            <a:r>
              <a:rPr lang="fr-FR" sz="4200" dirty="0" err="1">
                <a:solidFill>
                  <a:srgbClr val="002060"/>
                </a:solidFill>
              </a:rPr>
              <a:t>Relativ</a:t>
            </a:r>
            <a:r>
              <a:rPr lang="fr-FR" sz="4200" dirty="0">
                <a:solidFill>
                  <a:srgbClr val="002060"/>
                </a:solidFill>
              </a:rPr>
              <a:t>. m=0 part in d </a:t>
            </a:r>
            <a:r>
              <a:rPr lang="fr-FR" sz="4200" dirty="0" err="1">
                <a:solidFill>
                  <a:srgbClr val="002060"/>
                </a:solidFill>
              </a:rPr>
              <a:t>dim</a:t>
            </a:r>
            <a:r>
              <a:rPr lang="fr-FR" sz="4200" dirty="0">
                <a:solidFill>
                  <a:srgbClr val="002060"/>
                </a:solidFill>
              </a:rPr>
              <a:t> ----mass. part. in (d-1) </a:t>
            </a:r>
            <a:r>
              <a:rPr lang="fr-FR" sz="4200" dirty="0" err="1">
                <a:solidFill>
                  <a:srgbClr val="002060"/>
                </a:solidFill>
              </a:rPr>
              <a:t>dim</a:t>
            </a:r>
            <a:r>
              <a:rPr lang="fr-FR" sz="4200" dirty="0">
                <a:solidFill>
                  <a:srgbClr val="002060"/>
                </a:solidFill>
              </a:rPr>
              <a:t> ?</a:t>
            </a:r>
          </a:p>
          <a:p>
            <a:pPr lvl="3"/>
            <a:r>
              <a:rPr lang="fr-FR" sz="4200" dirty="0" err="1">
                <a:solidFill>
                  <a:srgbClr val="002060"/>
                </a:solidFill>
              </a:rPr>
              <a:t>Conformal</a:t>
            </a:r>
            <a:r>
              <a:rPr lang="fr-FR" sz="4200" dirty="0">
                <a:solidFill>
                  <a:srgbClr val="002060"/>
                </a:solidFill>
              </a:rPr>
              <a:t> </a:t>
            </a:r>
            <a:r>
              <a:rPr lang="fr-FR" sz="4200" dirty="0" err="1">
                <a:solidFill>
                  <a:srgbClr val="002060"/>
                </a:solidFill>
              </a:rPr>
              <a:t>reminiscence</a:t>
            </a:r>
            <a:r>
              <a:rPr lang="fr-FR" sz="4200" dirty="0">
                <a:solidFill>
                  <a:srgbClr val="002060"/>
                </a:solidFill>
              </a:rPr>
              <a:t>?</a:t>
            </a:r>
          </a:p>
          <a:p>
            <a:pPr lvl="3"/>
            <a:r>
              <a:rPr lang="fr-FR" sz="4200" b="1" dirty="0">
                <a:solidFill>
                  <a:srgbClr val="002060"/>
                </a:solidFill>
              </a:rPr>
              <a:t>BMS (d+2) </a:t>
            </a:r>
            <a:r>
              <a:rPr lang="fr-FR" sz="4200" b="1" dirty="0" err="1">
                <a:solidFill>
                  <a:srgbClr val="002060"/>
                </a:solidFill>
              </a:rPr>
              <a:t>isomorphic</a:t>
            </a:r>
            <a:r>
              <a:rPr lang="fr-FR" sz="4200" b="1" dirty="0">
                <a:solidFill>
                  <a:srgbClr val="002060"/>
                </a:solidFill>
              </a:rPr>
              <a:t> to “</a:t>
            </a:r>
            <a:r>
              <a:rPr lang="fr-FR" sz="4200" b="1" dirty="0" err="1">
                <a:solidFill>
                  <a:srgbClr val="002060"/>
                </a:solidFill>
              </a:rPr>
              <a:t>Conf.Carroll</a:t>
            </a:r>
            <a:r>
              <a:rPr lang="fr-FR" sz="4200" b="1" dirty="0">
                <a:solidFill>
                  <a:srgbClr val="002060"/>
                </a:solidFill>
              </a:rPr>
              <a:t> (d+1)”  for d=1,2. 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9A8AB47-29D3-29D6-4F98-0740FFA3CDE3}"/>
              </a:ext>
            </a:extLst>
          </p:cNvPr>
          <p:cNvSpPr/>
          <p:nvPr/>
        </p:nvSpPr>
        <p:spPr>
          <a:xfrm>
            <a:off x="1412383" y="54992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A1E3B0-66B0-FC9C-F492-E2E493A531FB}"/>
              </a:ext>
            </a:extLst>
          </p:cNvPr>
          <p:cNvSpPr txBox="1"/>
          <p:nvPr/>
        </p:nvSpPr>
        <p:spPr>
          <a:xfrm>
            <a:off x="1901587" y="2772178"/>
            <a:ext cx="292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(</a:t>
            </a:r>
            <a:r>
              <a:rPr lang="fr-FR" sz="1800" dirty="0" err="1"/>
              <a:t>Kin</a:t>
            </a:r>
            <a:r>
              <a:rPr lang="fr-FR" sz="1800" dirty="0"/>
              <a:t>..</a:t>
            </a:r>
            <a:r>
              <a:rPr lang="fr-FR" sz="1800" dirty="0" err="1"/>
              <a:t>Sym</a:t>
            </a:r>
            <a:r>
              <a:rPr lang="fr-FR" sz="1800" dirty="0"/>
              <a:t>. </a:t>
            </a:r>
            <a:r>
              <a:rPr lang="fr-FR" sz="1800" dirty="0" err="1"/>
              <a:t>Schröd</a:t>
            </a:r>
            <a:r>
              <a:rPr lang="fr-FR" sz="1800" dirty="0"/>
              <a:t>. </a:t>
            </a:r>
            <a:r>
              <a:rPr lang="fr-FR" sz="1800" dirty="0" err="1"/>
              <a:t>equa</a:t>
            </a:r>
            <a:r>
              <a:rPr lang="fr-FR" sz="1800" dirty="0"/>
              <a:t>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108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3235</Words>
  <Application>Microsoft Office PowerPoint</Application>
  <PresentationFormat>Grand écran</PresentationFormat>
  <Paragraphs>237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Thème Office</vt:lpstr>
      <vt:lpstr> Fifty Years of Group Theory  in Particle Physics and Beyond </vt:lpstr>
      <vt:lpstr>Présentation PowerPoint</vt:lpstr>
      <vt:lpstr>Présentation PowerPoint</vt:lpstr>
      <vt:lpstr> A rapid and simplified History</vt:lpstr>
      <vt:lpstr>Kinematics</vt:lpstr>
      <vt:lpstr>Présentation PowerPoint</vt:lpstr>
      <vt:lpstr>Présentation PowerPoint</vt:lpstr>
      <vt:lpstr>Poincaré group : Lorentz group » Translations SO(3,1) » T(4)                                                     (c→O)                                ↙                                         ↘            (c→ infinity)           ↙                                                    ↘           Carroll group                     Galilean group </vt:lpstr>
      <vt:lpstr>Présentation PowerPoint</vt:lpstr>
      <vt:lpstr>Dynamics 1</vt:lpstr>
      <vt:lpstr>Présentation PowerPoint</vt:lpstr>
      <vt:lpstr>Dynamics 2</vt:lpstr>
      <vt:lpstr>Présentation PowerPoint</vt:lpstr>
      <vt:lpstr>Présentation PowerPoint</vt:lpstr>
      <vt:lpstr>Présentation PowerPoint</vt:lpstr>
      <vt:lpstr>Présentation PowerPoint</vt:lpstr>
      <vt:lpstr> An application of Quantum groups :  a model for  the Genetic code  </vt:lpstr>
      <vt:lpstr>CRYSTAL BASIS MODEL FOR THE GENETIC CODE</vt:lpstr>
      <vt:lpstr>Présentation PowerPoint</vt:lpstr>
      <vt:lpstr>Generalized symmetries</vt:lpstr>
      <vt:lpstr>As a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Administrateur</dc:creator>
  <cp:lastModifiedBy>Administrateur</cp:lastModifiedBy>
  <cp:revision>39</cp:revision>
  <dcterms:created xsi:type="dcterms:W3CDTF">2025-05-22T16:20:34Z</dcterms:created>
  <dcterms:modified xsi:type="dcterms:W3CDTF">2025-05-23T16:06:49Z</dcterms:modified>
</cp:coreProperties>
</file>