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7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46" r:id="rId15"/>
    <p:sldId id="268" r:id="rId16"/>
    <p:sldId id="269" r:id="rId17"/>
    <p:sldId id="270" r:id="rId18"/>
    <p:sldId id="273" r:id="rId19"/>
    <p:sldId id="272" r:id="rId20"/>
    <p:sldId id="367" r:id="rId21"/>
    <p:sldId id="368" r:id="rId22"/>
    <p:sldId id="369" r:id="rId23"/>
    <p:sldId id="370" r:id="rId24"/>
    <p:sldId id="371" r:id="rId25"/>
    <p:sldId id="373" r:id="rId26"/>
    <p:sldId id="374" r:id="rId27"/>
    <p:sldId id="375" r:id="rId28"/>
    <p:sldId id="372" r:id="rId29"/>
    <p:sldId id="376" r:id="rId30"/>
    <p:sldId id="377" r:id="rId31"/>
    <p:sldId id="378" r:id="rId32"/>
    <p:sldId id="379" r:id="rId33"/>
    <p:sldId id="380" r:id="rId34"/>
    <p:sldId id="366" r:id="rId35"/>
    <p:sldId id="274" r:id="rId36"/>
    <p:sldId id="329" r:id="rId37"/>
    <p:sldId id="330" r:id="rId38"/>
    <p:sldId id="277" r:id="rId39"/>
    <p:sldId id="312" r:id="rId40"/>
    <p:sldId id="342" r:id="rId41"/>
    <p:sldId id="343" r:id="rId42"/>
    <p:sldId id="333" r:id="rId43"/>
    <p:sldId id="344" r:id="rId44"/>
    <p:sldId id="335" r:id="rId45"/>
    <p:sldId id="336" r:id="rId46"/>
    <p:sldId id="337" r:id="rId47"/>
    <p:sldId id="338" r:id="rId48"/>
    <p:sldId id="339" r:id="rId49"/>
    <p:sldId id="345" r:id="rId50"/>
    <p:sldId id="341" r:id="rId51"/>
    <p:sldId id="299" r:id="rId52"/>
    <p:sldId id="310" r:id="rId53"/>
    <p:sldId id="314" r:id="rId54"/>
    <p:sldId id="315" r:id="rId55"/>
    <p:sldId id="316" r:id="rId56"/>
    <p:sldId id="317" r:id="rId57"/>
    <p:sldId id="318" r:id="rId58"/>
    <p:sldId id="350" r:id="rId59"/>
    <p:sldId id="349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25" r:id="rId68"/>
    <p:sldId id="298" r:id="rId69"/>
    <p:sldId id="358" r:id="rId70"/>
    <p:sldId id="359" r:id="rId71"/>
    <p:sldId id="360" r:id="rId72"/>
    <p:sldId id="361" r:id="rId73"/>
    <p:sldId id="362" r:id="rId74"/>
    <p:sldId id="363" r:id="rId75"/>
    <p:sldId id="365" r:id="rId76"/>
    <p:sldId id="364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287" r:id="rId86"/>
    <p:sldId id="289" r:id="rId87"/>
    <p:sldId id="295" r:id="rId88"/>
    <p:sldId id="311" r:id="rId89"/>
    <p:sldId id="294" r:id="rId90"/>
    <p:sldId id="308" r:id="rId91"/>
    <p:sldId id="313" r:id="rId92"/>
    <p:sldId id="328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6" Type="http://schemas.openxmlformats.org/officeDocument/2006/relationships/tableStyles" Target="tableStyles.xml"/><Relationship Id="rId95" Type="http://schemas.openxmlformats.org/officeDocument/2006/relationships/viewProps" Target="viewProps.xml"/><Relationship Id="rId94" Type="http://schemas.openxmlformats.org/officeDocument/2006/relationships/presProps" Target="presProps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D22E-EEEC-43DD-949E-BA6BD5C1A8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11CE-1A2B-403C-9335-F7C38C5DA9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png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2.png"/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6.png"/><Relationship Id="rId7" Type="http://schemas.openxmlformats.org/officeDocument/2006/relationships/image" Target="../media/image132.png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5.png"/><Relationship Id="rId7" Type="http://schemas.openxmlformats.org/officeDocument/2006/relationships/image" Target="../media/image146.png"/><Relationship Id="rId6" Type="http://schemas.openxmlformats.org/officeDocument/2006/relationships/image" Target="../media/image133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image" Target="../media/image15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image" Target="../media/image158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1" Type="http://schemas.openxmlformats.org/officeDocument/2006/relationships/image" Target="../media/image1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6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0.png"/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4.png"/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image" Target="../media/image171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8.png"/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image" Target="../media/image1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0.png"/><Relationship Id="rId1" Type="http://schemas.openxmlformats.org/officeDocument/2006/relationships/image" Target="../media/image179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image" Target="../media/image1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7.png"/><Relationship Id="rId1" Type="http://schemas.openxmlformats.org/officeDocument/2006/relationships/image" Target="../media/image186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image" Target="../media/image188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image" Target="../media/image194.png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image" Target="../media/image19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1" Type="http://schemas.openxmlformats.org/officeDocument/2006/relationships/image" Target="../media/image205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0.png"/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image" Target="../media/image20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image" Target="../media/image211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image" Target="../media/image216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9.png"/><Relationship Id="rId8" Type="http://schemas.openxmlformats.org/officeDocument/2006/relationships/image" Target="../media/image228.png"/><Relationship Id="rId7" Type="http://schemas.openxmlformats.org/officeDocument/2006/relationships/image" Target="../media/image227.png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3" Type="http://schemas.openxmlformats.org/officeDocument/2006/relationships/image" Target="../media/image223.png"/><Relationship Id="rId2" Type="http://schemas.openxmlformats.org/officeDocument/2006/relationships/image" Target="../media/image22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1.png"/><Relationship Id="rId1" Type="http://schemas.openxmlformats.org/officeDocument/2006/relationships/image" Target="../media/image230.png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image" Target="../media/image232.png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0.png"/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image" Target="../media/image23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image" Target="../media/image2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5.png"/><Relationship Id="rId1" Type="http://schemas.openxmlformats.org/officeDocument/2006/relationships/image" Target="../media/image24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image" Target="../media/image24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9.png"/></Relationships>
</file>

<file path=ppt/slides/_rels/slide7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3.png"/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image" Target="../media/image250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image" Target="../media/image25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6.png"/><Relationship Id="rId6" Type="http://schemas.openxmlformats.org/officeDocument/2006/relationships/image" Target="../media/image133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7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image" Target="../media/image15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image" Target="../media/image158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image" Target="../media/image16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5.png"/><Relationship Id="rId1" Type="http://schemas.openxmlformats.org/officeDocument/2006/relationships/image" Target="../media/image16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6.png"/></Relationships>
</file>

<file path=ppt/slides/_rels/slide8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0.png"/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image" Target="../media/image16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135.pn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image" Target="../media/image126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125.pn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5.png"/><Relationship Id="rId2" Type="http://schemas.openxmlformats.org/officeDocument/2006/relationships/image" Target="../media/image134.png"/><Relationship Id="rId1" Type="http://schemas.openxmlformats.org/officeDocument/2006/relationships/image" Target="../media/image13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4.png"/><Relationship Id="rId1" Type="http://schemas.openxmlformats.org/officeDocument/2006/relationships/image" Target="../media/image133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Inhomogeneous SO(3)</a:t>
            </a:r>
            <a:br>
              <a:rPr lang="en-US" altLang="en-US" dirty="0"/>
            </a:br>
            <a:r>
              <a:rPr lang="en-US" altLang="en-US" dirty="0"/>
              <a:t> Spin Chain with periodic boundary conditions</a:t>
            </a:r>
            <a:endParaRPr lang="en-US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5891"/>
            <a:ext cx="6858000" cy="1655762"/>
          </a:xfrm>
        </p:spPr>
        <p:txBody>
          <a:bodyPr/>
          <a:lstStyle/>
          <a:p>
            <a:r>
              <a:rPr lang="en-US" dirty="0" smtClean="0"/>
              <a:t>Igor </a:t>
            </a:r>
            <a:r>
              <a:rPr lang="en-US" dirty="0" err="1" smtClean="0"/>
              <a:t>Salom</a:t>
            </a:r>
            <a:r>
              <a:rPr lang="en-US" dirty="0" smtClean="0"/>
              <a:t> (Institute of Physics, Belgrade)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err="1" smtClean="0"/>
              <a:t>Nenad</a:t>
            </a:r>
            <a:r>
              <a:rPr lang="en-US" dirty="0" smtClean="0"/>
              <a:t> </a:t>
            </a:r>
            <a:r>
              <a:rPr lang="en-US" dirty="0" err="1" smtClean="0"/>
              <a:t>Manojlovic</a:t>
            </a:r>
            <a:r>
              <a:rPr lang="en-US" dirty="0" smtClean="0"/>
              <a:t> (University of Algarve, Portugal)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Monodromy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define “</a:t>
            </a:r>
            <a:r>
              <a:rPr lang="en-US" dirty="0" err="1" smtClean="0"/>
              <a:t>Monodromy</a:t>
            </a:r>
            <a:r>
              <a:rPr lang="en-US" dirty="0" smtClean="0"/>
              <a:t>”, that acts on the entire chain:</a:t>
            </a:r>
            <a:endParaRPr lang="en-US" dirty="0" smtClean="0"/>
          </a:p>
          <a:p>
            <a:endParaRPr lang="en-US" sz="1600" dirty="0"/>
          </a:p>
          <a:p>
            <a:r>
              <a:rPr lang="en-US" dirty="0" smtClean="0"/>
              <a:t>That can be seen as a 2x2 matrix whose elements are operators on the basic Hilbert space:</a:t>
            </a:r>
            <a:endParaRPr lang="en-US" dirty="0" smtClean="0"/>
          </a:p>
          <a:p>
            <a:endParaRPr lang="en-US" sz="4800" dirty="0"/>
          </a:p>
          <a:p>
            <a:r>
              <a:rPr lang="en-US" dirty="0" smtClean="0"/>
              <a:t>From RLL we find how T-s commute, i.e. RTT: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7843" y="2546590"/>
            <a:ext cx="3271935" cy="437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18" y="3847400"/>
            <a:ext cx="3111856" cy="964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82" y="5268686"/>
            <a:ext cx="7508990" cy="46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trace: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due to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commutes for different values of the parameter: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718" y="2208246"/>
            <a:ext cx="3728163" cy="68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01" y="1586204"/>
            <a:ext cx="2239501" cy="694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51" y="3351883"/>
            <a:ext cx="6858291" cy="533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573" y="4428153"/>
            <a:ext cx="36195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10" y="181318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We have families of mutually commuting operators, e.g. obtained from power series expansion. And one of such operators is the Hamiltonian! From:</a:t>
            </a:r>
            <a:endParaRPr lang="en-US" sz="2400" dirty="0" smtClean="0"/>
          </a:p>
          <a:p>
            <a:endParaRPr lang="en-US" sz="4000" dirty="0"/>
          </a:p>
          <a:p>
            <a:r>
              <a:rPr lang="en-US" sz="2400" dirty="0" smtClean="0"/>
              <a:t>one obtains: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which is proportional to the Hamiltonian: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also: 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8947" y="3386295"/>
            <a:ext cx="3209731" cy="850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55" y="2824065"/>
            <a:ext cx="7558759" cy="664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791" y="4621339"/>
            <a:ext cx="2680996" cy="9637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2816" y="5564743"/>
            <a:ext cx="4301501" cy="507055"/>
            <a:chOff x="1772816" y="5564743"/>
            <a:chExt cx="4301501" cy="5070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2816" y="5564743"/>
              <a:ext cx="3628150" cy="5070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2975" y="5572708"/>
              <a:ext cx="701342" cy="4859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l="10516" t="2012"/>
          <a:stretch>
            <a:fillRect/>
          </a:stretch>
        </p:blipFill>
        <p:spPr>
          <a:xfrm>
            <a:off x="5088890" y="4697095"/>
            <a:ext cx="2377440" cy="742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physical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apidities</a:t>
            </a:r>
            <a:r>
              <a:rPr lang="en-US" dirty="0" smtClean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 are related to momenta of “</a:t>
            </a:r>
            <a:r>
              <a:rPr lang="en-US" dirty="0" err="1" smtClean="0"/>
              <a:t>magnons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dirty="0" smtClean="0"/>
              <a:t>And the formula for energy: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8873" y="2344679"/>
            <a:ext cx="4987698" cy="1156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240" y="4148279"/>
            <a:ext cx="2189292" cy="102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Solving the transfer matrix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eigenvalues of the transfer matrix </a:t>
            </a:r>
            <a:r>
              <a:rPr lang="en-US" i="1" dirty="0" smtClean="0"/>
              <a:t>t(u)</a:t>
            </a:r>
            <a:r>
              <a:rPr lang="en-US" dirty="0" smtClean="0"/>
              <a:t>, we know values of all conserved quantities!</a:t>
            </a:r>
            <a:endParaRPr lang="en-US" dirty="0" smtClean="0"/>
          </a:p>
          <a:p>
            <a:r>
              <a:rPr lang="en-US" dirty="0" smtClean="0"/>
              <a:t>First we show that                            is an </a:t>
            </a:r>
            <a:r>
              <a:rPr lang="en-US" dirty="0" err="1" smtClean="0"/>
              <a:t>eigenstate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thus: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also we note: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147" y="3171235"/>
            <a:ext cx="4696505" cy="77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928" y="3835211"/>
            <a:ext cx="2553281" cy="54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60" y="2631813"/>
            <a:ext cx="2147498" cy="6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428" y="5350327"/>
            <a:ext cx="1195096" cy="430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317" y="4705602"/>
            <a:ext cx="5812583" cy="53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5214" y="3626499"/>
            <a:ext cx="4677528" cy="142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5" y="4964029"/>
            <a:ext cx="2985284" cy="813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rest of eigenvectors?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show that these are obtained by action of </a:t>
            </a:r>
            <a:r>
              <a:rPr lang="en-US" i="1" dirty="0" smtClean="0"/>
              <a:t>B</a:t>
            </a:r>
            <a:r>
              <a:rPr lang="en-US" dirty="0" smtClean="0"/>
              <a:t> operators.</a:t>
            </a:r>
            <a:endParaRPr lang="en-US" dirty="0" smtClean="0"/>
          </a:p>
          <a:p>
            <a:r>
              <a:rPr lang="en-US" dirty="0" smtClean="0"/>
              <a:t>First we </a:t>
            </a:r>
            <a:r>
              <a:rPr lang="en-US" dirty="0" smtClean="0"/>
              <a:t>need </a:t>
            </a:r>
            <a:r>
              <a:rPr lang="en-US" dirty="0" smtClean="0"/>
              <a:t>“commutation” relations: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2" y="3215951"/>
            <a:ext cx="2771021" cy="90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37" y="4103957"/>
            <a:ext cx="2658253" cy="78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86" y="5928049"/>
            <a:ext cx="4613363" cy="287402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21038557">
            <a:off x="3742224" y="3336386"/>
            <a:ext cx="360397" cy="2496513"/>
          </a:xfrm>
          <a:prstGeom prst="rightBrace">
            <a:avLst>
              <a:gd name="adj1" fmla="val 99074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91" y="1287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From the commutation relations…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91" y="1589249"/>
            <a:ext cx="7886700" cy="4351338"/>
          </a:xfrm>
        </p:spPr>
        <p:txBody>
          <a:bodyPr/>
          <a:lstStyle/>
          <a:p>
            <a:r>
              <a:rPr lang="en-US" dirty="0" smtClean="0"/>
              <a:t>If we define vectors: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obtain “off-shell”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3502" y="1624011"/>
            <a:ext cx="4027228" cy="408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77" y="1996848"/>
            <a:ext cx="8030547" cy="568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2" y="3026152"/>
            <a:ext cx="2972423" cy="672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268" y="3046052"/>
            <a:ext cx="3127276" cy="6911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277" y="2559745"/>
            <a:ext cx="8018366" cy="543874"/>
            <a:chOff x="616599" y="3318635"/>
            <a:chExt cx="8018366" cy="5438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99" y="3318635"/>
              <a:ext cx="8018366" cy="5438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5534" y="3357466"/>
              <a:ext cx="392906" cy="381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9" y="4180114"/>
            <a:ext cx="8538407" cy="618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62" y="4937028"/>
            <a:ext cx="4974576" cy="61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0017" y="5043673"/>
            <a:ext cx="2856332" cy="89808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1884784" y="4516016"/>
            <a:ext cx="528735" cy="416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2382578">
            <a:off x="5884508" y="4839476"/>
            <a:ext cx="34212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6260842" y="1713723"/>
            <a:ext cx="236372" cy="4858139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537719" y="3531635"/>
            <a:ext cx="87086" cy="2205135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2906" y="548017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7453" y="578809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9315" y="3657599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43804" y="4690187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72" y="14119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Research 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3608"/>
            <a:ext cx="8086142" cy="5293568"/>
          </a:xfrm>
        </p:spPr>
        <p:txBody>
          <a:bodyPr>
            <a:normAutofit/>
          </a:bodyPr>
          <a:lstStyle/>
          <a:p>
            <a:r>
              <a:rPr lang="en-US" dirty="0" smtClean="0"/>
              <a:t>Inhomogeneous chain:</a:t>
            </a:r>
            <a:endParaRPr lang="en-US" dirty="0" smtClean="0"/>
          </a:p>
          <a:p>
            <a:r>
              <a:rPr lang="en-US" dirty="0" smtClean="0"/>
              <a:t>Interaction does not have to be isotropic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Arbitrary spin</a:t>
            </a:r>
            <a:endParaRPr lang="en-US" dirty="0" smtClean="0"/>
          </a:p>
          <a:p>
            <a:r>
              <a:rPr lang="en-US" dirty="0" err="1" smtClean="0"/>
              <a:t>Nonperiodic</a:t>
            </a:r>
            <a:r>
              <a:rPr lang="en-US" dirty="0" smtClean="0"/>
              <a:t>, more general boundary conditions</a:t>
            </a:r>
            <a:endParaRPr lang="en-US" dirty="0" smtClean="0"/>
          </a:p>
          <a:p>
            <a:r>
              <a:rPr lang="en-US" dirty="0" smtClean="0"/>
              <a:t>Extension to long range interaction (</a:t>
            </a:r>
            <a:r>
              <a:rPr lang="en-US" dirty="0" err="1" smtClean="0"/>
              <a:t>Gaudin</a:t>
            </a:r>
            <a:r>
              <a:rPr lang="en-US" dirty="0" smtClean="0"/>
              <a:t> model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and...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2113" y="2312270"/>
            <a:ext cx="6315853" cy="8595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909665" y="3016898"/>
            <a:ext cx="659364" cy="603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302" y="365760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XYZ chain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563" y="3237722"/>
            <a:ext cx="1175657" cy="4408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640424" y="3421224"/>
            <a:ext cx="914400" cy="186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07698" y="3268825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XXZ 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61" y="1355467"/>
            <a:ext cx="4537660" cy="46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...take different 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475648"/>
          </a:xfrm>
        </p:spPr>
        <p:txBody>
          <a:bodyPr/>
          <a:lstStyle/>
          <a:p>
            <a:r>
              <a:rPr lang="en-US" dirty="0" smtClean="0"/>
              <a:t>Each R matrix satisfying Yang-Baxter equation defines an </a:t>
            </a:r>
            <a:r>
              <a:rPr lang="en-US" dirty="0" err="1" smtClean="0"/>
              <a:t>integrable</a:t>
            </a:r>
            <a:r>
              <a:rPr lang="en-US" dirty="0" smtClean="0"/>
              <a:t> spin chain!</a:t>
            </a:r>
            <a:endParaRPr lang="en-US" dirty="0" smtClean="0"/>
          </a:p>
          <a:p>
            <a:r>
              <a:rPr lang="en-US" dirty="0" smtClean="0"/>
              <a:t>If                                         and</a:t>
            </a:r>
            <a:endParaRPr lang="en-US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It is proved following the same procedure: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Yet, it is not easy to solve the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eigenproblem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844" y="2766179"/>
            <a:ext cx="3017578" cy="44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41" y="2697658"/>
            <a:ext cx="1315616" cy="4463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2988" y="3475523"/>
            <a:ext cx="34834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27" y="3349223"/>
            <a:ext cx="1948092" cy="762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66" y="3222473"/>
            <a:ext cx="4277332" cy="942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12" y="4854075"/>
            <a:ext cx="7480038" cy="455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04" y="4511899"/>
            <a:ext cx="2678627" cy="3758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08" y="5212752"/>
            <a:ext cx="2053609" cy="3916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278" y="5233998"/>
            <a:ext cx="1119694" cy="34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306"/>
            <a:ext cx="7886700" cy="1325563"/>
          </a:xfrm>
        </p:spPr>
        <p:txBody>
          <a:bodyPr/>
          <a:p>
            <a:pPr algn="ctr"/>
            <a:r>
              <a:rPr lang="en-US"/>
              <a:t>SO(3) chain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840"/>
            <a:ext cx="7886700" cy="4351338"/>
          </a:xfrm>
        </p:spPr>
        <p:txBody>
          <a:bodyPr/>
          <a:p>
            <a:r>
              <a:rPr lang="en-US"/>
              <a:t>Generators:</a:t>
            </a:r>
            <a:endParaRPr lang="en-US"/>
          </a:p>
          <a:p>
            <a:pPr marL="0" indent="0">
              <a:buNone/>
            </a:pPr>
            <a:br>
              <a:rPr lang="en-US"/>
            </a:br>
            <a:endParaRPr lang="en-US"/>
          </a:p>
          <a:p>
            <a:r>
              <a:rPr lang="en-US"/>
              <a:t>3 invariant ops. in tensor product space: I, P and K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0025" y="1587500"/>
            <a:ext cx="6203315" cy="963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55" y="3009900"/>
            <a:ext cx="2538730" cy="2058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55" y="3009900"/>
            <a:ext cx="3122930" cy="2027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85" y="5922645"/>
            <a:ext cx="3067050" cy="373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945" y="5527675"/>
            <a:ext cx="4118610" cy="36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235" y="5151755"/>
            <a:ext cx="584835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10" y="2407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3135"/>
            <a:ext cx="7886700" cy="473382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algebraic Bethe </a:t>
            </a:r>
            <a:r>
              <a:rPr lang="en-US" dirty="0" err="1" smtClean="0"/>
              <a:t>ansatz</a:t>
            </a:r>
            <a:endParaRPr lang="en-US" dirty="0" smtClean="0"/>
          </a:p>
          <a:p>
            <a:pPr lvl="1"/>
            <a:r>
              <a:rPr lang="en-US" dirty="0" smtClean="0"/>
              <a:t>A few words on motivation</a:t>
            </a:r>
            <a:endParaRPr lang="en-US" dirty="0" smtClean="0"/>
          </a:p>
          <a:p>
            <a:pPr lvl="1"/>
            <a:r>
              <a:rPr lang="en-US" dirty="0" smtClean="0"/>
              <a:t>Define XXX chain problem</a:t>
            </a:r>
            <a:endParaRPr lang="en-US" dirty="0" smtClean="0"/>
          </a:p>
          <a:p>
            <a:pPr lvl="1"/>
            <a:r>
              <a:rPr lang="en-US" dirty="0" smtClean="0"/>
              <a:t>Introduce standard notions (</a:t>
            </a:r>
            <a:r>
              <a:rPr lang="pt-BR" dirty="0"/>
              <a:t>R </a:t>
            </a:r>
            <a:r>
              <a:rPr lang="pt-BR" dirty="0" smtClean="0"/>
              <a:t>matrices, </a:t>
            </a:r>
            <a:r>
              <a:rPr lang="pt-BR" dirty="0"/>
              <a:t>Lax operator, </a:t>
            </a:r>
            <a:r>
              <a:rPr lang="pt-BR" dirty="0" smtClean="0"/>
              <a:t>monodromy, transfer matrix, Bethe equations)</a:t>
            </a:r>
            <a:endParaRPr lang="pt-BR" dirty="0" smtClean="0"/>
          </a:p>
          <a:p>
            <a:pPr lvl="1"/>
            <a:r>
              <a:rPr lang="pt-BR" dirty="0" smtClean="0"/>
              <a:t>Solving </a:t>
            </a:r>
            <a:r>
              <a:rPr lang="pt-BR" dirty="0" smtClean="0"/>
              <a:t>ABA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en-US" dirty="0" smtClean="0"/>
              <a:t>S0 (3) chain</a:t>
            </a:r>
            <a:endParaRPr lang="en-US" dirty="0" smtClean="0"/>
          </a:p>
          <a:p>
            <a:pPr lvl="1"/>
            <a:r>
              <a:rPr lang="en-US" dirty="0" smtClean="0"/>
              <a:t>R matrix</a:t>
            </a:r>
            <a:endParaRPr lang="en-US" dirty="0" smtClean="0"/>
          </a:p>
          <a:p>
            <a:pPr lvl="1"/>
            <a:r>
              <a:rPr lang="en-US" dirty="0" smtClean="0"/>
              <a:t>Solving ABA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SO(3) invariant R matrix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" y="1635760"/>
            <a:ext cx="7341870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2141220"/>
            <a:ext cx="8138160" cy="2487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70" y="4629150"/>
            <a:ext cx="6616065" cy="1184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930" y="2204720"/>
            <a:ext cx="6990080" cy="5765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5" y="5864225"/>
            <a:ext cx="1649730" cy="373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3080" y="5967095"/>
            <a:ext cx="3406140" cy="270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585" y="5864225"/>
            <a:ext cx="1752600" cy="415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Lax matrix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Physical Hilbert space:</a:t>
            </a:r>
            <a:endParaRPr lang="en-US"/>
          </a:p>
          <a:p>
            <a:endParaRPr lang="en-US"/>
          </a:p>
          <a:p>
            <a:r>
              <a:rPr lang="en-US"/>
              <a:t>Lax operator - 3x3 matrix </a:t>
            </a:r>
            <a:endParaRPr lang="en-US"/>
          </a:p>
          <a:p>
            <a:endParaRPr lang="en-US"/>
          </a:p>
          <a:p>
            <a:r>
              <a:rPr lang="en-US"/>
              <a:t>with entries functions of “local” spin operators:</a:t>
            </a:r>
            <a:endParaRPr lang="en-US"/>
          </a:p>
          <a:p>
            <a:endParaRPr lang="en-US"/>
          </a:p>
          <a:p>
            <a:r>
              <a:rPr lang="en-US"/>
              <a:t>Yang-Baxter implies RLL: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455" y="3128645"/>
            <a:ext cx="326136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180" y="2220595"/>
            <a:ext cx="2453640" cy="66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455" y="4408170"/>
            <a:ext cx="3314700" cy="69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9570" y="5385435"/>
            <a:ext cx="5962650" cy="49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Monodromy and transfer matrix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Monodromy with </a:t>
            </a:r>
            <a:r>
              <a:rPr lang="en-US" altLang="en-US"/>
              <a:t>inhomogeneous </a:t>
            </a:r>
            <a:r>
              <a:rPr lang="en-US"/>
              <a:t>parameters:</a:t>
            </a:r>
            <a:endParaRPr lang="en-US"/>
          </a:p>
          <a:p>
            <a:endParaRPr lang="en-US"/>
          </a:p>
          <a:p>
            <a:r>
              <a:rPr lang="en-US"/>
              <a:t>Entries are operators acting in the physical H.s.: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RTT:</a:t>
            </a:r>
            <a:endParaRPr lang="en-US"/>
          </a:p>
          <a:p>
            <a:endParaRPr lang="en-US"/>
          </a:p>
          <a:p>
            <a:r>
              <a:rPr lang="en-US"/>
              <a:t>So that: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2070" y="2390775"/>
            <a:ext cx="4027170" cy="38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8765" y="3227705"/>
            <a:ext cx="357378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90" y="4903470"/>
            <a:ext cx="5261610" cy="377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15" y="5725160"/>
            <a:ext cx="1508760" cy="300990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349713" y="5808486"/>
            <a:ext cx="342122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620" y="5725160"/>
            <a:ext cx="2545080" cy="35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Vacuum state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215"/>
            <a:ext cx="7886700" cy="4351338"/>
          </a:xfrm>
        </p:spPr>
        <p:txBody>
          <a:bodyPr>
            <a:normAutofit lnSpcReduction="10000"/>
          </a:bodyPr>
          <a:p>
            <a:r>
              <a:rPr lang="en-US"/>
              <a:t>At each node we chose h.w.v.:</a:t>
            </a:r>
            <a:endParaRPr lang="en-US"/>
          </a:p>
          <a:p>
            <a:endParaRPr lang="en-US"/>
          </a:p>
          <a:p>
            <a:r>
              <a:rPr lang="en-US"/>
              <a:t>and the overall h.w.v.:</a:t>
            </a:r>
            <a:endParaRPr lang="en-US"/>
          </a:p>
          <a:p>
            <a:endParaRPr lang="en-US"/>
          </a:p>
          <a:p>
            <a:r>
              <a:rPr lang="en-US"/>
              <a:t>From the local realization of monodromy entries: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so that: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4980" y="2112010"/>
            <a:ext cx="3375025" cy="408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2994660"/>
            <a:ext cx="2266950" cy="346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740" y="4057650"/>
            <a:ext cx="6122670" cy="331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75" y="4460875"/>
            <a:ext cx="7113270" cy="834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540" y="5367020"/>
            <a:ext cx="5421630" cy="849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ABA algebra (part 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830" y="1626870"/>
            <a:ext cx="7886700" cy="4351338"/>
          </a:xfrm>
        </p:spPr>
        <p:txBody>
          <a:bodyPr/>
          <a:p>
            <a:r>
              <a:rPr lang="en-US"/>
              <a:t>From RTT: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960" y="2089150"/>
            <a:ext cx="6736080" cy="39858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98365" y="1385570"/>
            <a:ext cx="4188460" cy="2225040"/>
            <a:chOff x="7399" y="2182"/>
            <a:chExt cx="6596" cy="3504"/>
          </a:xfrm>
        </p:grpSpPr>
        <p:sp>
          <p:nvSpPr>
            <p:cNvPr id="5" name="Rectangles 4"/>
            <p:cNvSpPr/>
            <p:nvPr/>
          </p:nvSpPr>
          <p:spPr>
            <a:xfrm>
              <a:off x="7399" y="2182"/>
              <a:ext cx="6597" cy="35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p>
              <a:pPr algn="l"/>
              <a:r>
                <a:rPr lang="en-US">
                  <a:solidFill>
                    <a:schemeClr val="accent1"/>
                  </a:solidFill>
                </a:rPr>
                <a:t>Where:</a:t>
              </a:r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85" y="2663"/>
              <a:ext cx="6024" cy="23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ABA algebra (part 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35" y="1757680"/>
            <a:ext cx="7886700" cy="4351338"/>
          </a:xfrm>
        </p:spPr>
        <p:txBody>
          <a:bodyPr/>
          <a:p>
            <a:r>
              <a:rPr lang="en-US"/>
              <a:t>Also from RTT: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585" y="2354580"/>
            <a:ext cx="7026910" cy="3376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>
                <a:sym typeface="+mn-ea"/>
              </a:rPr>
              <a:t>ABA algebra (part 3)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35" y="1488440"/>
            <a:ext cx="7886700" cy="4351338"/>
          </a:xfrm>
        </p:spPr>
        <p:txBody>
          <a:bodyPr/>
          <a:p>
            <a:r>
              <a:rPr lang="en-US"/>
              <a:t>Also from RTT...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50" y="1851660"/>
            <a:ext cx="4928235" cy="460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Single excitation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3520"/>
            <a:ext cx="7886700" cy="4351338"/>
          </a:xfrm>
        </p:spPr>
        <p:txBody>
          <a:bodyPr>
            <a:normAutofit lnSpcReduction="10000"/>
          </a:bodyPr>
          <a:p>
            <a:r>
              <a:rPr lang="en-US"/>
              <a:t>Using algebra relations we show that</a:t>
            </a:r>
            <a:endParaRPr lang="en-US"/>
          </a:p>
          <a:p>
            <a:endParaRPr lang="en-US"/>
          </a:p>
          <a:p>
            <a:r>
              <a:rPr lang="en-US"/>
              <a:t>satisfies:</a:t>
            </a:r>
            <a:endParaRPr lang="en-US"/>
          </a:p>
          <a:p>
            <a:endParaRPr lang="en-US"/>
          </a:p>
          <a:p>
            <a:endParaRPr lang="en-US"/>
          </a:p>
          <a:p>
            <a:pPr>
              <a:lnSpc>
                <a:spcPct val="40000"/>
              </a:lnSpc>
            </a:pPr>
            <a:endParaRPr lang="en-US"/>
          </a:p>
          <a:p>
            <a:r>
              <a:rPr lang="en-US"/>
              <a:t>with eigenvalue:</a:t>
            </a:r>
            <a:endParaRPr lang="en-US"/>
          </a:p>
          <a:p>
            <a:endParaRPr lang="en-US"/>
          </a:p>
          <a:p>
            <a:r>
              <a:rPr lang="en-US"/>
              <a:t>and Bethe equation: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4590" y="2014220"/>
            <a:ext cx="3553460" cy="398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340" y="2688590"/>
            <a:ext cx="5989320" cy="1489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4377690"/>
            <a:ext cx="6595110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20" y="5408295"/>
            <a:ext cx="3173730" cy="53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Group 10"/>
          <p:cNvGrpSpPr/>
          <p:nvPr/>
        </p:nvGrpSpPr>
        <p:grpSpPr>
          <a:xfrm>
            <a:off x="1447165" y="3303905"/>
            <a:ext cx="6764020" cy="742950"/>
            <a:chOff x="2279" y="5203"/>
            <a:chExt cx="10652" cy="11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79" y="5203"/>
              <a:ext cx="10653" cy="11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8" y="5733"/>
              <a:ext cx="207" cy="3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Two excitations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Define:</a:t>
            </a:r>
            <a:endParaRPr lang="en-US"/>
          </a:p>
          <a:p>
            <a:endParaRPr lang="en-US"/>
          </a:p>
          <a:p>
            <a:r>
              <a:rPr lang="en-US"/>
              <a:t>where:</a:t>
            </a:r>
            <a:endParaRPr lang="en-US"/>
          </a:p>
          <a:p>
            <a:pPr>
              <a:lnSpc>
                <a:spcPct val="140000"/>
              </a:lnSpc>
            </a:pPr>
            <a:endParaRPr lang="en-US"/>
          </a:p>
          <a:p>
            <a:r>
              <a:rPr lang="en-US"/>
              <a:t>with property:</a:t>
            </a:r>
            <a:endParaRPr lang="en-US"/>
          </a:p>
          <a:p>
            <a:endParaRPr lang="en-US"/>
          </a:p>
          <a:p>
            <a:r>
              <a:rPr lang="en-US"/>
              <a:t>so that...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640" y="2278380"/>
            <a:ext cx="3851275" cy="591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0" y="4634230"/>
            <a:ext cx="3924300" cy="46101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407754" y="2700111"/>
            <a:ext cx="290195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17423" y="1987395"/>
            <a:ext cx="158620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/>
              <a:t>things get complicated...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021"/>
            <a:ext cx="7886700" cy="1325563"/>
          </a:xfrm>
        </p:spPr>
        <p:txBody>
          <a:bodyPr/>
          <a:p>
            <a:pPr algn="ctr"/>
            <a:r>
              <a:rPr lang="en-US">
                <a:sym typeface="+mn-ea"/>
              </a:rPr>
              <a:t>Two excitations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2430" y="1204595"/>
            <a:ext cx="6256655" cy="414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0" y="5051425"/>
            <a:ext cx="4521835" cy="119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530225"/>
            <a:ext cx="4650105" cy="95250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788665" y="2838554"/>
            <a:ext cx="876300" cy="23622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855340" y="4471774"/>
            <a:ext cx="771525" cy="6908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640460" y="1006579"/>
            <a:ext cx="1430020" cy="3175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few problems that we can exactly solve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Any such is precious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more general, the better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Some models have more or less natural potential application</a:t>
            </a:r>
            <a:endParaRPr lang="en-US" dirty="0" smtClean="0"/>
          </a:p>
          <a:p>
            <a:pPr lvl="1"/>
            <a:r>
              <a:rPr lang="en-US" dirty="0" smtClean="0"/>
              <a:t>Explains dominant magnetic behavior</a:t>
            </a:r>
            <a:endParaRPr lang="en-US" dirty="0" smtClean="0"/>
          </a:p>
          <a:p>
            <a:pPr lvl="1"/>
            <a:r>
              <a:rPr lang="en-US" dirty="0" smtClean="0"/>
              <a:t>Related to conformal field theories in 2 dimensions</a:t>
            </a:r>
            <a:endParaRPr lang="en-US" dirty="0" smtClean="0"/>
          </a:p>
          <a:p>
            <a:pPr lvl="1"/>
            <a:r>
              <a:rPr lang="en-US" dirty="0" smtClean="0"/>
              <a:t>Expected to provide insights to realistic problems</a:t>
            </a:r>
            <a:endParaRPr lang="en-US" dirty="0" smtClean="0"/>
          </a:p>
          <a:p>
            <a:pPr lvl="1"/>
            <a:r>
              <a:rPr lang="en-US" dirty="0" err="1" smtClean="0"/>
              <a:t>Gaudin</a:t>
            </a:r>
            <a:r>
              <a:rPr lang="en-US" dirty="0" smtClean="0"/>
              <a:t> model – </a:t>
            </a:r>
            <a:r>
              <a:rPr lang="en-US" dirty="0" err="1" smtClean="0"/>
              <a:t>integrable</a:t>
            </a:r>
            <a:r>
              <a:rPr lang="en-US" dirty="0" smtClean="0"/>
              <a:t> with long range interactions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0225" y="1313815"/>
            <a:ext cx="6401435" cy="2115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22350"/>
          </a:xfrm>
        </p:spPr>
        <p:txBody>
          <a:bodyPr/>
          <a:p>
            <a:pPr algn="ctr"/>
            <a:r>
              <a:rPr lang="en-US"/>
              <a:t>General solution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745" y="3340100"/>
            <a:ext cx="4335780" cy="475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20" y="3729355"/>
            <a:ext cx="5279390" cy="28638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381000" y="12827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define: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pPr>
              <a:lnSpc>
                <a:spcPct val="20000"/>
              </a:lnSpc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so that: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...where: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30" y="1483360"/>
            <a:ext cx="7886700" cy="4596130"/>
          </a:xfrm>
        </p:spPr>
        <p:txBody>
          <a:bodyPr>
            <a:normAutofit lnSpcReduction="10000"/>
          </a:bodyPr>
          <a:p>
            <a:r>
              <a:rPr lang="en-US" sz="2400"/>
              <a:t>eigenvalue: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unwanted terms:</a:t>
            </a:r>
            <a:endParaRPr lang="en-US" sz="2400"/>
          </a:p>
          <a:p>
            <a:pPr>
              <a:lnSpc>
                <a:spcPct val="160000"/>
              </a:lnSpc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Bethe equations: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245" y="1411605"/>
            <a:ext cx="5538470" cy="139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75" y="3121025"/>
            <a:ext cx="4261485" cy="1221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2150" y="2837815"/>
            <a:ext cx="4493895" cy="2192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0" y="4152265"/>
            <a:ext cx="4138295" cy="1322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635" y="5380355"/>
            <a:ext cx="4903470" cy="73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have ilustrated:</a:t>
            </a:r>
            <a:endParaRPr lang="en-US" sz="3200" dirty="0" smtClean="0"/>
          </a:p>
          <a:p>
            <a:r>
              <a:rPr lang="en-US" sz="3200" dirty="0" smtClean="0"/>
              <a:t>ABA construction (Heisenberg chain)</a:t>
            </a:r>
            <a:endParaRPr lang="en-US" sz="3200" dirty="0" smtClean="0"/>
          </a:p>
          <a:p>
            <a:r>
              <a:rPr lang="en-US" sz="3200" dirty="0"/>
              <a:t>H</a:t>
            </a:r>
            <a:r>
              <a:rPr lang="en-US" sz="3200" dirty="0" smtClean="0"/>
              <a:t>ow quickly things get more complicated</a:t>
            </a:r>
            <a:endParaRPr lang="en-US" sz="3200" dirty="0" smtClean="0"/>
          </a:p>
          <a:p>
            <a:r>
              <a:rPr lang="en-US" sz="3200" dirty="0" smtClean="0"/>
              <a:t>In particular, shown reccurent relations for Bethe vectors in SO(3) case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48" y="256715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54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XXZ </a:t>
            </a:r>
            <a:r>
              <a:rPr lang="en-US" dirty="0" smtClean="0"/>
              <a:t>chain (trigonometric 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7045"/>
            <a:ext cx="7886700" cy="4351338"/>
          </a:xfrm>
        </p:spPr>
        <p:txBody>
          <a:bodyPr/>
          <a:lstStyle/>
          <a:p>
            <a:r>
              <a:rPr lang="en-US" dirty="0" smtClean="0"/>
              <a:t>R matrix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400" dirty="0"/>
          </a:p>
          <a:p>
            <a:r>
              <a:rPr lang="en-US" dirty="0" smtClean="0"/>
              <a:t>Arbitrary spin: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237" y="1579130"/>
            <a:ext cx="5772795" cy="165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22" y="3693010"/>
            <a:ext cx="2928400" cy="72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12" y="3313274"/>
            <a:ext cx="5647471" cy="31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03" y="4435870"/>
            <a:ext cx="5905237" cy="8501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319936" y="4161453"/>
            <a:ext cx="1045027" cy="472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8743" y="3825551"/>
            <a:ext cx="15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q</a:t>
            </a:r>
            <a:r>
              <a:rPr lang="en-US" dirty="0" smtClean="0"/>
              <a:t>(</a:t>
            </a:r>
            <a:r>
              <a:rPr lang="en-US" dirty="0" err="1" smtClean="0"/>
              <a:t>sl</a:t>
            </a:r>
            <a:r>
              <a:rPr lang="en-US" dirty="0" smtClean="0"/>
              <a:t>(2))</a:t>
            </a:r>
            <a:endParaRPr lang="en-US" dirty="0" smtClean="0"/>
          </a:p>
          <a:p>
            <a:r>
              <a:rPr lang="en-US" dirty="0" smtClean="0"/>
              <a:t>generators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021" y="5350107"/>
            <a:ext cx="6158766" cy="80956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277879" y="4516016"/>
            <a:ext cx="516292" cy="976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a </a:t>
            </a:r>
            <a:r>
              <a:rPr lang="en-US" dirty="0" smtClean="0"/>
              <a:t>few usual </a:t>
            </a:r>
            <a:r>
              <a:rPr lang="en-US" dirty="0" err="1" smtClean="0"/>
              <a:t>steps&amp;relations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722" y="2867605"/>
            <a:ext cx="7813950" cy="31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44" y="3585526"/>
            <a:ext cx="4551200" cy="399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81" y="4171162"/>
            <a:ext cx="3170743" cy="916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182" y="5458169"/>
            <a:ext cx="6201279" cy="39903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47147" y="1700143"/>
            <a:ext cx="5773328" cy="850223"/>
            <a:chOff x="1554314" y="947474"/>
            <a:chExt cx="5773328" cy="8502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25388" b="65270"/>
            <a:stretch>
              <a:fillRect/>
            </a:stretch>
          </p:blipFill>
          <p:spPr>
            <a:xfrm>
              <a:off x="1554314" y="947474"/>
              <a:ext cx="5773328" cy="8502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69427" t="46" r="27116" b="90044"/>
            <a:stretch>
              <a:fillRect/>
            </a:stretch>
          </p:blipFill>
          <p:spPr>
            <a:xfrm>
              <a:off x="2569028" y="976604"/>
              <a:ext cx="267478" cy="2425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Introducing nontrivial </a:t>
            </a:r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785"/>
            <a:ext cx="7886700" cy="4351338"/>
          </a:xfrm>
        </p:spPr>
        <p:txBody>
          <a:bodyPr/>
          <a:lstStyle/>
          <a:p>
            <a:r>
              <a:rPr lang="en-US" dirty="0" smtClean="0"/>
              <a:t>Introduce 2x2 </a:t>
            </a:r>
            <a:r>
              <a:rPr lang="en-US" dirty="0"/>
              <a:t>matrices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K</a:t>
            </a:r>
            <a:r>
              <a:rPr lang="en-US" baseline="30000" dirty="0"/>
              <a:t>−</a:t>
            </a:r>
            <a:r>
              <a:rPr lang="en-US" dirty="0" smtClean="0"/>
              <a:t> that parameterize boundary conditions</a:t>
            </a: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Sklyanin</a:t>
            </a:r>
            <a:r>
              <a:rPr lang="en-US" dirty="0" smtClean="0"/>
              <a:t>, these must satisfy “reflection”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07" y="3508160"/>
            <a:ext cx="7352221" cy="32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5" y="3962464"/>
            <a:ext cx="8262542" cy="34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53" y="4385930"/>
            <a:ext cx="6068758" cy="17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</a:t>
            </a:r>
            <a:r>
              <a:rPr lang="en-US" dirty="0" err="1" smtClean="0"/>
              <a:t>monodromy</a:t>
            </a:r>
            <a:r>
              <a:rPr lang="en-US" dirty="0" smtClean="0"/>
              <a:t>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incorporates boundary conditions: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where:</a:t>
            </a:r>
            <a:endParaRPr lang="en-US" dirty="0" smtClean="0"/>
          </a:p>
          <a:p>
            <a:endParaRPr lang="en-US" sz="4800" dirty="0"/>
          </a:p>
          <a:p>
            <a:r>
              <a:rPr lang="en-US" dirty="0" smtClean="0"/>
              <a:t>satisfying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6987" y="2285591"/>
            <a:ext cx="4492300" cy="61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3361070"/>
            <a:ext cx="7717693" cy="853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08" y="5173703"/>
            <a:ext cx="5452176" cy="85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02" y="4726977"/>
            <a:ext cx="7953432" cy="313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  <a:endParaRPr lang="en-US" dirty="0" smtClean="0"/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03" y="3460520"/>
            <a:ext cx="7737813" cy="24480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85032" y="1862897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7720" r="89247"/>
            <a:stretch>
              <a:fillRect/>
            </a:stretch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932642" y="1713719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introduces huge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17567" y="2152261"/>
            <a:ext cx="391886" cy="404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7311" y="1415078"/>
            <a:ext cx="7886700" cy="4351338"/>
          </a:xfrm>
        </p:spPr>
        <p:txBody>
          <a:bodyPr/>
          <a:lstStyle/>
          <a:p>
            <a:r>
              <a:rPr lang="en-US" dirty="0" smtClean="0"/>
              <a:t>From:</a:t>
            </a:r>
            <a:endParaRPr lang="en-US" dirty="0" smtClean="0"/>
          </a:p>
          <a:p>
            <a:endParaRPr lang="en-US" sz="3600" dirty="0"/>
          </a:p>
          <a:p>
            <a:r>
              <a:rPr lang="en-US" dirty="0" smtClean="0"/>
              <a:t>we find: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11009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0183" y="1275182"/>
            <a:ext cx="2504021" cy="763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50" y="6245290"/>
            <a:ext cx="2118531" cy="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017" y="2639519"/>
            <a:ext cx="4134469" cy="32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9322" y="3077777"/>
            <a:ext cx="3862875" cy="157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0898" y="4714181"/>
            <a:ext cx="4416975" cy="143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47" y="3203512"/>
            <a:ext cx="4209768" cy="2733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29" y="2201491"/>
            <a:ext cx="7953432" cy="313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157" y="1156995"/>
            <a:ext cx="3515127" cy="100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problem – spin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Heisenberg spin chain Hamiltonian (nearest neighbor interaction):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Solve = find energies, wave functions, other conserved quantities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9" y="2913234"/>
            <a:ext cx="3893683" cy="111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01" y="4064490"/>
            <a:ext cx="1668916" cy="66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9" y="2992016"/>
            <a:ext cx="1954529" cy="100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30" y="12875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Bethe vectors: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943"/>
            <a:ext cx="7886700" cy="4736905"/>
          </a:xfrm>
        </p:spPr>
        <p:txBody>
          <a:bodyPr>
            <a:noAutofit/>
          </a:bodyPr>
          <a:lstStyle/>
          <a:p>
            <a:r>
              <a:rPr lang="en-US" dirty="0" smtClean="0"/>
              <a:t>Start with vacuum:</a:t>
            </a:r>
            <a:endParaRPr lang="en-US" dirty="0" smtClean="0"/>
          </a:p>
          <a:p>
            <a:r>
              <a:rPr lang="en-US" dirty="0" smtClean="0"/>
              <a:t>where                                                     and we set </a:t>
            </a:r>
            <a:r>
              <a:rPr lang="el-GR" dirty="0" smtClean="0"/>
              <a:t>φ</a:t>
            </a:r>
            <a:r>
              <a:rPr lang="en-US" dirty="0" smtClean="0"/>
              <a:t>=0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Method to get other </a:t>
            </a:r>
            <a:r>
              <a:rPr lang="en-US" dirty="0" err="1"/>
              <a:t>eigenstates</a:t>
            </a:r>
            <a:r>
              <a:rPr lang="en-US" dirty="0"/>
              <a:t> (i.e. excitations): act with </a:t>
            </a:r>
            <a:r>
              <a:rPr lang="en-US" i="1" dirty="0" smtClean="0"/>
              <a:t>  </a:t>
            </a:r>
            <a:r>
              <a:rPr lang="en-US" dirty="0" smtClean="0"/>
              <a:t>  operators </a:t>
            </a:r>
            <a:r>
              <a:rPr lang="en-US" dirty="0"/>
              <a:t>on vacuum!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621" y="1494426"/>
            <a:ext cx="3291859" cy="44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30" y="2009832"/>
            <a:ext cx="4005456" cy="49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8" y="2613915"/>
            <a:ext cx="1368035" cy="38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656" y="2624671"/>
            <a:ext cx="2116917" cy="36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780" y="2560163"/>
            <a:ext cx="2069743" cy="44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303" y="3286267"/>
            <a:ext cx="5023992" cy="41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-1" r="9" b="12071"/>
          <a:stretch>
            <a:fillRect/>
          </a:stretch>
        </p:blipFill>
        <p:spPr>
          <a:xfrm>
            <a:off x="1523417" y="4344857"/>
            <a:ext cx="6457367" cy="5443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491135" y="3782009"/>
            <a:ext cx="441649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53" t="9473" r="20378" b="50760"/>
          <a:stretch>
            <a:fillRect/>
          </a:stretch>
        </p:blipFill>
        <p:spPr>
          <a:xfrm>
            <a:off x="2152260" y="5453323"/>
            <a:ext cx="304802" cy="43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31" y="-2133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First order excitation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415078"/>
            <a:ext cx="7886700" cy="4351338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magnon</a:t>
            </a:r>
            <a:r>
              <a:rPr lang="en-US" dirty="0" smtClean="0"/>
              <a:t> excitation vector: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3594" y="1891603"/>
            <a:ext cx="5254391" cy="97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1" r="2448" b="34867"/>
          <a:stretch>
            <a:fillRect/>
          </a:stretch>
        </p:blipFill>
        <p:spPr>
          <a:xfrm>
            <a:off x="1013927" y="3231652"/>
            <a:ext cx="6630955" cy="52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0" y="4178090"/>
            <a:ext cx="4799286" cy="113776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925077" y="2861387"/>
            <a:ext cx="404326" cy="360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385" y="5363662"/>
            <a:ext cx="4951152" cy="6427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25894" y="3589176"/>
            <a:ext cx="1063690" cy="696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6658396" y="4750688"/>
            <a:ext cx="64411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130215" y="1371603"/>
            <a:ext cx="236372" cy="4858139"/>
          </a:xfrm>
          <a:prstGeom prst="leftBrace">
            <a:avLst>
              <a:gd name="adj1" fmla="val 68333"/>
              <a:gd name="adj2" fmla="val 651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80532">
            <a:off x="379444" y="3769567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2816" y="6012025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474" y="4105468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7654" t="64747" r="66902"/>
          <a:stretch>
            <a:fillRect/>
          </a:stretch>
        </p:blipFill>
        <p:spPr>
          <a:xfrm>
            <a:off x="7669762" y="3327918"/>
            <a:ext cx="1057470" cy="28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However, there is a freedom…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following relation: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actually a whole class of solutions, satisfying identical off-shell equation: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a generic feature, we don’t know it was discussed before!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452" y="2390191"/>
            <a:ext cx="7019925" cy="63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03" y="4144346"/>
            <a:ext cx="6476084" cy="101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order excitation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2580" y="2415675"/>
            <a:ext cx="6050013" cy="1444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3120" y="3868000"/>
            <a:ext cx="6608199" cy="2623801"/>
            <a:chOff x="1223120" y="3868000"/>
            <a:chExt cx="6608199" cy="2623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3120" y="3868000"/>
              <a:ext cx="6608199" cy="2102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577" y="5915609"/>
              <a:ext cx="4722072" cy="57619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5880" y="1798186"/>
            <a:ext cx="7935841" cy="416279"/>
            <a:chOff x="635881" y="1798186"/>
            <a:chExt cx="7251596" cy="363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-1" r="165" b="51351"/>
            <a:stretch>
              <a:fillRect/>
            </a:stretch>
          </p:blipFill>
          <p:spPr>
            <a:xfrm>
              <a:off x="635881" y="1798186"/>
              <a:ext cx="5914209" cy="3416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5149" t="53522" r="61855"/>
            <a:stretch>
              <a:fillRect/>
            </a:stretch>
          </p:blipFill>
          <p:spPr>
            <a:xfrm>
              <a:off x="6525208" y="1835021"/>
              <a:ext cx="1362269" cy="3263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48" y="93307"/>
            <a:ext cx="4022369" cy="643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 flipH="1" flipV="1">
            <a:off x="6139543" y="2083838"/>
            <a:ext cx="1057469" cy="933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5208" y="3016898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 of intermediary steps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satisfies off-shell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896" y="1371163"/>
            <a:ext cx="8291629" cy="146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65" y="2679280"/>
            <a:ext cx="5995790" cy="174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07" y="4423997"/>
            <a:ext cx="6917190" cy="19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976"/>
          </a:xfrm>
        </p:spPr>
        <p:txBody>
          <a:bodyPr/>
          <a:lstStyle/>
          <a:p>
            <a:pPr algn="ctr"/>
            <a:r>
              <a:rPr lang="en-US" dirty="0" smtClean="0"/>
              <a:t>But also does: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is a consequence of identities: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924" y="1558044"/>
            <a:ext cx="7553586" cy="101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31" y="4422319"/>
            <a:ext cx="4960226" cy="133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0" y="3429500"/>
            <a:ext cx="8633927" cy="68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515"/>
          </a:xfrm>
        </p:spPr>
        <p:txBody>
          <a:bodyPr/>
          <a:lstStyle/>
          <a:p>
            <a:pPr algn="ctr"/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872" y="1470175"/>
            <a:ext cx="6508391" cy="200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65" y="3945775"/>
            <a:ext cx="7873096" cy="20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30" y="612950"/>
            <a:ext cx="7299993" cy="574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225"/>
          </a:xfrm>
        </p:spPr>
        <p:txBody>
          <a:bodyPr/>
          <a:lstStyle/>
          <a:p>
            <a:pPr algn="ctr"/>
            <a:r>
              <a:rPr lang="en-US" dirty="0" smtClean="0"/>
              <a:t>Off shell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073" y="1103396"/>
            <a:ext cx="6726292" cy="151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23" y="2591195"/>
            <a:ext cx="5096532" cy="145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0" y="4017771"/>
            <a:ext cx="6851728" cy="176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04" y="5867476"/>
            <a:ext cx="5201592" cy="751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6832" y="1611085"/>
            <a:ext cx="569789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I.e., the </a:t>
            </a:r>
            <a:r>
              <a:rPr lang="en-US" sz="3200" dirty="0" smtClean="0"/>
              <a:t>inhomogeneous XXZ </a:t>
            </a:r>
            <a:r>
              <a:rPr lang="en-US" sz="3200" dirty="0" smtClean="0"/>
              <a:t>spin chain with </a:t>
            </a:r>
            <a:r>
              <a:rPr lang="en-US" sz="3200" dirty="0" err="1" smtClean="0"/>
              <a:t>nonperiodic</a:t>
            </a:r>
            <a:r>
              <a:rPr lang="en-US" sz="3200" dirty="0" smtClean="0"/>
              <a:t> </a:t>
            </a:r>
            <a:r>
              <a:rPr lang="en-US" sz="3200" dirty="0" err="1" smtClean="0"/>
              <a:t>b.c</a:t>
            </a:r>
            <a:r>
              <a:rPr lang="en-US" sz="3200" dirty="0" err="1" smtClean="0"/>
              <a:t>.</a:t>
            </a:r>
            <a:r>
              <a:rPr lang="en-US" sz="3200" dirty="0"/>
              <a:t> </a:t>
            </a:r>
            <a:r>
              <a:rPr lang="en-US" sz="3200" dirty="0" smtClean="0"/>
              <a:t>and arbitrary spins</a:t>
            </a:r>
            <a:r>
              <a:rPr lang="en-US" sz="3200" dirty="0" smtClean="0"/>
              <a:t> </a:t>
            </a:r>
            <a:r>
              <a:rPr lang="en-US" sz="3200" dirty="0" smtClean="0"/>
              <a:t>is solved!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illustrated the ABA method</a:t>
            </a:r>
            <a:endParaRPr lang="en-US" dirty="0" smtClean="0"/>
          </a:p>
          <a:p>
            <a:r>
              <a:rPr lang="en-US" dirty="0" smtClean="0"/>
              <a:t>Following that approach, we have solved a spin-chain model with </a:t>
            </a:r>
            <a:r>
              <a:rPr lang="en-US" dirty="0" smtClean="0"/>
              <a:t>inhomogeneity, anisotropy </a:t>
            </a:r>
            <a:r>
              <a:rPr lang="en-US" dirty="0" smtClean="0"/>
              <a:t>and non-periodic boundary condition</a:t>
            </a:r>
            <a:endParaRPr lang="en-US" dirty="0" smtClean="0"/>
          </a:p>
          <a:p>
            <a:r>
              <a:rPr lang="en-US" dirty="0" smtClean="0"/>
              <a:t>We pointed out the degrees of freedom that appear in off-shell solutions</a:t>
            </a:r>
            <a:endParaRPr lang="en-US" dirty="0" smtClean="0"/>
          </a:p>
          <a:p>
            <a:r>
              <a:rPr lang="en-US" dirty="0" smtClean="0"/>
              <a:t>We set up the stage to derive another model, of long range interactions – </a:t>
            </a:r>
            <a:r>
              <a:rPr lang="en-US" dirty="0" err="1" smtClean="0"/>
              <a:t>Gaudin</a:t>
            </a:r>
            <a:r>
              <a:rPr lang="en-US" dirty="0" smtClean="0"/>
              <a:t> model…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Coordinate Bethe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years old approach: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solve the main problem, but not allowing easy generalizations</a:t>
            </a:r>
            <a:endParaRPr lang="en-US" dirty="0" smtClean="0"/>
          </a:p>
          <a:p>
            <a:r>
              <a:rPr lang="en-US" dirty="0" smtClean="0"/>
              <a:t>We will not follow this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2738" y="2334730"/>
            <a:ext cx="1501008" cy="643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21" y="2328815"/>
            <a:ext cx="2502061" cy="77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70" y="2948184"/>
            <a:ext cx="4244290" cy="7031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81" y="3486033"/>
            <a:ext cx="5629081" cy="88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Gaudin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51" y="1676335"/>
            <a:ext cx="82914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 turns out that we can obtain a related </a:t>
            </a:r>
            <a:r>
              <a:rPr lang="en-US" dirty="0" err="1" smtClean="0"/>
              <a:t>integrable</a:t>
            </a:r>
            <a:r>
              <a:rPr lang="en-US" dirty="0" smtClean="0"/>
              <a:t> model by considering expansion series (in “eta”):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102" y="2680420"/>
            <a:ext cx="5021034" cy="1461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772" y="4217435"/>
            <a:ext cx="1531795" cy="900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8" y="5043496"/>
            <a:ext cx="7134614" cy="555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86" y="5808646"/>
            <a:ext cx="6246651" cy="46570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621763" y="5579706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954416" y="4516016"/>
            <a:ext cx="1076131" cy="1337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03976" y="3828662"/>
            <a:ext cx="137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“Classical” Yang-Baxter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15347" y="4665306"/>
            <a:ext cx="398106" cy="4478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4239210"/>
            <a:ext cx="158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Yang-Baxter</a:t>
            </a:r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4251648" y="4214327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23" grpId="0"/>
      <p:bldP spid="25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Chain to </a:t>
            </a:r>
            <a:r>
              <a:rPr lang="en-US" dirty="0" err="1" smtClean="0"/>
              <a:t>Gaudin</a:t>
            </a:r>
            <a:r>
              <a:rPr lang="en-US" dirty="0" smtClean="0"/>
              <a:t>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Lax operator: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3101" y="2382417"/>
            <a:ext cx="6500093" cy="95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82" y="4681688"/>
            <a:ext cx="6354244" cy="53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1" y="3552720"/>
            <a:ext cx="2384846" cy="1032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595" y="5508314"/>
            <a:ext cx="5482415" cy="57262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052596" y="5259355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018383" y="3309257"/>
            <a:ext cx="348343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Chain to </a:t>
            </a:r>
            <a:r>
              <a:rPr lang="en-US" dirty="0" err="1"/>
              <a:t>Gaudin</a:t>
            </a:r>
            <a:r>
              <a:rPr lang="en-US"/>
              <a:t> connection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Monodromy</a:t>
            </a:r>
            <a:r>
              <a:rPr lang="en-US" dirty="0" smtClean="0"/>
              <a:t> and transfer matrix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does not lead to nice/useful expressions…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1248" y="2294797"/>
            <a:ext cx="6693159" cy="185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2" y="4139250"/>
            <a:ext cx="5262854" cy="96731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803918" y="4049486"/>
            <a:ext cx="311021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correct it by a trick…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central element: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redefine transfer matrix: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469" y="2321464"/>
            <a:ext cx="6186974" cy="60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6" y="2850772"/>
            <a:ext cx="2826630" cy="744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24" y="4268788"/>
            <a:ext cx="5057677" cy="843706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5400000">
            <a:off x="4416489" y="4366726"/>
            <a:ext cx="298580" cy="1461796"/>
          </a:xfrm>
          <a:prstGeom prst="rightBrace">
            <a:avLst>
              <a:gd name="adj1" fmla="val 71971"/>
              <a:gd name="adj2" fmla="val 47083"/>
            </a:avLst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421" y="5355772"/>
            <a:ext cx="2259118" cy="90672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040017" y="5673013"/>
            <a:ext cx="379445" cy="317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440" y="5542383"/>
            <a:ext cx="2182899" cy="52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 range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transfer matrix can be written as: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Hamiltonians we choose as </a:t>
            </a:r>
            <a:r>
              <a:rPr lang="en-US" smtClean="0"/>
              <a:t>the residues </a:t>
            </a:r>
            <a:r>
              <a:rPr lang="en-US" dirty="0" smtClean="0"/>
              <a:t>at poles: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314" y="2342330"/>
            <a:ext cx="7333109" cy="1074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760" y="4053927"/>
            <a:ext cx="2446467" cy="113535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17911" y="5156719"/>
            <a:ext cx="1057469" cy="385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7387" y="5346438"/>
            <a:ext cx="198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long range, not merely nearest neighbors!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Non-periodic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long and painful procedure, we can repeat everything with </a:t>
            </a:r>
            <a:r>
              <a:rPr lang="en-US" smtClean="0"/>
              <a:t>nontrivial </a:t>
            </a:r>
            <a:r>
              <a:rPr lang="en-US" smtClean="0"/>
              <a:t>“boundary” </a:t>
            </a:r>
            <a:r>
              <a:rPr lang="en-US" dirty="0" smtClean="0"/>
              <a:t>conditions: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04" y="2655953"/>
            <a:ext cx="3648366" cy="635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778" y="2724539"/>
            <a:ext cx="3205199" cy="5231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08180" y="3371461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0694" y="2967134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478833" y="3393232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47" y="2988905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139683" y="3411894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62197" y="3007567"/>
            <a:ext cx="939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31" y="3808086"/>
            <a:ext cx="5169159" cy="60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3" y="4376029"/>
            <a:ext cx="5219019" cy="956609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895740" y="5492620"/>
            <a:ext cx="348342" cy="33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118" y="5341106"/>
            <a:ext cx="2285514" cy="619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4833" y="5332104"/>
            <a:ext cx="2687314" cy="60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  <p:bldP spid="10" grpId="0" animBg="1"/>
      <p:bldP spid="11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New, more general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obtained as residues…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80" y="2289154"/>
            <a:ext cx="5520365" cy="1703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16" y="3884793"/>
            <a:ext cx="5765933" cy="486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65" y="4469217"/>
            <a:ext cx="7912236" cy="8769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48816" y="4808375"/>
            <a:ext cx="373224" cy="273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2121" y="5396798"/>
            <a:ext cx="8553062" cy="888077"/>
            <a:chOff x="342121" y="5396798"/>
            <a:chExt cx="8553062" cy="8880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121" y="5469294"/>
              <a:ext cx="1822579" cy="7811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9743" y="5396798"/>
              <a:ext cx="6745440" cy="888077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/>
          <p:nvPr/>
        </p:nvCxnSpPr>
        <p:spPr>
          <a:xfrm flipH="1">
            <a:off x="7663543" y="3965510"/>
            <a:ext cx="376335" cy="4447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4374" y="3138194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58269" y="3981061"/>
            <a:ext cx="597161" cy="1368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Similarly for XXZ </a:t>
            </a:r>
            <a:r>
              <a:rPr lang="en-US" dirty="0" err="1" smtClean="0"/>
              <a:t>Gaudin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95"/>
            <a:ext cx="7886700" cy="4935959"/>
          </a:xfrm>
        </p:spPr>
        <p:txBody>
          <a:bodyPr>
            <a:normAutofit/>
          </a:bodyPr>
          <a:lstStyle/>
          <a:p>
            <a:r>
              <a:rPr lang="en-US" dirty="0"/>
              <a:t>Expansion in eta </a:t>
            </a:r>
            <a:r>
              <a:rPr lang="en-US" dirty="0" smtClean="0"/>
              <a:t>(skipping some details)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800" dirty="0"/>
          </a:p>
          <a:p>
            <a:r>
              <a:rPr lang="en-US" dirty="0" smtClean="0"/>
              <a:t>Now that: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10" y="2197187"/>
            <a:ext cx="8007257" cy="209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41" y="6209251"/>
            <a:ext cx="4066300" cy="400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7" y="4701294"/>
            <a:ext cx="2042723" cy="474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863" y="4468090"/>
            <a:ext cx="3703087" cy="409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2568" y="4763842"/>
            <a:ext cx="5852000" cy="8808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517780" y="4074367"/>
            <a:ext cx="3744685" cy="7402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0182" y="5579706"/>
            <a:ext cx="2616618" cy="760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XXZ </a:t>
            </a:r>
            <a:r>
              <a:rPr lang="en-US" dirty="0" err="1" smtClean="0"/>
              <a:t>Gaudin</a:t>
            </a:r>
            <a:r>
              <a:rPr lang="en-US" dirty="0" smtClean="0"/>
              <a:t> </a:t>
            </a:r>
            <a:r>
              <a:rPr lang="en-US" dirty="0" smtClean="0"/>
              <a:t>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9141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It turns out that we can proceed from here to solve some long range interaction Hamiltonians (“</a:t>
            </a:r>
            <a:r>
              <a:rPr lang="en-US" dirty="0" err="1" smtClean="0"/>
              <a:t>Gaudin</a:t>
            </a:r>
            <a:r>
              <a:rPr lang="en-US" dirty="0" smtClean="0"/>
              <a:t>”):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273" y="3993503"/>
            <a:ext cx="158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richness originating from boundary terms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91476" y="2820891"/>
            <a:ext cx="6227212" cy="3346391"/>
            <a:chOff x="1791476" y="2820891"/>
            <a:chExt cx="6227212" cy="334639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91476" y="2820891"/>
              <a:ext cx="6166731" cy="33463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5187" y="5293566"/>
              <a:ext cx="923501" cy="745477"/>
            </a:xfrm>
            <a:prstGeom prst="rect">
              <a:avLst/>
            </a:prstGeom>
          </p:spPr>
        </p:pic>
      </p:grpSp>
      <p:sp>
        <p:nvSpPr>
          <p:cNvPr id="18" name="Left Brace 17"/>
          <p:cNvSpPr/>
          <p:nvPr/>
        </p:nvSpPr>
        <p:spPr>
          <a:xfrm>
            <a:off x="1741714" y="3551853"/>
            <a:ext cx="354564" cy="2425959"/>
          </a:xfrm>
          <a:prstGeom prst="leftBrace">
            <a:avLst>
              <a:gd name="adj1" fmla="val 97807"/>
              <a:gd name="adj2" fmla="val 48718"/>
            </a:avLst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082074" y="3390123"/>
            <a:ext cx="2090057" cy="1088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8865" y="4531569"/>
            <a:ext cx="158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“long range” interaction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8" grpId="0" animBg="1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) Solving the </a:t>
            </a:r>
            <a:r>
              <a:rPr lang="en-US" dirty="0" err="1" smtClean="0"/>
              <a:t>eigenproblem</a:t>
            </a:r>
            <a:r>
              <a:rPr lang="en-US" dirty="0" smtClean="0"/>
              <a:t> using the spin chain Bethe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may expand previously obtained Bethe vectors: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find off-shell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976" y="2435344"/>
            <a:ext cx="2736732" cy="44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29" y="2859618"/>
            <a:ext cx="3692970" cy="42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3279121"/>
            <a:ext cx="6331598" cy="635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52" y="4614900"/>
            <a:ext cx="8290691" cy="157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Algebraic Bethe </a:t>
            </a:r>
            <a:r>
              <a:rPr lang="en-US" dirty="0" err="1" smtClean="0"/>
              <a:t>Ansatz</a:t>
            </a:r>
            <a:r>
              <a:rPr lang="en-US" dirty="0" smtClean="0"/>
              <a:t> (ABA)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additional </a:t>
            </a:r>
            <a:r>
              <a:rPr lang="en-US" dirty="0"/>
              <a:t> </a:t>
            </a:r>
            <a:r>
              <a:rPr lang="en-US" dirty="0" smtClean="0"/>
              <a:t>     auxiliary space       and a “Lax operator”: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233" y="2780522"/>
            <a:ext cx="4640656" cy="89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129" y="1735785"/>
            <a:ext cx="479360" cy="65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24" y="1829966"/>
            <a:ext cx="372195" cy="4218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63216" y="3750804"/>
            <a:ext cx="3601907" cy="467952"/>
            <a:chOff x="5386873" y="3278052"/>
            <a:chExt cx="3601907" cy="4679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6873" y="3278052"/>
              <a:ext cx="3601907" cy="4619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r="53081" b="35067"/>
            <a:stretch>
              <a:fillRect/>
            </a:stretch>
          </p:blipFill>
          <p:spPr>
            <a:xfrm>
              <a:off x="6175894" y="3492566"/>
              <a:ext cx="229690" cy="245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r="53081" b="35067"/>
            <a:stretch>
              <a:fillRect/>
            </a:stretch>
          </p:blipFill>
          <p:spPr>
            <a:xfrm>
              <a:off x="7933158" y="3501895"/>
              <a:ext cx="228017" cy="24410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289" y="4329146"/>
            <a:ext cx="6888265" cy="784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554" y="5121370"/>
            <a:ext cx="4672693" cy="1204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…where: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066" y="4024817"/>
            <a:ext cx="4989338" cy="1759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176" y="788276"/>
            <a:ext cx="6294290" cy="491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8" y="1340948"/>
            <a:ext cx="5106910" cy="1951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12721" y="1987655"/>
            <a:ext cx="4975744" cy="2798503"/>
            <a:chOff x="185197" y="1730155"/>
            <a:chExt cx="6040849" cy="34756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197" y="1730155"/>
              <a:ext cx="6003706" cy="20427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06286" y="3739244"/>
              <a:ext cx="4919760" cy="146655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en-US" dirty="0"/>
              <a:t>) Solving the </a:t>
            </a:r>
            <a:r>
              <a:rPr lang="en-US" dirty="0" err="1" smtClean="0"/>
              <a:t>Gaudin</a:t>
            </a:r>
            <a:r>
              <a:rPr lang="en-US" dirty="0" smtClean="0"/>
              <a:t> model independently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05" y="1655873"/>
            <a:ext cx="8515264" cy="4351338"/>
          </a:xfrm>
        </p:spPr>
        <p:txBody>
          <a:bodyPr/>
          <a:lstStyle/>
          <a:p>
            <a:r>
              <a:rPr lang="en-US" dirty="0" smtClean="0"/>
              <a:t>“Classical” equivalents:</a:t>
            </a:r>
            <a:endParaRPr lang="en-US" dirty="0" smtClean="0"/>
          </a:p>
          <a:p>
            <a:pPr lvl="1"/>
            <a:r>
              <a:rPr lang="en-US" dirty="0" smtClean="0"/>
              <a:t>r matrix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satisfying classical Yang-Baxter equation</a:t>
            </a:r>
            <a:endParaRPr lang="en-US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r>
              <a:rPr lang="en-US" dirty="0" err="1" smtClean="0"/>
              <a:t>Gaudin</a:t>
            </a:r>
            <a:r>
              <a:rPr lang="en-US" dirty="0" smtClean="0"/>
              <a:t> Lax matrix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Obeying </a:t>
            </a:r>
            <a:r>
              <a:rPr lang="en-US" dirty="0" err="1" smtClean="0"/>
              <a:t>Sklyanin</a:t>
            </a:r>
            <a:r>
              <a:rPr lang="en-US" dirty="0" smtClean="0"/>
              <a:t> linear bracket relation (equivalent of RLL):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5716" y="2051571"/>
            <a:ext cx="6816517" cy="805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5" y="3331749"/>
            <a:ext cx="4646451" cy="46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0139" y="4157736"/>
            <a:ext cx="5966246" cy="781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653" y="5502914"/>
            <a:ext cx="4207231" cy="49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809" y="6275208"/>
            <a:ext cx="3305077" cy="36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Reflection matrix related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satisfying: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and:</a:t>
            </a:r>
            <a:endParaRPr lang="en-US" dirty="0" smtClean="0"/>
          </a:p>
          <a:p>
            <a:r>
              <a:rPr lang="en-US" dirty="0" smtClean="0"/>
              <a:t>so that: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0694" y="2211561"/>
            <a:ext cx="4460594" cy="631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307" y="2302721"/>
            <a:ext cx="1751336" cy="402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7" y="3931360"/>
            <a:ext cx="4227561" cy="416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530" y="4418089"/>
            <a:ext cx="1801877" cy="39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274" y="4453096"/>
            <a:ext cx="1544896" cy="34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028" y="2892114"/>
            <a:ext cx="4694464" cy="716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832" y="4915507"/>
            <a:ext cx="5643951" cy="50480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68147" y="4534678"/>
            <a:ext cx="342122" cy="155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5175" y="5414595"/>
            <a:ext cx="6783063" cy="418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3836" y="5921128"/>
            <a:ext cx="5850723" cy="47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520825"/>
            <a:ext cx="7886700" cy="4351338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enoting: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l-GR" dirty="0"/>
              <a:t>φ</a:t>
            </a:r>
            <a:r>
              <a:rPr lang="en-US" dirty="0" smtClean="0"/>
              <a:t>=0 we find: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3590" y="1288557"/>
            <a:ext cx="3309258" cy="94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76" y="2488162"/>
            <a:ext cx="5561166" cy="385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of variables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065" y="1721027"/>
            <a:ext cx="2220113" cy="619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447" y="1803145"/>
            <a:ext cx="3906753" cy="608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82" y="2397840"/>
            <a:ext cx="4925203" cy="57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3508131"/>
            <a:ext cx="5781481" cy="53707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956180" y="3072882"/>
            <a:ext cx="522514" cy="34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609" y="4009631"/>
            <a:ext cx="6958740" cy="253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find the eigenvectors in terms of the new operators: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a class of creation operators: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we can write solutions as: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982" y="2287390"/>
            <a:ext cx="6963974" cy="109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61" y="3708796"/>
            <a:ext cx="5480471" cy="475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35" y="4191642"/>
            <a:ext cx="6026993" cy="136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68" y="5588499"/>
            <a:ext cx="4392413" cy="95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have shown:</a:t>
            </a:r>
            <a:endParaRPr lang="en-US" sz="3200" dirty="0" smtClean="0"/>
          </a:p>
          <a:p>
            <a:r>
              <a:rPr lang="en-US" sz="3200" dirty="0" smtClean="0"/>
              <a:t>ABA construction</a:t>
            </a:r>
            <a:endParaRPr lang="en-US" sz="3200" dirty="0" smtClean="0"/>
          </a:p>
          <a:p>
            <a:r>
              <a:rPr lang="en-US" sz="3200" dirty="0"/>
              <a:t>H</a:t>
            </a:r>
            <a:r>
              <a:rPr lang="en-US" sz="3200" dirty="0" smtClean="0"/>
              <a:t>ow to include nontrivial </a:t>
            </a:r>
            <a:r>
              <a:rPr lang="en-US" sz="3200" dirty="0" err="1" smtClean="0"/>
              <a:t>b.c.</a:t>
            </a:r>
            <a:r>
              <a:rPr lang="en-US" sz="3200" dirty="0" smtClean="0"/>
              <a:t> in a spin chain</a:t>
            </a:r>
            <a:endParaRPr lang="en-US" sz="3200" dirty="0" smtClean="0"/>
          </a:p>
          <a:p>
            <a:r>
              <a:rPr lang="en-US" sz="3200" dirty="0" smtClean="0"/>
              <a:t>How to get </a:t>
            </a:r>
            <a:r>
              <a:rPr lang="en-US" sz="3200" dirty="0" err="1" smtClean="0"/>
              <a:t>Gaudin</a:t>
            </a:r>
            <a:r>
              <a:rPr lang="en-US" sz="3200" dirty="0" smtClean="0"/>
              <a:t> as the limit (expansion)</a:t>
            </a:r>
            <a:endParaRPr lang="en-US" sz="3200" dirty="0" smtClean="0"/>
          </a:p>
          <a:p>
            <a:r>
              <a:rPr lang="en-US" sz="3200" dirty="0"/>
              <a:t>How to include nontrivial </a:t>
            </a:r>
            <a:r>
              <a:rPr lang="en-US" sz="3200" dirty="0" err="1"/>
              <a:t>b.c.</a:t>
            </a:r>
            <a:r>
              <a:rPr lang="en-US" sz="3200" dirty="0"/>
              <a:t> in </a:t>
            </a:r>
            <a:r>
              <a:rPr lang="en-US" sz="3200" dirty="0" err="1" smtClean="0"/>
              <a:t>Gaudin</a:t>
            </a:r>
            <a:endParaRPr lang="en-US" sz="3200" dirty="0" smtClean="0"/>
          </a:p>
          <a:p>
            <a:r>
              <a:rPr lang="en-US" sz="3200" dirty="0" smtClean="0"/>
              <a:t>Proper operators lead to solution of </a:t>
            </a:r>
            <a:r>
              <a:rPr lang="en-US" sz="3200" dirty="0" err="1" smtClean="0"/>
              <a:t>Gaudin</a:t>
            </a:r>
            <a:r>
              <a:rPr lang="en-US" sz="3200" dirty="0" smtClean="0"/>
              <a:t> </a:t>
            </a:r>
            <a:r>
              <a:rPr lang="en-US" sz="3200" dirty="0" smtClean="0"/>
              <a:t>ABA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Solving = Algebraic Bethe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idea as before…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6116" y="2147447"/>
            <a:ext cx="3847322" cy="111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9" y="3592232"/>
            <a:ext cx="4970106" cy="1814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6645" y="3728137"/>
            <a:ext cx="4384004" cy="251049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806890" y="3303037"/>
            <a:ext cx="1069910" cy="385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2041" y="5704114"/>
            <a:ext cx="299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Horrible relations…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…how to simplify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fter the second attempt to find (E,F,H) → (</a:t>
            </a:r>
            <a:r>
              <a:rPr lang="en-US" dirty="0" err="1" smtClean="0"/>
              <a:t>e,f,h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912" y="2486798"/>
            <a:ext cx="6512572" cy="68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56" y="3272168"/>
            <a:ext cx="7927625" cy="2390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Relation to permutation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Lax operator can be written as: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P is permutation operator: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788" y="3993502"/>
            <a:ext cx="4515684" cy="153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34" y="2385625"/>
            <a:ext cx="4209272" cy="719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65" y="4495936"/>
            <a:ext cx="2416240" cy="545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50" y="1290320"/>
            <a:ext cx="3110230" cy="5981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122545" y="1823720"/>
            <a:ext cx="2016125" cy="817880"/>
          </a:xfrm>
          <a:prstGeom prst="straightConnector1">
            <a:avLst/>
          </a:prstGeom>
          <a:ln w="571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Now: solution + analytic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Bethe vectors: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eigenvalues: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5798" y="1817735"/>
            <a:ext cx="5164981" cy="445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35" y="2376227"/>
            <a:ext cx="7554150" cy="2617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32" y="5414068"/>
            <a:ext cx="7532008" cy="936387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16200000">
            <a:off x="4273423" y="2258007"/>
            <a:ext cx="205276" cy="2892491"/>
          </a:xfrm>
          <a:prstGeom prst="leftBrace">
            <a:avLst>
              <a:gd name="adj1" fmla="val 68333"/>
              <a:gd name="adj2" fmla="val 4987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77480" y="3810000"/>
            <a:ext cx="252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=0   ← Bethe equations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Now we can read energies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210" y="2128268"/>
            <a:ext cx="7575964" cy="278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Knizhnik</a:t>
            </a:r>
            <a:r>
              <a:rPr lang="en-US" dirty="0"/>
              <a:t>–</a:t>
            </a:r>
            <a:r>
              <a:rPr lang="en-US" dirty="0" err="1"/>
              <a:t>Zamolodchikov</a:t>
            </a:r>
            <a:r>
              <a:rPr lang="en-US" dirty="0"/>
              <a:t>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By introducing:</a:t>
            </a: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recognize that the new function satisfy equations of </a:t>
            </a:r>
            <a:r>
              <a:rPr lang="en-US" sz="2000" dirty="0" err="1" smtClean="0"/>
              <a:t>Knizhnik</a:t>
            </a:r>
            <a:r>
              <a:rPr lang="en-US" sz="2000" dirty="0" smtClean="0"/>
              <a:t>–</a:t>
            </a:r>
            <a:r>
              <a:rPr lang="en-US" sz="2000" dirty="0" err="1" smtClean="0"/>
              <a:t>Zamolodchikov</a:t>
            </a:r>
            <a:r>
              <a:rPr lang="en-US" sz="2000" dirty="0" smtClean="0"/>
              <a:t> form (B</a:t>
            </a:r>
            <a:r>
              <a:rPr lang="en-US" sz="2000" dirty="0"/>
              <a:t>. </a:t>
            </a:r>
            <a:r>
              <a:rPr lang="en-US" sz="2000" dirty="0" err="1"/>
              <a:t>Feigin</a:t>
            </a:r>
            <a:r>
              <a:rPr lang="en-US" sz="2000" dirty="0"/>
              <a:t>, E. </a:t>
            </a:r>
            <a:r>
              <a:rPr lang="en-US" sz="2000" dirty="0" err="1"/>
              <a:t>Frenkel</a:t>
            </a:r>
            <a:r>
              <a:rPr lang="en-US" sz="2000" dirty="0"/>
              <a:t>, N. </a:t>
            </a:r>
            <a:r>
              <a:rPr lang="en-US" sz="2000" dirty="0" err="1"/>
              <a:t>Reshetikhin</a:t>
            </a:r>
            <a:r>
              <a:rPr lang="en-US" sz="2000" dirty="0" smtClean="0"/>
              <a:t>, </a:t>
            </a:r>
            <a:r>
              <a:rPr lang="en-US" sz="2000" dirty="0"/>
              <a:t>Com. Math. Phys. 166 (1994) 27–62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5503" y="2115915"/>
            <a:ext cx="7414823" cy="926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1" y="3716829"/>
            <a:ext cx="2357535" cy="73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609" y="2870364"/>
            <a:ext cx="5870413" cy="170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033" y="5463354"/>
            <a:ext cx="6423057" cy="64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Scalar product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shell (i.e. Bethe </a:t>
            </a:r>
            <a:r>
              <a:rPr lang="en-US" dirty="0" err="1" smtClean="0"/>
              <a:t>eqs</a:t>
            </a:r>
            <a:r>
              <a:rPr lang="en-US" dirty="0" smtClean="0"/>
              <a:t>. satisfied):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Off-shell: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171" y="2274520"/>
            <a:ext cx="5601769" cy="105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3" y="3795254"/>
            <a:ext cx="8241719" cy="86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3854" y="4464152"/>
            <a:ext cx="6170820" cy="182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have shown:</a:t>
            </a:r>
            <a:endParaRPr lang="en-US" dirty="0" smtClean="0"/>
          </a:p>
          <a:p>
            <a:r>
              <a:rPr lang="en-US" dirty="0" smtClean="0"/>
              <a:t>ABA construction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ow to include nontrivial </a:t>
            </a:r>
            <a:r>
              <a:rPr lang="en-US" dirty="0" err="1" smtClean="0"/>
              <a:t>b.c.</a:t>
            </a:r>
            <a:r>
              <a:rPr lang="en-US" dirty="0" smtClean="0"/>
              <a:t> in a spin chain</a:t>
            </a:r>
            <a:endParaRPr lang="en-US" dirty="0" smtClean="0"/>
          </a:p>
          <a:p>
            <a:r>
              <a:rPr lang="en-US" dirty="0" smtClean="0"/>
              <a:t>How to get </a:t>
            </a:r>
            <a:r>
              <a:rPr lang="en-US" dirty="0" err="1" smtClean="0"/>
              <a:t>Gaudin</a:t>
            </a:r>
            <a:r>
              <a:rPr lang="en-US" dirty="0" smtClean="0"/>
              <a:t> as the limit (expansion)</a:t>
            </a:r>
            <a:endParaRPr lang="en-US" dirty="0" smtClean="0"/>
          </a:p>
          <a:p>
            <a:r>
              <a:rPr lang="en-US" dirty="0"/>
              <a:t>How to include nontrivial </a:t>
            </a:r>
            <a:r>
              <a:rPr lang="en-US" dirty="0" err="1"/>
              <a:t>b.c.</a:t>
            </a:r>
            <a:r>
              <a:rPr lang="en-US" dirty="0"/>
              <a:t> in </a:t>
            </a:r>
            <a:r>
              <a:rPr lang="en-US" dirty="0" err="1" smtClean="0"/>
              <a:t>Gaudin</a:t>
            </a:r>
            <a:endParaRPr lang="en-US" dirty="0" smtClean="0"/>
          </a:p>
          <a:p>
            <a:r>
              <a:rPr lang="en-US" dirty="0" smtClean="0"/>
              <a:t>Proper operators lead to solution of </a:t>
            </a:r>
            <a:r>
              <a:rPr lang="en-US" dirty="0" err="1" smtClean="0"/>
              <a:t>Gaudin</a:t>
            </a:r>
            <a:r>
              <a:rPr lang="en-US" dirty="0" smtClean="0"/>
              <a:t> ABA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qs</a:t>
            </a:r>
            <a:r>
              <a:rPr lang="en-US" dirty="0" smtClean="0"/>
              <a:t>. of KZ form are demonstrated to hold</a:t>
            </a:r>
            <a:endParaRPr lang="en-US" dirty="0" smtClean="0"/>
          </a:p>
          <a:p>
            <a:r>
              <a:rPr lang="en-US" dirty="0" smtClean="0"/>
              <a:t>Demonstrated norm/scalar product formulas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430" y="128751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 Bethe vectors -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944"/>
            <a:ext cx="7886700" cy="4351338"/>
          </a:xfrm>
        </p:spPr>
        <p:txBody>
          <a:bodyPr/>
          <a:lstStyle/>
          <a:p>
            <a:r>
              <a:rPr lang="en-US" dirty="0" smtClean="0"/>
              <a:t>Start with vacuum:</a:t>
            </a:r>
            <a:endParaRPr lang="en-US" dirty="0" smtClean="0"/>
          </a:p>
          <a:p>
            <a:r>
              <a:rPr lang="en-US" dirty="0" smtClean="0"/>
              <a:t>where                                                     and we set </a:t>
            </a:r>
            <a:r>
              <a:rPr lang="el-GR" dirty="0" smtClean="0"/>
              <a:t>φ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621" y="1494426"/>
            <a:ext cx="3291859" cy="44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30" y="2009832"/>
            <a:ext cx="4005456" cy="49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8" y="2613915"/>
            <a:ext cx="1368035" cy="38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656" y="2624671"/>
            <a:ext cx="2116917" cy="36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780" y="2560163"/>
            <a:ext cx="2069743" cy="442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303" y="3286267"/>
            <a:ext cx="5023992" cy="418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-1" r="9" b="12071"/>
          <a:stretch>
            <a:fillRect/>
          </a:stretch>
        </p:blipFill>
        <p:spPr>
          <a:xfrm>
            <a:off x="1523417" y="4805168"/>
            <a:ext cx="6457367" cy="544384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503576" y="4037046"/>
            <a:ext cx="441649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31" y="-2133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First order excitation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11" y="1415078"/>
            <a:ext cx="7886700" cy="4351338"/>
          </a:xfrm>
        </p:spPr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magnon</a:t>
            </a:r>
            <a:r>
              <a:rPr lang="en-US" dirty="0" smtClean="0"/>
              <a:t> excitation vector: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3594" y="1891603"/>
            <a:ext cx="5254391" cy="97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11" r="2448" b="34867"/>
          <a:stretch>
            <a:fillRect/>
          </a:stretch>
        </p:blipFill>
        <p:spPr>
          <a:xfrm>
            <a:off x="1013927" y="3231652"/>
            <a:ext cx="6630955" cy="52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0" y="4178090"/>
            <a:ext cx="4799286" cy="113776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3925077" y="2861387"/>
            <a:ext cx="404326" cy="360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385" y="5363662"/>
            <a:ext cx="4951152" cy="6427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125894" y="3589176"/>
            <a:ext cx="1063690" cy="6966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6658396" y="4750688"/>
            <a:ext cx="644116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6130215" y="1371603"/>
            <a:ext cx="236372" cy="4858139"/>
          </a:xfrm>
          <a:prstGeom prst="leftBrace">
            <a:avLst>
              <a:gd name="adj1" fmla="val 68333"/>
              <a:gd name="adj2" fmla="val 651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9580532">
            <a:off x="379444" y="3769567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eigenvalue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2816" y="6012025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Bethe equations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6474" y="4105468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unwanted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7654" t="64747" r="66902"/>
          <a:stretch>
            <a:fillRect/>
          </a:stretch>
        </p:blipFill>
        <p:spPr>
          <a:xfrm>
            <a:off x="7669762" y="3327918"/>
            <a:ext cx="1057470" cy="284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However, there is a freedom…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the following relation: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actually a whole class of solutions, satisfying identical off-shell equation: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is a generic feature, we don’t know it was discussed before!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452" y="2390191"/>
            <a:ext cx="7019925" cy="63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03" y="4144346"/>
            <a:ext cx="6476084" cy="101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order excitation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2580" y="2415675"/>
            <a:ext cx="6050013" cy="14449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3120" y="3868000"/>
            <a:ext cx="6608199" cy="2623801"/>
            <a:chOff x="1223120" y="3868000"/>
            <a:chExt cx="6608199" cy="26238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3120" y="3868000"/>
              <a:ext cx="6608199" cy="21021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577" y="5915609"/>
              <a:ext cx="4722072" cy="57619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5880" y="1798186"/>
            <a:ext cx="7935841" cy="416279"/>
            <a:chOff x="635881" y="1798186"/>
            <a:chExt cx="7251596" cy="3632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-1" r="165" b="51351"/>
            <a:stretch>
              <a:fillRect/>
            </a:stretch>
          </p:blipFill>
          <p:spPr>
            <a:xfrm>
              <a:off x="635881" y="1798186"/>
              <a:ext cx="5914209" cy="3416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5149" t="53522" r="61855"/>
            <a:stretch>
              <a:fillRect/>
            </a:stretch>
          </p:blipFill>
          <p:spPr>
            <a:xfrm>
              <a:off x="6525208" y="1835021"/>
              <a:ext cx="1362269" cy="32638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48" y="93307"/>
            <a:ext cx="4022369" cy="64357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2" name="Straight Arrow Connector 11"/>
          <p:cNvCxnSpPr/>
          <p:nvPr/>
        </p:nvCxnSpPr>
        <p:spPr>
          <a:xfrm flipH="1" flipV="1">
            <a:off x="6139543" y="2083838"/>
            <a:ext cx="1057469" cy="933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5208" y="3016898"/>
            <a:ext cx="239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 of intermediary steps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6219" y="2407690"/>
            <a:ext cx="4595845" cy="553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1526" y="2513045"/>
            <a:ext cx="27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How do Lax </a:t>
            </a:r>
            <a:r>
              <a:rPr lang="en-US" dirty="0" smtClean="0"/>
              <a:t>operators commute?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here: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“RLL” relation or “fundamental commutation relation” can here be confirmed by using: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7" y="2359401"/>
            <a:ext cx="7879944" cy="60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94" y="3700190"/>
            <a:ext cx="2367740" cy="628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25" y="5233466"/>
            <a:ext cx="7597062" cy="52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satisfies off-shell equation: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896" y="1371163"/>
            <a:ext cx="8291629" cy="146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65" y="2679280"/>
            <a:ext cx="5995790" cy="174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07" y="4423997"/>
            <a:ext cx="6917190" cy="196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89976"/>
          </a:xfrm>
        </p:spPr>
        <p:txBody>
          <a:bodyPr/>
          <a:lstStyle/>
          <a:p>
            <a:pPr algn="ctr"/>
            <a:r>
              <a:rPr lang="en-US" dirty="0" smtClean="0"/>
              <a:t>But also does: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which is a consequence of identities: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924" y="1558044"/>
            <a:ext cx="7553586" cy="1019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31" y="4422319"/>
            <a:ext cx="4960226" cy="1336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0" y="3429500"/>
            <a:ext cx="8633927" cy="68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515"/>
          </a:xfrm>
        </p:spPr>
        <p:txBody>
          <a:bodyPr/>
          <a:lstStyle/>
          <a:p>
            <a:pPr algn="ctr"/>
            <a:r>
              <a:rPr lang="en-US" dirty="0" smtClean="0"/>
              <a:t>General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872" y="1470175"/>
            <a:ext cx="6508391" cy="2000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65" y="3945775"/>
            <a:ext cx="7873096" cy="20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30" y="612950"/>
            <a:ext cx="7299993" cy="574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7225"/>
          </a:xfrm>
        </p:spPr>
        <p:txBody>
          <a:bodyPr/>
          <a:lstStyle/>
          <a:p>
            <a:pPr algn="ctr"/>
            <a:r>
              <a:rPr lang="en-US" dirty="0" smtClean="0"/>
              <a:t>Off shell action: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073" y="1103396"/>
            <a:ext cx="6726292" cy="1510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23" y="2591195"/>
            <a:ext cx="5096532" cy="145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50" y="4017771"/>
            <a:ext cx="6851728" cy="1765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204" y="5867476"/>
            <a:ext cx="5201592" cy="75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illustrated the ABA method</a:t>
            </a:r>
            <a:endParaRPr lang="en-US" dirty="0" smtClean="0"/>
          </a:p>
          <a:p>
            <a:r>
              <a:rPr lang="en-US" dirty="0" smtClean="0"/>
              <a:t>Following that approach, we have solved a spin-chain model with anisotropy and non-periodic boundary condition</a:t>
            </a:r>
            <a:endParaRPr lang="en-US" dirty="0" smtClean="0"/>
          </a:p>
          <a:p>
            <a:r>
              <a:rPr lang="en-US" dirty="0" smtClean="0"/>
              <a:t>We pointed out the degrees of freedom that appear in off-shell solutions</a:t>
            </a:r>
            <a:endParaRPr lang="en-US" dirty="0" smtClean="0"/>
          </a:p>
          <a:p>
            <a:r>
              <a:rPr lang="en-US" dirty="0" smtClean="0"/>
              <a:t>We set up the stage to derive another model, of long range interactions – </a:t>
            </a:r>
            <a:r>
              <a:rPr lang="en-US" dirty="0" err="1" smtClean="0"/>
              <a:t>Gaudin</a:t>
            </a:r>
            <a:r>
              <a:rPr lang="en-US" dirty="0" smtClean="0"/>
              <a:t> model…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1" y="18473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Commutation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0299" y="1386665"/>
            <a:ext cx="3288059" cy="100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20" y="1470092"/>
            <a:ext cx="2843600" cy="49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21" y="2428025"/>
            <a:ext cx="4134469" cy="320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1607" y="2748095"/>
            <a:ext cx="3862875" cy="1572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8694" y="4477805"/>
            <a:ext cx="4416975" cy="14331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00" y="3184851"/>
            <a:ext cx="4209768" cy="273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Nontrivial 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785"/>
            <a:ext cx="7886700" cy="4351338"/>
          </a:xfrm>
        </p:spPr>
        <p:txBody>
          <a:bodyPr/>
          <a:lstStyle/>
          <a:p>
            <a:r>
              <a:rPr lang="en-US" dirty="0" smtClean="0"/>
              <a:t>Introduce 2x2 </a:t>
            </a:r>
            <a:r>
              <a:rPr lang="en-US" dirty="0"/>
              <a:t>matrices 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/>
              <a:t>K</a:t>
            </a:r>
            <a:r>
              <a:rPr lang="en-US" baseline="30000" dirty="0"/>
              <a:t>−</a:t>
            </a:r>
            <a:r>
              <a:rPr lang="en-US" dirty="0" smtClean="0"/>
              <a:t> that parameterize boundary conditions</a:t>
            </a:r>
            <a:endParaRPr lang="en-US" dirty="0" smtClean="0"/>
          </a:p>
          <a:p>
            <a:r>
              <a:rPr lang="en-US" dirty="0" smtClean="0"/>
              <a:t>Following </a:t>
            </a:r>
            <a:r>
              <a:rPr lang="en-US" dirty="0" err="1" smtClean="0"/>
              <a:t>Sklyanin</a:t>
            </a:r>
            <a:r>
              <a:rPr lang="en-US" dirty="0" smtClean="0"/>
              <a:t>, these must satisfy “reflection” equations: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807" y="3508160"/>
            <a:ext cx="7352221" cy="328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35" y="3962464"/>
            <a:ext cx="8262542" cy="34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53" y="4385930"/>
            <a:ext cx="6068758" cy="17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  <a:endParaRPr lang="en-US" dirty="0" smtClean="0"/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03" y="3460520"/>
            <a:ext cx="7737813" cy="244808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517502" y="3209731"/>
            <a:ext cx="858416" cy="590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7101" y="2911150"/>
            <a:ext cx="192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XXZ anisotropy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t="7720" r="89247"/>
            <a:stretch>
              <a:fillRect/>
            </a:stretch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  <a:endParaRPr lang="en-US" dirty="0" smtClean="0"/>
          </a:p>
          <a:p>
            <a:endParaRPr lang="en-US" dirty="0" smtClean="0"/>
          </a:p>
          <a:p>
            <a:endParaRPr lang="en-US" sz="4000" dirty="0"/>
          </a:p>
          <a:p>
            <a:r>
              <a:rPr lang="en-US" dirty="0" smtClean="0"/>
              <a:t>and corresponds to Hamiltonian: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09861" y="5909388"/>
            <a:ext cx="1240971" cy="22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01541" y="5931157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nontrivial boundary terms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"/>
            <a:srcRect t="7720" r="89247"/>
            <a:stretch>
              <a:fillRect/>
            </a:stretch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25388" b="65270"/>
          <a:stretch>
            <a:fillRect/>
          </a:stretch>
        </p:blipFill>
        <p:spPr>
          <a:xfrm>
            <a:off x="1386363" y="4225630"/>
            <a:ext cx="5773328" cy="850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9427" t="46" r="27116" b="90044"/>
          <a:stretch>
            <a:fillRect/>
          </a:stretch>
        </p:blipFill>
        <p:spPr>
          <a:xfrm>
            <a:off x="2401077" y="4254760"/>
            <a:ext cx="267478" cy="24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 </a:t>
            </a:r>
            <a:r>
              <a:rPr lang="en-US" dirty="0"/>
              <a:t>matrices satisfy </a:t>
            </a:r>
            <a:r>
              <a:rPr lang="en-US" dirty="0" smtClean="0"/>
              <a:t>the (quantum) </a:t>
            </a:r>
            <a:r>
              <a:rPr lang="en-US" dirty="0"/>
              <a:t>Yang-Baxter </a:t>
            </a:r>
            <a:r>
              <a:rPr lang="en-US" dirty="0" smtClean="0"/>
              <a:t>equation: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can be seen to follow from RLL relation, since: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hile also: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922" y="4186308"/>
            <a:ext cx="7751871" cy="355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80" y="5183317"/>
            <a:ext cx="7831494" cy="390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2711450"/>
            <a:ext cx="7478395" cy="454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Transfer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0931"/>
            <a:ext cx="7886700" cy="4796032"/>
          </a:xfrm>
        </p:spPr>
        <p:txBody>
          <a:bodyPr/>
          <a:lstStyle/>
          <a:p>
            <a:r>
              <a:rPr lang="en-US" dirty="0" smtClean="0"/>
              <a:t>The transfer matrix is now constructed as:</a:t>
            </a:r>
            <a:endParaRPr lang="en-US" dirty="0" smtClean="0"/>
          </a:p>
          <a:p>
            <a:endParaRPr lang="en-US" dirty="0" smtClean="0"/>
          </a:p>
          <a:p>
            <a:endParaRPr lang="en-US" sz="4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principle, we nevertheless follow the same path as before…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8708" y="3262601"/>
            <a:ext cx="192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introduces huge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6621" y="2458952"/>
            <a:ext cx="5023992" cy="4186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60150" y="1670065"/>
            <a:ext cx="3462812" cy="675029"/>
            <a:chOff x="2460150" y="1670065"/>
            <a:chExt cx="3462812" cy="6750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0150" y="1670065"/>
              <a:ext cx="3462812" cy="6750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"/>
            <a:srcRect t="7720" r="89247"/>
            <a:stretch>
              <a:fillRect/>
            </a:stretch>
          </p:blipFill>
          <p:spPr>
            <a:xfrm>
              <a:off x="2545078" y="1772817"/>
              <a:ext cx="662018" cy="473429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 flipH="1" flipV="1">
            <a:off x="6388360" y="2855168"/>
            <a:ext cx="715346" cy="3981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Talk based 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I. </a:t>
            </a:r>
            <a:r>
              <a:rPr lang="en-US" dirty="0" err="1" smtClean="0"/>
              <a:t>Salom</a:t>
            </a:r>
            <a:r>
              <a:rPr lang="en-US" dirty="0" smtClean="0"/>
              <a:t>, </a:t>
            </a:r>
            <a:r>
              <a:rPr lang="en-US" dirty="0"/>
              <a:t>N. </a:t>
            </a:r>
            <a:r>
              <a:rPr lang="en-US" dirty="0" err="1" smtClean="0"/>
              <a:t>Manojlov</a:t>
            </a:r>
            <a:r>
              <a:rPr lang="sr-Latn-RS" dirty="0" smtClean="0"/>
              <a:t>ić</a:t>
            </a:r>
            <a:r>
              <a:rPr lang="en-US" dirty="0" smtClean="0"/>
              <a:t> </a:t>
            </a:r>
            <a:r>
              <a:rPr lang="en-US" dirty="0"/>
              <a:t>and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b="1" dirty="0" smtClean="0"/>
              <a:t>, </a:t>
            </a:r>
            <a:r>
              <a:rPr lang="en-US" b="1" dirty="0"/>
              <a:t>Nuclear </a:t>
            </a:r>
            <a:r>
              <a:rPr lang="en-US" b="1" dirty="0" smtClean="0"/>
              <a:t>Physics B 939 (2019) 358–371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…which </a:t>
            </a:r>
            <a:r>
              <a:rPr lang="en-US" dirty="0"/>
              <a:t>is based on: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dirty="0"/>
              <a:t>, N. </a:t>
            </a:r>
            <a:r>
              <a:rPr lang="en-US" dirty="0" err="1" smtClean="0"/>
              <a:t>Manojlovi</a:t>
            </a:r>
            <a:r>
              <a:rPr lang="sr-Latn-RS" dirty="0" smtClean="0"/>
              <a:t>ć</a:t>
            </a:r>
            <a:r>
              <a:rPr lang="en-US" dirty="0" smtClean="0"/>
              <a:t>, </a:t>
            </a:r>
            <a:r>
              <a:rPr lang="en-US" dirty="0"/>
              <a:t>E. </a:t>
            </a:r>
            <a:r>
              <a:rPr lang="en-US" dirty="0" err="1"/>
              <a:t>Ragoucy</a:t>
            </a:r>
            <a:r>
              <a:rPr lang="en-US" dirty="0"/>
              <a:t>, I. </a:t>
            </a:r>
            <a:r>
              <a:rPr lang="en-US" dirty="0" err="1"/>
              <a:t>Salom</a:t>
            </a:r>
            <a:r>
              <a:rPr lang="en-US" dirty="0"/>
              <a:t>, </a:t>
            </a:r>
            <a:r>
              <a:rPr lang="en-US" b="1" dirty="0" err="1" smtClean="0"/>
              <a:t>Nucl</a:t>
            </a:r>
            <a:r>
              <a:rPr lang="en-US" b="1" dirty="0"/>
              <a:t>. Phys. B 893 (2015) 305–331 </a:t>
            </a:r>
            <a:r>
              <a:rPr lang="en-US" dirty="0"/>
              <a:t>and N. </a:t>
            </a:r>
            <a:r>
              <a:rPr lang="en-US" dirty="0" err="1"/>
              <a:t>Cirilo</a:t>
            </a:r>
            <a:r>
              <a:rPr lang="en-US" dirty="0"/>
              <a:t> </a:t>
            </a:r>
            <a:r>
              <a:rPr lang="en-US" dirty="0" err="1"/>
              <a:t>António</a:t>
            </a:r>
            <a:r>
              <a:rPr lang="en-US" dirty="0"/>
              <a:t>, N. </a:t>
            </a:r>
            <a:r>
              <a:rPr lang="en-US" dirty="0" err="1" smtClean="0"/>
              <a:t>Manojlovi</a:t>
            </a:r>
            <a:r>
              <a:rPr lang="sr-Latn-RS" dirty="0" smtClean="0"/>
              <a:t>ć</a:t>
            </a:r>
            <a:r>
              <a:rPr lang="en-US" dirty="0" smtClean="0"/>
              <a:t>, </a:t>
            </a:r>
            <a:r>
              <a:rPr lang="en-US" dirty="0"/>
              <a:t>I. </a:t>
            </a:r>
            <a:r>
              <a:rPr lang="en-US" dirty="0" err="1"/>
              <a:t>Salom</a:t>
            </a:r>
            <a:r>
              <a:rPr lang="en-US" dirty="0" smtClean="0"/>
              <a:t>, </a:t>
            </a:r>
            <a:r>
              <a:rPr lang="en-US" b="1" dirty="0" err="1"/>
              <a:t>Nucl</a:t>
            </a:r>
            <a:r>
              <a:rPr lang="en-US" b="1" dirty="0"/>
              <a:t>. Phys. B 889 (2014) 87–108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Certainly Mathematical physics, but definitely not cosmology, not even gravity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→ Better start from some basics…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a school, after all!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10213</Words>
  <Application>WPS Presentation</Application>
  <PresentationFormat>On-screen Show (4:3)</PresentationFormat>
  <Paragraphs>701</Paragraphs>
  <Slides>91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91</vt:i4>
      </vt:variant>
    </vt:vector>
  </HeadingPairs>
  <TitlesOfParts>
    <vt:vector size="9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Algebraic Bethe ansatz for Heisenberg spin chain and Gaudin model</vt:lpstr>
      <vt:lpstr>Talk outline</vt:lpstr>
      <vt:lpstr>Motivation?</vt:lpstr>
      <vt:lpstr>Basic problem – spin chain</vt:lpstr>
      <vt:lpstr>Coordinate Bethe ansatz</vt:lpstr>
      <vt:lpstr>Algebraic Bethe Ansatz (ABA)</vt:lpstr>
      <vt:lpstr>Relation to permutation operator</vt:lpstr>
      <vt:lpstr>How do Lax operators commute?</vt:lpstr>
      <vt:lpstr>R matrices</vt:lpstr>
      <vt:lpstr>Monodromy</vt:lpstr>
      <vt:lpstr>Transfer matrix</vt:lpstr>
      <vt:lpstr>Why is this important?</vt:lpstr>
      <vt:lpstr>Connection with physical entities</vt:lpstr>
      <vt:lpstr>Solving the transfer matrix eigenproblem</vt:lpstr>
      <vt:lpstr>The rest of eigenvectors?</vt:lpstr>
      <vt:lpstr>From the commutation relations…</vt:lpstr>
      <vt:lpstr>Research generalizations</vt:lpstr>
      <vt:lpstr>But the approach is far more general!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ABA algebra (part 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Thank you.</vt:lpstr>
      <vt:lpstr>XXZ chain (trigonometric case)</vt:lpstr>
      <vt:lpstr>After a few usual steps&amp;relations…</vt:lpstr>
      <vt:lpstr>Introducing nontrivial boundary conditions</vt:lpstr>
      <vt:lpstr>New monodromy matrix</vt:lpstr>
      <vt:lpstr>Transfer matrix</vt:lpstr>
      <vt:lpstr>Commutation relations</vt:lpstr>
      <vt:lpstr>Finding Bethe vectors: vacuum</vt:lpstr>
      <vt:lpstr>First order excitation</vt:lpstr>
      <vt:lpstr>However, there is a freedom…</vt:lpstr>
      <vt:lpstr>Second order excitation</vt:lpstr>
      <vt:lpstr>It satisfies off-shell equation:</vt:lpstr>
      <vt:lpstr>But also does:</vt:lpstr>
      <vt:lpstr>General solution</vt:lpstr>
      <vt:lpstr>…</vt:lpstr>
      <vt:lpstr>Off shell action:</vt:lpstr>
      <vt:lpstr>Conclusion so far</vt:lpstr>
      <vt:lpstr>Gaudin model</vt:lpstr>
      <vt:lpstr>Chain to Gaudin connection</vt:lpstr>
      <vt:lpstr>Chain to Gaudin connection</vt:lpstr>
      <vt:lpstr>We correct it by a trick…</vt:lpstr>
      <vt:lpstr>Long range Hamiltonians</vt:lpstr>
      <vt:lpstr>Non-periodic boundary</vt:lpstr>
      <vt:lpstr>New, more general Hamiltonians</vt:lpstr>
      <vt:lpstr>Similarly for XXZ Gaudin</vt:lpstr>
      <vt:lpstr>XXZ Gaudin Hamiltonians</vt:lpstr>
      <vt:lpstr>i) Solving the eigenproblem using the spin chain Bethe vectors</vt:lpstr>
      <vt:lpstr>…where:</vt:lpstr>
      <vt:lpstr>ii) Solving the Gaudin model independently</vt:lpstr>
      <vt:lpstr>Reflection matrix related steps</vt:lpstr>
      <vt:lpstr>Commutation relations</vt:lpstr>
      <vt:lpstr>Change of variables</vt:lpstr>
      <vt:lpstr>We find the eigenvectors in terms of the new operators:</vt:lpstr>
      <vt:lpstr>Summary</vt:lpstr>
      <vt:lpstr>PowerPoint 演示文稿</vt:lpstr>
      <vt:lpstr>Solving = Algebraic Bethe Ansatz</vt:lpstr>
      <vt:lpstr>…how to simplify them?</vt:lpstr>
      <vt:lpstr>Now: solution + analytic proof</vt:lpstr>
      <vt:lpstr>Now we can read energies</vt:lpstr>
      <vt:lpstr>Knizhnik–Zamolodchikov equations</vt:lpstr>
      <vt:lpstr>Scalar product formulas</vt:lpstr>
      <vt:lpstr>Summary</vt:lpstr>
      <vt:lpstr>PowerPoint 演示文稿</vt:lpstr>
      <vt:lpstr>Finding Bethe vectors - vacuum</vt:lpstr>
      <vt:lpstr>First order excitation</vt:lpstr>
      <vt:lpstr>However, there is a freedom…</vt:lpstr>
      <vt:lpstr>Second order excitation</vt:lpstr>
      <vt:lpstr>It satisfies off-shell equation:</vt:lpstr>
      <vt:lpstr>But also does:</vt:lpstr>
      <vt:lpstr>General solution</vt:lpstr>
      <vt:lpstr>…</vt:lpstr>
      <vt:lpstr>Off shell action:</vt:lpstr>
      <vt:lpstr>Conclusion</vt:lpstr>
      <vt:lpstr>Commutation relations</vt:lpstr>
      <vt:lpstr>Nontrivial boundary conditions</vt:lpstr>
      <vt:lpstr>Transfer matrix</vt:lpstr>
      <vt:lpstr>Transfer matrix</vt:lpstr>
      <vt:lpstr>Transfer matrix</vt:lpstr>
      <vt:lpstr>Talk based 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Bethe ansatz for the XXZ Heisenberg spin chain</dc:title>
  <dc:creator>IgorVC</dc:creator>
  <cp:lastModifiedBy>igors</cp:lastModifiedBy>
  <cp:revision>290</cp:revision>
  <dcterms:created xsi:type="dcterms:W3CDTF">2017-09-19T08:27:00Z</dcterms:created>
  <dcterms:modified xsi:type="dcterms:W3CDTF">2025-05-26T12:26:52Z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A2C3137DE0B44A8BACA72D29D875499A_13</vt:lpwstr>
  </property>
  <property fmtid="{D5CDD505-2E9C-101B-9397-08002B2CF9AE}" pid="3" name="KSOProductBuildVer">
    <vt:lpwstr>1033-12.2.0.21179</vt:lpwstr>
  </property>
</Properties>
</file>