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147477050" r:id="rId2"/>
    <p:sldId id="2147477051" r:id="rId3"/>
    <p:sldId id="2147477052" r:id="rId4"/>
    <p:sldId id="2147477005" r:id="rId5"/>
    <p:sldId id="2147476847" r:id="rId6"/>
    <p:sldId id="2147477053" r:id="rId7"/>
    <p:sldId id="2147476535" r:id="rId8"/>
    <p:sldId id="2147477074" r:id="rId9"/>
    <p:sldId id="2147477081" r:id="rId10"/>
    <p:sldId id="2147477070" r:id="rId11"/>
    <p:sldId id="2147477004" r:id="rId12"/>
    <p:sldId id="270" r:id="rId13"/>
    <p:sldId id="257" r:id="rId14"/>
    <p:sldId id="262" r:id="rId15"/>
    <p:sldId id="263" r:id="rId16"/>
    <p:sldId id="264" r:id="rId17"/>
    <p:sldId id="265" r:id="rId18"/>
    <p:sldId id="258" r:id="rId19"/>
    <p:sldId id="261" r:id="rId20"/>
    <p:sldId id="259" r:id="rId21"/>
    <p:sldId id="2147477083" r:id="rId22"/>
    <p:sldId id="2147477084" r:id="rId23"/>
    <p:sldId id="2147477085" r:id="rId24"/>
    <p:sldId id="2147477086" r:id="rId25"/>
    <p:sldId id="2147477087" r:id="rId26"/>
    <p:sldId id="2147477088" r:id="rId27"/>
    <p:sldId id="2147477097" r:id="rId28"/>
    <p:sldId id="2147477100" r:id="rId29"/>
    <p:sldId id="917" r:id="rId30"/>
    <p:sldId id="2147477101" r:id="rId31"/>
    <p:sldId id="754" r:id="rId32"/>
    <p:sldId id="2147477102" r:id="rId33"/>
    <p:sldId id="895" r:id="rId34"/>
    <p:sldId id="896" r:id="rId35"/>
    <p:sldId id="897" r:id="rId36"/>
    <p:sldId id="843" r:id="rId37"/>
    <p:sldId id="914" r:id="rId38"/>
    <p:sldId id="898" r:id="rId39"/>
    <p:sldId id="911" r:id="rId40"/>
    <p:sldId id="872" r:id="rId41"/>
    <p:sldId id="866" r:id="rId42"/>
    <p:sldId id="867" r:id="rId43"/>
    <p:sldId id="873" r:id="rId44"/>
    <p:sldId id="874" r:id="rId45"/>
    <p:sldId id="2147477089" r:id="rId46"/>
    <p:sldId id="2147477096" r:id="rId47"/>
    <p:sldId id="903" r:id="rId48"/>
    <p:sldId id="904" r:id="rId49"/>
    <p:sldId id="720" r:id="rId50"/>
    <p:sldId id="724" r:id="rId51"/>
    <p:sldId id="728" r:id="rId52"/>
    <p:sldId id="744" r:id="rId53"/>
    <p:sldId id="852" r:id="rId54"/>
    <p:sldId id="856" r:id="rId55"/>
    <p:sldId id="900" r:id="rId56"/>
    <p:sldId id="2147477090" r:id="rId57"/>
    <p:sldId id="2147477091" r:id="rId58"/>
    <p:sldId id="2147477092" r:id="rId59"/>
    <p:sldId id="2147477093" r:id="rId60"/>
    <p:sldId id="2147477094" r:id="rId61"/>
    <p:sldId id="2147477095" r:id="rId62"/>
    <p:sldId id="2147477098" r:id="rId63"/>
    <p:sldId id="878" r:id="rId64"/>
    <p:sldId id="876" r:id="rId65"/>
    <p:sldId id="879" r:id="rId66"/>
    <p:sldId id="880" r:id="rId67"/>
    <p:sldId id="881" r:id="rId68"/>
    <p:sldId id="882" r:id="rId69"/>
    <p:sldId id="883" r:id="rId70"/>
    <p:sldId id="884" r:id="rId71"/>
    <p:sldId id="905" r:id="rId72"/>
    <p:sldId id="886" r:id="rId73"/>
    <p:sldId id="887" r:id="rId74"/>
    <p:sldId id="888" r:id="rId75"/>
    <p:sldId id="901" r:id="rId76"/>
    <p:sldId id="2147477099" r:id="rId77"/>
    <p:sldId id="906" r:id="rId78"/>
    <p:sldId id="902" r:id="rId79"/>
    <p:sldId id="755" r:id="rId80"/>
    <p:sldId id="764" r:id="rId81"/>
    <p:sldId id="910" r:id="rId82"/>
    <p:sldId id="894" r:id="rId83"/>
    <p:sldId id="396" r:id="rId84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SimSun" charset="0"/>
      </a:defRPr>
    </a:lvl1pPr>
    <a:lvl2pPr marL="742873" indent="-285721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SimSun" charset="0"/>
      </a:defRPr>
    </a:lvl2pPr>
    <a:lvl3pPr marL="1142881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SimSun" charset="0"/>
      </a:defRPr>
    </a:lvl3pPr>
    <a:lvl4pPr marL="1600034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SimSun" charset="0"/>
      </a:defRPr>
    </a:lvl4pPr>
    <a:lvl5pPr marL="2057187" indent="-22857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SimSun" charset="0"/>
      </a:defRPr>
    </a:lvl5pPr>
    <a:lvl6pPr marL="2285763" algn="l" defTabSz="45715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SimSun" charset="0"/>
      </a:defRPr>
    </a:lvl6pPr>
    <a:lvl7pPr marL="2742916" algn="l" defTabSz="45715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SimSun" charset="0"/>
      </a:defRPr>
    </a:lvl7pPr>
    <a:lvl8pPr marL="3200068" algn="l" defTabSz="45715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SimSun" charset="0"/>
      </a:defRPr>
    </a:lvl8pPr>
    <a:lvl9pPr marL="3657221" algn="l" defTabSz="457152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SimSu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21AD"/>
    <a:srgbClr val="FF66FF"/>
    <a:srgbClr val="FF00FF"/>
    <a:srgbClr val="F6A70A"/>
    <a:srgbClr val="00BD01"/>
    <a:srgbClr val="CC6600"/>
    <a:srgbClr val="FF9999"/>
    <a:srgbClr val="008000"/>
    <a:srgbClr val="EDF9F4"/>
    <a:srgbClr val="FF5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78" autoAdjust="0"/>
  </p:normalViewPr>
  <p:slideViewPr>
    <p:cSldViewPr>
      <p:cViewPr varScale="1">
        <p:scale>
          <a:sx n="90" d="100"/>
          <a:sy n="90" d="100"/>
        </p:scale>
        <p:origin x="950" y="53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2F4C1B-83F1-6E46-A85D-85697D15B8AD}" type="datetimeFigureOut">
              <a:rPr lang="en-US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SimSu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CD673D-AFA2-B040-9656-6FB6A4E28F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788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845844C1-D5F6-1A49-A93F-B50564AE8C7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452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5763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4571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6AEB1-CD49-4CA2-8469-C09C108F1F3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60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50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5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23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210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302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674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7554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12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777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206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6AEB1-CD49-4CA2-8469-C09C108F1F3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60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17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624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698034e6e_0_17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g12698034e6e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4780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698034e6e_0_17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g12698034e6e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9818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698034e6e_0_17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g12698034e6e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65078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698034e6e_0_17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g12698034e6e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55804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3039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347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748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598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6AEB1-CD49-4CA2-8469-C09C108F1F3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311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73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147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734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669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2841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095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053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08E9B9-80B1-4373-B50C-2AFE40FB25BB}" type="slidenum">
              <a:rPr lang="en-US" altLang="en-US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3750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5705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54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B2661-3679-3360-5962-26CD21FFF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291D84-E900-4733-1BF5-5EF8ED79E0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51E97B-F443-D901-E011-3991A8940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E6833-53C7-8CAD-4BDF-69C41B125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DFD288-C458-4067-9B81-44DCA5F04CE3}" type="slidenum">
              <a:rPr lang="en-AE" smtClean="0"/>
              <a:pPr/>
              <a:t>5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1098214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D087ED"/>
                </a:solidFill>
              </a:rPr>
              <a:t>B</a:t>
            </a:r>
            <a:r>
              <a:rPr lang="en-US" dirty="0"/>
              <a:t>, basis of the gene embedding space G</a:t>
            </a:r>
            <a:r>
              <a:rPr lang="en-US" baseline="-25000" dirty="0"/>
              <a:t>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1E261-7B49-4D23-ADC3-B7269C5A066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199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58C93-68B2-4D88-9602-2AEA9E5F6A2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604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58C93-68B2-4D88-9602-2AEA9E5F6A2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605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4508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698034e6e_0_17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g12698034e6e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04293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698034e6e_0_17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g12698034e6e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61121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698034e6e_0_17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g12698034e6e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27311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698034e6e_0_17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g12698034e6e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72477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8109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04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66453-397A-D8B7-41F4-B364292B4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B80755-F2EC-B96C-7625-0E18E14E4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72CB9-A0A5-2125-059B-2513787A63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/>
              <a:t>Color – involvement (FT with management position, FT, affiliated professor, </a:t>
            </a:r>
            <a:r>
              <a:rPr lang="en-US" err="1"/>
              <a:t>adjunt</a:t>
            </a:r>
            <a:r>
              <a:rPr lang="en-US"/>
              <a:t> professor)  </a:t>
            </a:r>
          </a:p>
          <a:p>
            <a:pPr algn="ctr"/>
            <a:r>
              <a:rPr lang="en-US"/>
              <a:t>Bar</a:t>
            </a:r>
            <a:r>
              <a:rPr lang="en-AE"/>
              <a:t> – h-index </a:t>
            </a:r>
            <a:endParaRPr lang="en-US"/>
          </a:p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A0E8E-3D0D-3AD8-449B-FFFF83A68F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6AEB1-CD49-4CA2-8469-C09C108F1F3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735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8062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698034e6e_0_178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2" name="Google Shape;492;g12698034e6e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30587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7692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639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E"/>
              <a:t>Palmside chats 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bring global insights to local discussions – guests including OpenAI, MSFT, AWS, etc.</a:t>
            </a:r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ABDC31-3303-4522-A3DB-18A531CF4CF8}" type="slidenum">
              <a:rPr lang="en-AE" smtClean="0"/>
              <a:pPr/>
              <a:t>10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436175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E6AEB1-CD49-4CA2-8469-C09C108F1F3F}" type="slidenum">
              <a:rPr kumimoji="0" lang="en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97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568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845844C1-D5F6-1A49-A93F-B50564AE8C7D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75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image" Target="../media/image7.png"/><Relationship Id="rId4" Type="http://schemas.openxmlformats.org/officeDocument/2006/relationships/tags" Target="../tags/tag6.xml"/><Relationship Id="rId9" Type="http://schemas.openxmlformats.org/officeDocument/2006/relationships/image" Target="../media/image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5" indent="0" algn="ctr">
              <a:buNone/>
              <a:defRPr/>
            </a:lvl3pPr>
            <a:lvl4pPr marL="1371457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6" indent="0" algn="ctr">
              <a:buNone/>
              <a:defRPr/>
            </a:lvl7pPr>
            <a:lvl8pPr marL="3200068" indent="0" algn="ctr">
              <a:buNone/>
              <a:defRPr/>
            </a:lvl8pPr>
            <a:lvl9pPr marL="365722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0646A8-8F69-1F4D-B8D9-F8AAA02F280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813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0DEE6-4284-8F4C-82BF-B672333EE5B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44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6"/>
            <a:ext cx="2266950" cy="6454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6"/>
            <a:ext cx="6650038" cy="64547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7A2773-DDF7-4D4B-8372-1C0E9D5E635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585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ítulo 1"/>
          <p:cNvSpPr>
            <a:spLocks noGrp="1"/>
          </p:cNvSpPr>
          <p:nvPr>
            <p:ph type="title"/>
          </p:nvPr>
        </p:nvSpPr>
        <p:spPr>
          <a:xfrm>
            <a:off x="0" y="282268"/>
            <a:ext cx="10080625" cy="8828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idx="1"/>
          </p:nvPr>
        </p:nvSpPr>
        <p:spPr>
          <a:xfrm>
            <a:off x="499118" y="1669428"/>
            <a:ext cx="9082389" cy="5139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654"/>
            </a:lvl1pPr>
            <a:lvl2pPr>
              <a:defRPr sz="1488"/>
            </a:lvl2pPr>
            <a:lvl3pPr>
              <a:defRPr sz="1323"/>
            </a:lvl3pPr>
            <a:lvl4pPr>
              <a:defRPr sz="1323"/>
            </a:lvl4pPr>
            <a:lvl5pPr>
              <a:defRPr sz="1323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203804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ck Pa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4D2E4A-2C45-A941-B27C-948CEC2C0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803" y="411675"/>
            <a:ext cx="1911665" cy="629659"/>
          </a:xfrm>
          <a:prstGeom prst="rect">
            <a:avLst/>
          </a:prstGeom>
        </p:spPr>
      </p:pic>
      <p:pic>
        <p:nvPicPr>
          <p:cNvPr id="2" name="Google Shape;74;p4" descr="A white rectangle with a black border&#10;&#10;Description automatically generated with low confidence">
            <a:extLst>
              <a:ext uri="{FF2B5EF4-FFF2-40B4-BE49-F238E27FC236}">
                <a16:creationId xmlns:a16="http://schemas.microsoft.com/office/drawing/2014/main" id="{DF8593A7-4A80-839F-53E5-26661AB0812A}"/>
              </a:ext>
            </a:extLst>
          </p:cNvPr>
          <p:cNvPicPr preferRelativeResize="0"/>
          <p:nvPr userDrawn="1"/>
        </p:nvPicPr>
        <p:blipFill rotWithShape="1">
          <a:blip r:embed="rId4">
            <a:alphaModFix amt="29000"/>
          </a:blip>
          <a:srcRect/>
          <a:stretch/>
        </p:blipFill>
        <p:spPr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317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70F1D5F-306A-44DD-A6BD-D9AA04D838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8556425"/>
              </p:ext>
            </p:extLst>
          </p:nvPr>
        </p:nvGraphicFramePr>
        <p:xfrm>
          <a:off x="1313" y="1751"/>
          <a:ext cx="1313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70F1D5F-306A-44DD-A6BD-D9AA04D838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3" y="1751"/>
                        <a:ext cx="1313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A09C9F06-82D4-4AB4-ABDB-4371BD7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27" y="302739"/>
            <a:ext cx="9663948" cy="653792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>
              <a:defRPr sz="2646" b="1" i="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56EF64C-7AD4-FDA0-D01B-C2CF706731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28" y="1284445"/>
            <a:ext cx="9663948" cy="5136101"/>
          </a:xfrm>
          <a:prstGeom prst="rect">
            <a:avLst/>
          </a:prstGeom>
        </p:spPr>
        <p:txBody>
          <a:bodyPr/>
          <a:lstStyle>
            <a:lvl1pPr>
              <a:defRPr sz="2315" b="0" i="0">
                <a:latin typeface="Helvetica Light" panose="020B0403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04005" indent="0">
              <a:buNone/>
              <a:defRPr sz="1654"/>
            </a:lvl2pPr>
            <a:lvl3pPr>
              <a:defRPr sz="1488"/>
            </a:lvl3pPr>
            <a:lvl4pPr>
              <a:defRPr sz="1323"/>
            </a:lvl4pPr>
            <a:lvl5pPr>
              <a:defRPr sz="1323"/>
            </a:lvl5pPr>
          </a:lstStyle>
          <a:p>
            <a:pPr lvl="0"/>
            <a:r>
              <a:rPr lang="en-US"/>
              <a:t>Click to add content</a:t>
            </a:r>
          </a:p>
        </p:txBody>
      </p:sp>
      <p:pic>
        <p:nvPicPr>
          <p:cNvPr id="2" name="Picture 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2F35A396-827C-8B8C-5DC5-DD55C24C85A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0014">
            <a:off x="8287651" y="-659110"/>
            <a:ext cx="2569815" cy="3783379"/>
          </a:xfrm>
          <a:prstGeom prst="rect">
            <a:avLst/>
          </a:prstGeom>
        </p:spPr>
      </p:pic>
      <p:pic>
        <p:nvPicPr>
          <p:cNvPr id="5" name="Picture 4" descr="A black and white image of a molecule&#10;&#10;Description automatically generated">
            <a:extLst>
              <a:ext uri="{FF2B5EF4-FFF2-40B4-BE49-F238E27FC236}">
                <a16:creationId xmlns:a16="http://schemas.microsoft.com/office/drawing/2014/main" id="{196CBE68-528C-2FBE-2F67-246B3A24F9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"/>
            <a:ext cx="243919" cy="3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86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70F1D5F-306A-44DD-A6BD-D9AA04D838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5281874"/>
              </p:ext>
            </p:extLst>
          </p:nvPr>
        </p:nvGraphicFramePr>
        <p:xfrm>
          <a:off x="1313" y="1751"/>
          <a:ext cx="1313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3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70F1D5F-306A-44DD-A6BD-D9AA04D838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3" y="1751"/>
                        <a:ext cx="1313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1D8525C-BF81-4261-A264-5931A3787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4448" y="7154745"/>
            <a:ext cx="2352146" cy="254439"/>
          </a:xfrm>
        </p:spPr>
        <p:txBody>
          <a:bodyPr/>
          <a:lstStyle>
            <a:lvl1pPr>
              <a:defRPr sz="827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764A50D0-9039-5A48-B04F-56B102BB80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and white image of a molecule&#10;&#10;Description automatically generated">
            <a:extLst>
              <a:ext uri="{FF2B5EF4-FFF2-40B4-BE49-F238E27FC236}">
                <a16:creationId xmlns:a16="http://schemas.microsoft.com/office/drawing/2014/main" id="{43B0539F-5A3B-D3D5-CD75-562319AF6C1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27" y="6792297"/>
            <a:ext cx="451984" cy="618034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35BBA68-1B6B-0CE4-8E56-C1BC990A4DAC}"/>
              </a:ext>
            </a:extLst>
          </p:cNvPr>
          <p:cNvSpPr txBox="1">
            <a:spLocks/>
          </p:cNvSpPr>
          <p:nvPr userDrawn="1"/>
        </p:nvSpPr>
        <p:spPr>
          <a:xfrm>
            <a:off x="7224448" y="7154745"/>
            <a:ext cx="2352146" cy="254439"/>
          </a:xfrm>
          <a:prstGeom prst="rect">
            <a:avLst/>
          </a:prstGeom>
        </p:spPr>
        <p:txBody>
          <a:bodyPr vert="horz" lIns="75605" tIns="37802" rIns="75605" bIns="37802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4A50D0-9039-5A48-B04F-56B102BB80BA}" type="slidenum">
              <a:rPr lang="en-US" sz="827" smtClean="0">
                <a:latin typeface="Helvetica Light" panose="020B0403020202020204"/>
                <a:cs typeface="Helvetica" panose="020B0604020202020204" pitchFamily="34" charset="0"/>
              </a:rPr>
              <a:pPr/>
              <a:t>‹#›</a:t>
            </a:fld>
            <a:endParaRPr lang="en-US" sz="827">
              <a:latin typeface="Helvetica Light" panose="020B0403020202020204"/>
              <a:cs typeface="Helvetica" panose="020B0604020202020204" pitchFamily="34" charset="0"/>
            </a:endParaRPr>
          </a:p>
        </p:txBody>
      </p:sp>
      <p:pic>
        <p:nvPicPr>
          <p:cNvPr id="39" name="Picture 38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387B7C25-9AB4-8FCF-E468-A55F827855B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0014">
            <a:off x="8287651" y="-659110"/>
            <a:ext cx="2569815" cy="3783379"/>
          </a:xfrm>
          <a:prstGeom prst="rect">
            <a:avLst/>
          </a:prstGeom>
        </p:spPr>
      </p:pic>
      <p:pic>
        <p:nvPicPr>
          <p:cNvPr id="86" name="Picture 85" descr="A diagram of a golden ratio&#10;&#10;Description automatically generated">
            <a:extLst>
              <a:ext uri="{FF2B5EF4-FFF2-40B4-BE49-F238E27FC236}">
                <a16:creationId xmlns:a16="http://schemas.microsoft.com/office/drawing/2014/main" id="{491CE853-06E4-3056-E934-00F647A709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762" y="-2074203"/>
            <a:ext cx="2994021" cy="4013302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ED2372DD-F505-C8E5-9AC5-328491846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28" y="302740"/>
            <a:ext cx="8694539" cy="653792"/>
          </a:xfrm>
          <a:prstGeom prst="rect">
            <a:avLst/>
          </a:prstGeom>
        </p:spPr>
        <p:txBody>
          <a:bodyPr vert="horz"/>
          <a:lstStyle>
            <a:lvl1pPr algn="l">
              <a:defRPr sz="2646">
                <a:latin typeface="Helvetica Light" panose="020B0403020202020204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78364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70F1D5F-306A-44DD-A6BD-D9AA04D838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6083223"/>
              </p:ext>
            </p:extLst>
          </p:nvPr>
        </p:nvGraphicFramePr>
        <p:xfrm>
          <a:off x="1313" y="1751"/>
          <a:ext cx="1313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3"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F70F1D5F-306A-44DD-A6BD-D9AA04D838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3" y="1751"/>
                        <a:ext cx="1313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81D8525C-BF81-4261-A264-5931A3787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4448" y="7154745"/>
            <a:ext cx="2352146" cy="254439"/>
          </a:xfrm>
        </p:spPr>
        <p:txBody>
          <a:bodyPr/>
          <a:lstStyle>
            <a:lvl1pPr>
              <a:defRPr sz="827" b="0" i="0">
                <a:latin typeface="Helvetica Light" panose="020B0403020202020204" pitchFamily="34" charset="0"/>
                <a:ea typeface="Helvetica Light" panose="020B0403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764A50D0-9039-5A48-B04F-56B102BB80B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09C9F06-82D4-4AB4-ABDB-4371BD7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27" y="302739"/>
            <a:ext cx="9134282" cy="653792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646" b="1" i="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E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56EF64C-7AD4-FDA0-D01B-C2CF706731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28" y="1284445"/>
            <a:ext cx="9663948" cy="5136101"/>
          </a:xfrm>
          <a:prstGeom prst="rect">
            <a:avLst/>
          </a:prstGeom>
        </p:spPr>
        <p:txBody>
          <a:bodyPr/>
          <a:lstStyle>
            <a:lvl1pPr>
              <a:defRPr sz="2315" b="0" i="0">
                <a:latin typeface="Helvetica Light" panose="020B0403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04005" indent="0">
              <a:buNone/>
              <a:defRPr sz="1654"/>
            </a:lvl2pPr>
            <a:lvl3pPr>
              <a:defRPr sz="1488"/>
            </a:lvl3pPr>
            <a:lvl4pPr>
              <a:defRPr sz="1323"/>
            </a:lvl4pPr>
            <a:lvl5pPr>
              <a:defRPr sz="1323"/>
            </a:lvl5pPr>
          </a:lstStyle>
          <a:p>
            <a:pPr lvl="0"/>
            <a:r>
              <a:rPr lang="en-US"/>
              <a:t>Click to add content</a:t>
            </a:r>
          </a:p>
        </p:txBody>
      </p:sp>
      <p:pic>
        <p:nvPicPr>
          <p:cNvPr id="4" name="Picture 3" descr="A black and white image of a molecule&#10;&#10;Description automatically generated">
            <a:extLst>
              <a:ext uri="{FF2B5EF4-FFF2-40B4-BE49-F238E27FC236}">
                <a16:creationId xmlns:a16="http://schemas.microsoft.com/office/drawing/2014/main" id="{C483854B-A912-FE33-2719-5719E2F4B46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83" y="6792297"/>
            <a:ext cx="451984" cy="618034"/>
          </a:xfrm>
          <a:prstGeom prst="rect">
            <a:avLst/>
          </a:prstGeom>
        </p:spPr>
      </p:pic>
      <p:pic>
        <p:nvPicPr>
          <p:cNvPr id="2" name="Picture 1" descr="A blue dots on a black background&#10;&#10;Description automatically generated">
            <a:extLst>
              <a:ext uri="{FF2B5EF4-FFF2-40B4-BE49-F238E27FC236}">
                <a16:creationId xmlns:a16="http://schemas.microsoft.com/office/drawing/2014/main" id="{2F35A396-827C-8B8C-5DC5-DD55C24C85A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0014">
            <a:off x="8287651" y="-659110"/>
            <a:ext cx="2569815" cy="378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93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694891"/>
              </p:ext>
            </p:extLst>
          </p:nvPr>
        </p:nvGraphicFramePr>
        <p:xfrm>
          <a:off x="1313" y="1751"/>
          <a:ext cx="1313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7"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13" y="1751"/>
                        <a:ext cx="1313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31258" cy="174992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248"/>
              </a:spcBef>
              <a:spcAft>
                <a:spcPts val="248"/>
              </a:spcAft>
            </a:pPr>
            <a:endParaRPr lang="en-US" sz="2067" b="0" i="0" baseline="0">
              <a:solidFill>
                <a:schemeClr val="bg1"/>
              </a:solidFill>
              <a:latin typeface="Helvetica Light" panose="020B0403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>
            <p:custDataLst>
              <p:tags r:id="rId4"/>
            </p:custDataLst>
          </p:nvPr>
        </p:nvSpPr>
        <p:spPr bwMode="ltGray">
          <a:xfrm>
            <a:off x="0" y="0"/>
            <a:ext cx="5042833" cy="7559675"/>
          </a:xfrm>
          <a:prstGeom prst="rect">
            <a:avLst/>
          </a:prstGeom>
          <a:solidFill>
            <a:srgbClr val="D3DBE2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5605" tIns="37802" rIns="75605" bIns="3780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i="0">
              <a:solidFill>
                <a:srgbClr val="F0F0F0"/>
              </a:solidFill>
              <a:latin typeface="Helvetica Light" panose="020B0403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black">
          <a:xfrm>
            <a:off x="9353455" y="7209838"/>
            <a:ext cx="269132" cy="1065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504963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744" b="0" i="0" smtClean="0">
                <a:solidFill>
                  <a:schemeClr val="tx1"/>
                </a:solidFill>
                <a:latin typeface="Helvetica Light" panose="020B0403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algn="r" defTabSz="504963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744" b="0" i="0">
              <a:solidFill>
                <a:schemeClr val="tx1"/>
              </a:solidFill>
              <a:latin typeface="Helvetica Light" panose="020B0403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8668" y="7166887"/>
            <a:ext cx="6017502" cy="1016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661" b="0" i="0">
                <a:latin typeface="Helvetica Light" panose="020B0403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Source: 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1D84F5-6CD9-6C66-05CF-6D2F647B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043" y="302739"/>
            <a:ext cx="4363544" cy="653792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2646" b="0" i="0">
                <a:solidFill>
                  <a:schemeClr val="tx1"/>
                </a:solidFill>
                <a:latin typeface="Helvetica Light" panose="020B0403020202020204" pitchFamily="34" charset="0"/>
                <a:ea typeface="Helvetica Light" panose="020B0403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5440D7A-5FBB-EEE8-DBF2-C8B728B75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28" y="1284445"/>
            <a:ext cx="4374694" cy="5136101"/>
          </a:xfrm>
          <a:prstGeom prst="rect">
            <a:avLst/>
          </a:prstGeom>
        </p:spPr>
        <p:txBody>
          <a:bodyPr/>
          <a:lstStyle>
            <a:lvl1pPr>
              <a:defRPr sz="2315" b="0" i="0">
                <a:solidFill>
                  <a:schemeClr val="bg2"/>
                </a:solidFill>
                <a:latin typeface="Helvetica Light" panose="020B0403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04005" indent="0">
              <a:buNone/>
              <a:defRPr sz="1654"/>
            </a:lvl2pPr>
            <a:lvl3pPr>
              <a:defRPr sz="1488"/>
            </a:lvl3pPr>
            <a:lvl4pPr>
              <a:defRPr sz="1323"/>
            </a:lvl4pPr>
            <a:lvl5pPr>
              <a:defRPr sz="1323"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B0A9A-BFF7-70CF-957F-9A70730AEA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1862" y="1284445"/>
            <a:ext cx="4374694" cy="5136101"/>
          </a:xfrm>
          <a:prstGeom prst="rect">
            <a:avLst/>
          </a:prstGeom>
        </p:spPr>
        <p:txBody>
          <a:bodyPr/>
          <a:lstStyle>
            <a:lvl1pPr>
              <a:defRPr sz="2315" b="0" i="0">
                <a:solidFill>
                  <a:schemeClr val="tx1"/>
                </a:solidFill>
                <a:latin typeface="Helvetica Light" panose="020B0403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504005" indent="0">
              <a:buNone/>
              <a:defRPr sz="1654"/>
            </a:lvl2pPr>
            <a:lvl3pPr>
              <a:defRPr sz="1488"/>
            </a:lvl3pPr>
            <a:lvl4pPr>
              <a:defRPr sz="1323"/>
            </a:lvl4pPr>
            <a:lvl5pPr>
              <a:defRPr sz="1323"/>
            </a:lvl5pPr>
          </a:lstStyle>
          <a:p>
            <a:pPr lvl="0"/>
            <a:r>
              <a:rPr lang="en-US"/>
              <a:t>Click to add content</a:t>
            </a:r>
          </a:p>
        </p:txBody>
      </p:sp>
      <p:pic>
        <p:nvPicPr>
          <p:cNvPr id="8" name="Picture 7" descr="A black and white image of a molecule&#10;&#10;Description automatically generated">
            <a:extLst>
              <a:ext uri="{FF2B5EF4-FFF2-40B4-BE49-F238E27FC236}">
                <a16:creationId xmlns:a16="http://schemas.microsoft.com/office/drawing/2014/main" id="{EB26A440-5F20-67C9-5218-DD1F9BCFAF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6595" y="320618"/>
            <a:ext cx="451984" cy="61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38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0AA7B-6D1D-0D4B-BDDE-61EFF61C82D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59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5" indent="0">
              <a:buNone/>
              <a:defRPr sz="1700"/>
            </a:lvl3pPr>
            <a:lvl4pPr marL="1371457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6" indent="0">
              <a:buNone/>
              <a:defRPr sz="1400"/>
            </a:lvl7pPr>
            <a:lvl8pPr marL="3200068" indent="0">
              <a:buNone/>
              <a:defRPr sz="1400"/>
            </a:lvl8pPr>
            <a:lvl9pPr marL="365722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64B3FB-D5D9-AA42-B84A-191BEA86913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535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6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6"/>
            <a:ext cx="4459288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BFE64-8DC7-374E-A153-6CAE689148F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682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6" y="30321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6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6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C8B992-CA74-E148-A939-C8E451E4B61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36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DB4BF-08E8-C746-8515-99BAF4E39C2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455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2DFE2-ACC2-5F46-A816-5039C7221D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49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4" y="301626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8AC91-5184-AF4E-A13D-1E1A9886CDE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221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9" y="5291139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9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6" indent="0">
              <a:buNone/>
              <a:defRPr sz="2000"/>
            </a:lvl7pPr>
            <a:lvl8pPr marL="3200068" indent="0">
              <a:buNone/>
              <a:defRPr sz="2000"/>
            </a:lvl8pPr>
            <a:lvl9pPr marL="365722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6A4C9-7537-1540-A417-295DDF26FA6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704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6"/>
            <a:ext cx="9069388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822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9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825" algn="l"/>
                <a:tab pos="1447649" algn="l"/>
                <a:tab pos="2171475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Arial Unicode M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825" algn="l"/>
                <a:tab pos="1447649" algn="l"/>
                <a:tab pos="2171475" algn="l"/>
                <a:tab pos="2895300" algn="l"/>
              </a:tabLst>
              <a:defRPr sz="1400">
                <a:solidFill>
                  <a:srgbClr val="000000"/>
                </a:solidFill>
                <a:latin typeface="Times New Roman" charset="0"/>
                <a:ea typeface="SimSun" charset="0"/>
                <a:cs typeface="Arial Unicode MS" charset="0"/>
              </a:defRPr>
            </a:lvl1pPr>
          </a:lstStyle>
          <a:p>
            <a:pPr>
              <a:defRPr/>
            </a:pPr>
            <a:r>
              <a:rPr lang="en-GB"/>
              <a:t>$215M Obama in January 2015 investment: accelerate discovery in precision medicine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9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825" algn="l"/>
                <a:tab pos="1447649" algn="l"/>
                <a:tab pos="2171475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72A7A2DC-D73A-4A44-BE9E-B134C334D8FD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dt="0"/>
  <p:txStyles>
    <p:titleStyle>
      <a:lvl1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2pPr>
      <a:lvl3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3pPr>
      <a:lvl4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4pPr>
      <a:lvl5pPr algn="ctr" defTabSz="449216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SimSun" charset="0"/>
        </a:defRPr>
      </a:lvl5pPr>
      <a:lvl6pPr marL="2514340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6pPr>
      <a:lvl7pPr marL="2971492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7pPr>
      <a:lvl8pPr marL="3428645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8pPr>
      <a:lvl9pPr marL="3885797" indent="-228576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SimSun" charset="0"/>
          <a:cs typeface="SimSun" charset="0"/>
        </a:defRPr>
      </a:lvl9pPr>
    </p:titleStyle>
    <p:bodyStyle>
      <a:lvl1pPr marL="342865" indent="-342865" algn="l" defTabSz="449216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873" indent="-285721" algn="l" defTabSz="449216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2881" indent="-228576" algn="l" defTabSz="449216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034" indent="-228576" algn="l" defTabSz="449216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187" indent="-228576" algn="l" defTabSz="449216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340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492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8645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5797" indent="-228576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4571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hyperlink" Target="https://www.librai.tech/" TargetMode="External"/><Relationship Id="rId18" Type="http://schemas.openxmlformats.org/officeDocument/2006/relationships/image" Target="../media/image1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hyperlink" Target="https://www.audiomatic.io/" TargetMode="External"/><Relationship Id="rId2" Type="http://schemas.openxmlformats.org/officeDocument/2006/relationships/tags" Target="../tags/tag19.xml"/><Relationship Id="rId16" Type="http://schemas.openxmlformats.org/officeDocument/2006/relationships/image" Target="../media/image109.png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0.emf"/><Relationship Id="rId11" Type="http://schemas.openxmlformats.org/officeDocument/2006/relationships/image" Target="../media/image106.png"/><Relationship Id="rId5" Type="http://schemas.openxmlformats.org/officeDocument/2006/relationships/oleObject" Target="../embeddings/oleObject12.bin"/><Relationship Id="rId15" Type="http://schemas.openxmlformats.org/officeDocument/2006/relationships/hyperlink" Target="https://pinscreen.com/" TargetMode="External"/><Relationship Id="rId10" Type="http://schemas.openxmlformats.org/officeDocument/2006/relationships/image" Target="../media/image105.png"/><Relationship Id="rId19" Type="http://schemas.openxmlformats.org/officeDocument/2006/relationships/image" Target="../media/image11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4.jpeg"/><Relationship Id="rId14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tags" Target="../tags/tag21.xml"/><Relationship Id="rId7" Type="http://schemas.openxmlformats.org/officeDocument/2006/relationships/image" Target="../media/image112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g"/><Relationship Id="rId7" Type="http://schemas.openxmlformats.org/officeDocument/2006/relationships/image" Target="../media/image120.jp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g"/><Relationship Id="rId10" Type="http://schemas.openxmlformats.org/officeDocument/2006/relationships/image" Target="../media/image123.jpeg"/><Relationship Id="rId4" Type="http://schemas.openxmlformats.org/officeDocument/2006/relationships/image" Target="../media/image117.png"/><Relationship Id="rId9" Type="http://schemas.openxmlformats.org/officeDocument/2006/relationships/image" Target="../media/image1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image" Target="../media/image14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g"/><Relationship Id="rId4" Type="http://schemas.openxmlformats.org/officeDocument/2006/relationships/image" Target="../media/image1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emf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7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61.png"/><Relationship Id="rId4" Type="http://schemas.openxmlformats.org/officeDocument/2006/relationships/image" Target="../media/image17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jpe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6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tags" Target="../tags/tag12.xml"/><Relationship Id="rId16" Type="http://schemas.openxmlformats.org/officeDocument/2006/relationships/image" Target="../media/image31.png"/><Relationship Id="rId20" Type="http://schemas.openxmlformats.org/officeDocument/2006/relationships/image" Target="../media/image35.jpeg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20.emf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jpe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4.png"/><Relationship Id="rId14" Type="http://schemas.openxmlformats.org/officeDocument/2006/relationships/image" Target="../media/image29.jpeg"/><Relationship Id="rId22" Type="http://schemas.openxmlformats.org/officeDocument/2006/relationships/image" Target="../media/image37.png"/><Relationship Id="rId27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3" Type="http://schemas.openxmlformats.org/officeDocument/2006/relationships/image" Target="../media/image161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4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emf"/><Relationship Id="rId5" Type="http://schemas.openxmlformats.org/officeDocument/2006/relationships/image" Target="../media/image205.emf"/><Relationship Id="rId4" Type="http://schemas.openxmlformats.org/officeDocument/2006/relationships/image" Target="../media/image2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4.png"/><Relationship Id="rId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3" Type="http://schemas.openxmlformats.org/officeDocument/2006/relationships/image" Target="../media/image161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0.png"/><Relationship Id="rId13" Type="http://schemas.openxmlformats.org/officeDocument/2006/relationships/image" Target="../media/image221.png"/><Relationship Id="rId18" Type="http://schemas.openxmlformats.org/officeDocument/2006/relationships/image" Target="../media/image225.png"/><Relationship Id="rId3" Type="http://schemas.openxmlformats.org/officeDocument/2006/relationships/image" Target="../media/image161.png"/><Relationship Id="rId7" Type="http://schemas.openxmlformats.org/officeDocument/2006/relationships/image" Target="../media/image901.png"/><Relationship Id="rId12" Type="http://schemas.openxmlformats.org/officeDocument/2006/relationships/image" Target="../media/image220.png"/><Relationship Id="rId17" Type="http://schemas.openxmlformats.org/officeDocument/2006/relationships/image" Target="../media/image224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223.png"/><Relationship Id="rId20" Type="http://schemas.openxmlformats.org/officeDocument/2006/relationships/image" Target="../media/image2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0.png"/><Relationship Id="rId11" Type="http://schemas.openxmlformats.org/officeDocument/2006/relationships/image" Target="../media/image219.png"/><Relationship Id="rId5" Type="http://schemas.openxmlformats.org/officeDocument/2006/relationships/image" Target="../media/image880.png"/><Relationship Id="rId15" Type="http://schemas.microsoft.com/office/2007/relationships/hdphoto" Target="../media/hdphoto1.wdp"/><Relationship Id="rId10" Type="http://schemas.openxmlformats.org/officeDocument/2006/relationships/image" Target="../media/image218.gif"/><Relationship Id="rId19" Type="http://schemas.openxmlformats.org/officeDocument/2006/relationships/image" Target="../media/image226.png"/><Relationship Id="rId4" Type="http://schemas.openxmlformats.org/officeDocument/2006/relationships/image" Target="../media/image217.png"/><Relationship Id="rId9" Type="http://schemas.openxmlformats.org/officeDocument/2006/relationships/image" Target="../media/image921.png"/><Relationship Id="rId14" Type="http://schemas.openxmlformats.org/officeDocument/2006/relationships/image" Target="../media/image2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26" Type="http://schemas.openxmlformats.org/officeDocument/2006/relationships/image" Target="../media/image65.jpe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60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5" Type="http://schemas.openxmlformats.org/officeDocument/2006/relationships/image" Target="../media/image64.png"/><Relationship Id="rId2" Type="http://schemas.openxmlformats.org/officeDocument/2006/relationships/tags" Target="../tags/tag14.xml"/><Relationship Id="rId16" Type="http://schemas.openxmlformats.org/officeDocument/2006/relationships/image" Target="../media/image55.jpeg"/><Relationship Id="rId20" Type="http://schemas.openxmlformats.org/officeDocument/2006/relationships/image" Target="../media/image59.jpeg"/><Relationship Id="rId29" Type="http://schemas.openxmlformats.org/officeDocument/2006/relationships/image" Target="../media/image68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0.emf"/><Relationship Id="rId11" Type="http://schemas.openxmlformats.org/officeDocument/2006/relationships/image" Target="../media/image50.jpe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5" Type="http://schemas.openxmlformats.org/officeDocument/2006/relationships/oleObject" Target="../embeddings/oleObject8.bin"/><Relationship Id="rId15" Type="http://schemas.openxmlformats.org/officeDocument/2006/relationships/image" Target="../media/image54.jpeg"/><Relationship Id="rId23" Type="http://schemas.openxmlformats.org/officeDocument/2006/relationships/image" Target="../media/image62.png"/><Relationship Id="rId28" Type="http://schemas.openxmlformats.org/officeDocument/2006/relationships/image" Target="../media/image67.jpe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31" Type="http://schemas.openxmlformats.org/officeDocument/2006/relationships/image" Target="../media/image7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61.jpeg"/><Relationship Id="rId27" Type="http://schemas.openxmlformats.org/officeDocument/2006/relationships/image" Target="../media/image66.png"/><Relationship Id="rId30" Type="http://schemas.openxmlformats.org/officeDocument/2006/relationships/image" Target="../media/image6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0.png"/><Relationship Id="rId13" Type="http://schemas.openxmlformats.org/officeDocument/2006/relationships/image" Target="../media/image361.png"/><Relationship Id="rId18" Type="http://schemas.openxmlformats.org/officeDocument/2006/relationships/image" Target="../media/image320.png"/><Relationship Id="rId3" Type="http://schemas.openxmlformats.org/officeDocument/2006/relationships/image" Target="../media/image1700.png"/><Relationship Id="rId21" Type="http://schemas.openxmlformats.org/officeDocument/2006/relationships/image" Target="../media/image161.png"/><Relationship Id="rId7" Type="http://schemas.openxmlformats.org/officeDocument/2006/relationships/image" Target="../media/image2100.png"/><Relationship Id="rId12" Type="http://schemas.openxmlformats.org/officeDocument/2006/relationships/image" Target="../media/image260.png"/><Relationship Id="rId17" Type="http://schemas.openxmlformats.org/officeDocument/2006/relationships/image" Target="../media/image310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300.png"/><Relationship Id="rId20" Type="http://schemas.openxmlformats.org/officeDocument/2006/relationships/image" Target="../media/image22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00.png"/><Relationship Id="rId11" Type="http://schemas.openxmlformats.org/officeDocument/2006/relationships/image" Target="../media/image250.png"/><Relationship Id="rId5" Type="http://schemas.openxmlformats.org/officeDocument/2006/relationships/image" Target="../media/image1910.png"/><Relationship Id="rId15" Type="http://schemas.openxmlformats.org/officeDocument/2006/relationships/image" Target="../media/image290.png"/><Relationship Id="rId10" Type="http://schemas.openxmlformats.org/officeDocument/2006/relationships/image" Target="../media/image240.png"/><Relationship Id="rId19" Type="http://schemas.openxmlformats.org/officeDocument/2006/relationships/image" Target="../media/image2240.png"/><Relationship Id="rId4" Type="http://schemas.openxmlformats.org/officeDocument/2006/relationships/image" Target="../media/image1800.png"/><Relationship Id="rId9" Type="http://schemas.openxmlformats.org/officeDocument/2006/relationships/image" Target="../media/image2300.png"/><Relationship Id="rId14" Type="http://schemas.openxmlformats.org/officeDocument/2006/relationships/image" Target="../media/image3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0.png"/><Relationship Id="rId4" Type="http://schemas.openxmlformats.org/officeDocument/2006/relationships/image" Target="../media/image23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tags" Target="../tags/tag16.xml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82.png"/><Relationship Id="rId2" Type="http://schemas.openxmlformats.org/officeDocument/2006/relationships/tags" Target="../tags/tag15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.emf"/><Relationship Id="rId11" Type="http://schemas.openxmlformats.org/officeDocument/2006/relationships/image" Target="../media/image76.png"/><Relationship Id="rId5" Type="http://schemas.openxmlformats.org/officeDocument/2006/relationships/oleObject" Target="../embeddings/oleObject9.bin"/><Relationship Id="rId15" Type="http://schemas.openxmlformats.org/officeDocument/2006/relationships/image" Target="../media/image80.png"/><Relationship Id="rId10" Type="http://schemas.openxmlformats.org/officeDocument/2006/relationships/image" Target="../media/image75.svg"/><Relationship Id="rId19" Type="http://schemas.openxmlformats.org/officeDocument/2006/relationships/image" Target="../media/image84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\NATASA\TALKS\DATA-SCI-NEEDHAM\Axes-based%20approach.pptx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6.png"/><Relationship Id="rId4" Type="http://schemas.openxmlformats.org/officeDocument/2006/relationships/image" Target="../media/image1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86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1.png"/><Relationship Id="rId11" Type="http://schemas.openxmlformats.org/officeDocument/2006/relationships/image" Target="../media/image90.jpeg"/><Relationship Id="rId5" Type="http://schemas.openxmlformats.org/officeDocument/2006/relationships/image" Target="../media/image20.emf"/><Relationship Id="rId10" Type="http://schemas.openxmlformats.org/officeDocument/2006/relationships/image" Target="../media/image89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8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8.jpg"/><Relationship Id="rId4" Type="http://schemas.openxmlformats.org/officeDocument/2006/relationships/image" Target="../media/image247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13" Type="http://schemas.openxmlformats.org/officeDocument/2006/relationships/image" Target="../media/image258.png"/><Relationship Id="rId18" Type="http://schemas.openxmlformats.org/officeDocument/2006/relationships/image" Target="../media/image264.png"/><Relationship Id="rId26" Type="http://schemas.openxmlformats.org/officeDocument/2006/relationships/image" Target="../media/image272.jpg"/><Relationship Id="rId3" Type="http://schemas.openxmlformats.org/officeDocument/2006/relationships/image" Target="../media/image249.jpg"/><Relationship Id="rId21" Type="http://schemas.openxmlformats.org/officeDocument/2006/relationships/image" Target="../media/image267.png"/><Relationship Id="rId7" Type="http://schemas.openxmlformats.org/officeDocument/2006/relationships/image" Target="../media/image252.png"/><Relationship Id="rId12" Type="http://schemas.openxmlformats.org/officeDocument/2006/relationships/image" Target="../media/image257.png"/><Relationship Id="rId17" Type="http://schemas.openxmlformats.org/officeDocument/2006/relationships/image" Target="../media/image263.jpeg"/><Relationship Id="rId25" Type="http://schemas.openxmlformats.org/officeDocument/2006/relationships/image" Target="../media/image271.jp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262.png"/><Relationship Id="rId20" Type="http://schemas.openxmlformats.org/officeDocument/2006/relationships/image" Target="../media/image2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png"/><Relationship Id="rId11" Type="http://schemas.openxmlformats.org/officeDocument/2006/relationships/image" Target="../media/image256.jpeg"/><Relationship Id="rId24" Type="http://schemas.openxmlformats.org/officeDocument/2006/relationships/image" Target="../media/image270.png"/><Relationship Id="rId5" Type="http://schemas.openxmlformats.org/officeDocument/2006/relationships/image" Target="../media/image161.png"/><Relationship Id="rId15" Type="http://schemas.openxmlformats.org/officeDocument/2006/relationships/image" Target="../media/image261.png"/><Relationship Id="rId23" Type="http://schemas.openxmlformats.org/officeDocument/2006/relationships/image" Target="../media/image269.png"/><Relationship Id="rId10" Type="http://schemas.openxmlformats.org/officeDocument/2006/relationships/image" Target="../media/image255.jpeg"/><Relationship Id="rId19" Type="http://schemas.openxmlformats.org/officeDocument/2006/relationships/image" Target="../media/image265.png"/><Relationship Id="rId4" Type="http://schemas.openxmlformats.org/officeDocument/2006/relationships/image" Target="../media/image250.jpeg"/><Relationship Id="rId9" Type="http://schemas.openxmlformats.org/officeDocument/2006/relationships/image" Target="../media/image254.jpeg"/><Relationship Id="rId14" Type="http://schemas.openxmlformats.org/officeDocument/2006/relationships/image" Target="../media/image259.png"/><Relationship Id="rId22" Type="http://schemas.openxmlformats.org/officeDocument/2006/relationships/image" Target="../media/image268.jpg"/><Relationship Id="rId27" Type="http://schemas.openxmlformats.org/officeDocument/2006/relationships/image" Target="../media/image2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emf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95.jpeg"/><Relationship Id="rId1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65F1B28-5467-C1D1-4D98-A4DAEF4282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50" y="945458"/>
          <a:ext cx="796" cy="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9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65F1B28-5467-C1D1-4D98-A4DAEF4282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0" y="945458"/>
                        <a:ext cx="796" cy="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664FF5E-02FB-4721-9A44-D92B7D0F4C36}"/>
              </a:ext>
            </a:extLst>
          </p:cNvPr>
          <p:cNvSpPr txBox="1"/>
          <p:nvPr/>
        </p:nvSpPr>
        <p:spPr>
          <a:xfrm>
            <a:off x="287784" y="3923853"/>
            <a:ext cx="9539929" cy="381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New AI Methods for Simplifying Multi-Omics Data Analyses in Precision Medicine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Nataša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Pržulj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Professor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Computational Biology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MBZUAI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  Professor of Computer Science					  ICREA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University College London							Spain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E-mail: Natasa.Przulj@mbzuai.ac.ae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897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3ED0480E-88E1-CE84-7FDF-6A887650A8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12" y="945974"/>
          <a:ext cx="1313" cy="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99" name="think-cell Slide" r:id="rId5" imgW="348" imgH="346" progId="TCLayout.ActiveDocument.1">
                  <p:embed/>
                </p:oleObj>
              </mc:Choice>
              <mc:Fallback>
                <p:oleObj name="think-cell Slide" r:id="rId5" imgW="348" imgH="34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ED0480E-88E1-CE84-7FDF-6A887650A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2" y="945974"/>
                        <a:ext cx="1313" cy="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8AF6D44-8819-6841-01A7-D26EEB389801}"/>
              </a:ext>
            </a:extLst>
          </p:cNvPr>
          <p:cNvSpPr txBox="1">
            <a:spLocks/>
          </p:cNvSpPr>
          <p:nvPr/>
        </p:nvSpPr>
        <p:spPr>
          <a:xfrm>
            <a:off x="5254891" y="1340123"/>
            <a:ext cx="1790090" cy="18233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 panose="020B0704020202020204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969"/>
              <a:t>12</a:t>
            </a:r>
          </a:p>
          <a:p>
            <a:pPr marL="0" indent="0">
              <a:buNone/>
            </a:pPr>
            <a:r>
              <a:rPr lang="en-US" sz="1984"/>
              <a:t>Startups supported by IEC</a:t>
            </a:r>
            <a:endParaRPr lang="en-AE" sz="1158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C896347-163D-5FBF-3023-39F93CFEE066}"/>
              </a:ext>
            </a:extLst>
          </p:cNvPr>
          <p:cNvSpPr txBox="1">
            <a:spLocks/>
          </p:cNvSpPr>
          <p:nvPr/>
        </p:nvSpPr>
        <p:spPr>
          <a:xfrm>
            <a:off x="5254892" y="3359946"/>
            <a:ext cx="1649058" cy="18233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 panose="020B0704020202020204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969"/>
              <a:t>20+</a:t>
            </a:r>
          </a:p>
          <a:p>
            <a:pPr marL="0" indent="0">
              <a:buNone/>
            </a:pPr>
            <a:endParaRPr lang="en-US" sz="1984"/>
          </a:p>
          <a:p>
            <a:pPr marL="0" indent="0">
              <a:buNone/>
            </a:pPr>
            <a:r>
              <a:rPr lang="en-US" sz="1984"/>
              <a:t>hosted</a:t>
            </a:r>
            <a:endParaRPr lang="en-AE" sz="1158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ADE25F7-4408-2424-5F64-3C8AA8DF76CB}"/>
              </a:ext>
            </a:extLst>
          </p:cNvPr>
          <p:cNvSpPr txBox="1">
            <a:spLocks/>
          </p:cNvSpPr>
          <p:nvPr/>
        </p:nvSpPr>
        <p:spPr>
          <a:xfrm>
            <a:off x="5254892" y="5172158"/>
            <a:ext cx="3840581" cy="18233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 panose="020B0704020202020204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969"/>
              <a:t>180+</a:t>
            </a:r>
          </a:p>
          <a:p>
            <a:pPr marL="0" indent="0">
              <a:buNone/>
            </a:pPr>
            <a:r>
              <a:rPr lang="en-US" sz="1984"/>
              <a:t>Students &amp; researchers enabled </a:t>
            </a:r>
            <a:endParaRPr lang="en-AE" sz="1158"/>
          </a:p>
        </p:txBody>
      </p:sp>
      <p:pic>
        <p:nvPicPr>
          <p:cNvPr id="2050" name="Picture 2" descr="A black background with a palm tree&#10;&#10;Description automatically generated">
            <a:extLst>
              <a:ext uri="{FF2B5EF4-FFF2-40B4-BE49-F238E27FC236}">
                <a16:creationId xmlns:a16="http://schemas.microsoft.com/office/drawing/2014/main" id="{531324FA-1263-7518-D790-54B337C39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22" y="3383772"/>
            <a:ext cx="1672915" cy="167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1C9AEA6-FE3F-878C-B6EE-A8524B16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2" y="393695"/>
            <a:ext cx="3533198" cy="178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DEB609-B0BF-83BA-0826-CE378D96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835" y="3665909"/>
            <a:ext cx="1201017" cy="2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0B6297A1-FFAF-842C-915D-2498D5708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36223" r="16804" b="37101"/>
          <a:stretch/>
        </p:blipFill>
        <p:spPr bwMode="auto">
          <a:xfrm>
            <a:off x="8609061" y="3628226"/>
            <a:ext cx="1242374" cy="32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a smile&#10;&#10;Description automatically generated">
            <a:extLst>
              <a:ext uri="{FF2B5EF4-FFF2-40B4-BE49-F238E27FC236}">
                <a16:creationId xmlns:a16="http://schemas.microsoft.com/office/drawing/2014/main" id="{6599144F-57C1-B1A6-6937-6D0489C88E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835" y="4283346"/>
            <a:ext cx="617017" cy="368226"/>
          </a:xfrm>
          <a:prstGeom prst="rect">
            <a:avLst/>
          </a:prstGeom>
        </p:spPr>
      </p:pic>
      <p:pic>
        <p:nvPicPr>
          <p:cNvPr id="9" name="Picture 8" descr="A green text on a white background&#10;&#10;Description automatically generated">
            <a:extLst>
              <a:ext uri="{FF2B5EF4-FFF2-40B4-BE49-F238E27FC236}">
                <a16:creationId xmlns:a16="http://schemas.microsoft.com/office/drawing/2014/main" id="{E9A68826-48E4-6CE4-8E7D-9CBBE450E9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0268" y="4204995"/>
            <a:ext cx="1179959" cy="458506"/>
          </a:xfrm>
          <a:prstGeom prst="rect">
            <a:avLst/>
          </a:prstGeom>
        </p:spPr>
      </p:pic>
      <p:pic>
        <p:nvPicPr>
          <p:cNvPr id="13" name="Picture 2">
            <a:hlinkClick r:id="rId13"/>
            <a:extLst>
              <a:ext uri="{FF2B5EF4-FFF2-40B4-BE49-F238E27FC236}">
                <a16:creationId xmlns:a16="http://schemas.microsoft.com/office/drawing/2014/main" id="{9FEF2002-E67C-C122-CA4F-B9CA4DFCC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373" y="2439549"/>
            <a:ext cx="1203752" cy="20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hlinkClick r:id="rId15"/>
            <a:extLst>
              <a:ext uri="{FF2B5EF4-FFF2-40B4-BE49-F238E27FC236}">
                <a16:creationId xmlns:a16="http://schemas.microsoft.com/office/drawing/2014/main" id="{5AFE8B69-E167-FCB9-687D-0282D225B2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28381" y="1720939"/>
            <a:ext cx="1403734" cy="347934"/>
          </a:xfrm>
          <a:prstGeom prst="rect">
            <a:avLst/>
          </a:prstGeom>
        </p:spPr>
      </p:pic>
      <p:pic>
        <p:nvPicPr>
          <p:cNvPr id="15" name="Picture 14">
            <a:hlinkClick r:id="rId17"/>
            <a:extLst>
              <a:ext uri="{FF2B5EF4-FFF2-40B4-BE49-F238E27FC236}">
                <a16:creationId xmlns:a16="http://schemas.microsoft.com/office/drawing/2014/main" id="{C00D50AE-046E-6349-6EAA-3B89C84A777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-3389" t="36321" r="8652" b="26133"/>
          <a:stretch/>
        </p:blipFill>
        <p:spPr>
          <a:xfrm>
            <a:off x="6907527" y="2322023"/>
            <a:ext cx="1367633" cy="542017"/>
          </a:xfrm>
          <a:prstGeom prst="rect">
            <a:avLst/>
          </a:prstGeom>
        </p:spPr>
      </p:pic>
      <p:pic>
        <p:nvPicPr>
          <p:cNvPr id="1026" name="Picture 2" descr="GenBio AI Expands Global Leadership with Ziv Bar-Joseph as Co-Founder and  Chief Scientific Officer">
            <a:extLst>
              <a:ext uri="{FF2B5EF4-FFF2-40B4-BE49-F238E27FC236}">
                <a16:creationId xmlns:a16="http://schemas.microsoft.com/office/drawing/2014/main" id="{8357B881-40E7-05B4-EC15-4B067A09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39" y="1637131"/>
            <a:ext cx="1037208" cy="54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804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E9C44E3-B4CE-BC52-62C3-5686363B719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12" y="945974"/>
          <a:ext cx="1313" cy="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3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E9C44E3-B4CE-BC52-62C3-5686363B71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2" y="945974"/>
                        <a:ext cx="1313" cy="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" name="Picture 155" descr="A hand touching a glowing sphere&#10;&#10;Description automatically generated">
            <a:extLst>
              <a:ext uri="{FF2B5EF4-FFF2-40B4-BE49-F238E27FC236}">
                <a16:creationId xmlns:a16="http://schemas.microsoft.com/office/drawing/2014/main" id="{9F790AFD-9F9A-D3AF-94FC-C2507896005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4675947"/>
            <a:ext cx="10080625" cy="1939066"/>
          </a:xfrm>
          <a:custGeom>
            <a:avLst/>
            <a:gdLst>
              <a:gd name="connsiteX0" fmla="*/ 0 w 12192000"/>
              <a:gd name="connsiteY0" fmla="*/ 0 h 2345201"/>
              <a:gd name="connsiteX1" fmla="*/ 12192000 w 12192000"/>
              <a:gd name="connsiteY1" fmla="*/ 0 h 2345201"/>
              <a:gd name="connsiteX2" fmla="*/ 12192000 w 12192000"/>
              <a:gd name="connsiteY2" fmla="*/ 2345201 h 2345201"/>
              <a:gd name="connsiteX3" fmla="*/ 0 w 12192000"/>
              <a:gd name="connsiteY3" fmla="*/ 2345201 h 234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345201">
                <a:moveTo>
                  <a:pt x="0" y="0"/>
                </a:moveTo>
                <a:lnTo>
                  <a:pt x="12192000" y="0"/>
                </a:lnTo>
                <a:lnTo>
                  <a:pt x="12192000" y="2345201"/>
                </a:lnTo>
                <a:lnTo>
                  <a:pt x="0" y="2345201"/>
                </a:lnTo>
                <a:close/>
              </a:path>
            </a:pathLst>
          </a:custGeom>
        </p:spPr>
      </p:pic>
      <p:sp>
        <p:nvSpPr>
          <p:cNvPr id="13" name="RectangleLight">
            <a:extLst>
              <a:ext uri="{FF2B5EF4-FFF2-40B4-BE49-F238E27FC236}">
                <a16:creationId xmlns:a16="http://schemas.microsoft.com/office/drawing/2014/main" id="{FB63A54B-08A5-CBEE-F4B0-8AE55AD1AAFE}"/>
              </a:ext>
            </a:extLst>
          </p:cNvPr>
          <p:cNvSpPr/>
          <p:nvPr>
            <p:custDataLst>
              <p:tags r:id="rId3"/>
            </p:custDataLst>
          </p:nvPr>
        </p:nvSpPr>
        <p:spPr bwMode="ltGray">
          <a:xfrm>
            <a:off x="-1" y="4675947"/>
            <a:ext cx="10080625" cy="1939066"/>
          </a:xfrm>
          <a:prstGeom prst="rect">
            <a:avLst/>
          </a:prstGeom>
          <a:solidFill>
            <a:srgbClr val="D3DBE2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88">
              <a:solidFill>
                <a:prstClr val="white"/>
              </a:solidFill>
              <a:latin typeface="Helvetica Light" panose="020B0403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DC8034-EE1F-2FBA-5CBD-ACF21410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fld id="{764A50D0-9039-5A48-B04F-56B102BB80BA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9157A4-0210-DFB1-E1E0-DB098DC1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85" y="1006041"/>
            <a:ext cx="9134282" cy="653792"/>
          </a:xfrm>
        </p:spPr>
        <p:txBody>
          <a:bodyPr vert="horz"/>
          <a:lstStyle/>
          <a:p>
            <a:r>
              <a:rPr lang="en-US" dirty="0">
                <a:solidFill>
                  <a:srgbClr val="000000"/>
                </a:solidFill>
              </a:rPr>
              <a:t>Key Opportunities (as of now)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1A15572C-BF9B-7473-D2E7-869F986A1463}"/>
              </a:ext>
            </a:extLst>
          </p:cNvPr>
          <p:cNvSpPr/>
          <p:nvPr/>
        </p:nvSpPr>
        <p:spPr>
          <a:xfrm>
            <a:off x="3610104" y="2419211"/>
            <a:ext cx="2860418" cy="3454328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>
            <a:noFill/>
          </a:ln>
          <a:effectLst>
            <a:outerShdw blurRad="254000" sx="105000" sy="105000" algn="ctr" rotWithShape="0">
              <a:srgbClr val="1F497D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78594" tIns="595313" rIns="178594" rtlCol="0" anchor="t"/>
          <a:lstStyle/>
          <a:p>
            <a:pPr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158">
              <a:solidFill>
                <a:srgbClr val="1F497D"/>
              </a:solidFill>
              <a:latin typeface="Helvetica Ligh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397DCA1D-0773-CBC5-A57D-394385E8E212}"/>
              </a:ext>
            </a:extLst>
          </p:cNvPr>
          <p:cNvSpPr txBox="1"/>
          <p:nvPr/>
        </p:nvSpPr>
        <p:spPr>
          <a:xfrm>
            <a:off x="3793047" y="4285356"/>
            <a:ext cx="2570559" cy="127278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 indent="0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ClrTx/>
              <a:buSzTx/>
              <a:defRPr/>
            </a:pPr>
            <a: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Accelerate </a:t>
            </a:r>
            <a:r>
              <a:rPr lang="en-US" sz="1654">
                <a:solidFill>
                  <a:srgbClr val="3300F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disease control </a:t>
            </a:r>
            <a: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lang="en-US" sz="1654">
                <a:solidFill>
                  <a:srgbClr val="3300F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drug</a:t>
            </a:r>
            <a: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54">
                <a:solidFill>
                  <a:srgbClr val="3300F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design</a:t>
            </a:r>
            <a: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 through multi-scale biological prediction, programming, and simulation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18E4D29-FEAB-368F-31C2-366B2323867F}"/>
              </a:ext>
            </a:extLst>
          </p:cNvPr>
          <p:cNvSpPr txBox="1"/>
          <p:nvPr/>
        </p:nvSpPr>
        <p:spPr>
          <a:xfrm>
            <a:off x="3863706" y="2595997"/>
            <a:ext cx="1662752" cy="9160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 indent="0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ClrTx/>
              <a:buSzTx/>
              <a:defRPr/>
            </a:pPr>
            <a:r>
              <a:rPr lang="en-US" sz="198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AI for </a:t>
            </a:r>
            <a:br>
              <a:rPr lang="en-US" sz="198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98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Personalized Medicine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CA6BC88-89F0-2ABF-EE74-7257A8FC4C93}"/>
              </a:ext>
            </a:extLst>
          </p:cNvPr>
          <p:cNvSpPr/>
          <p:nvPr/>
        </p:nvSpPr>
        <p:spPr>
          <a:xfrm>
            <a:off x="5695835" y="2419211"/>
            <a:ext cx="488644" cy="114524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88">
              <a:solidFill>
                <a:prstClr val="white"/>
              </a:solidFill>
              <a:latin typeface="Helvetica Light" panose="020B04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1679A908-D86B-DA70-61E4-C526276F1B3E}"/>
              </a:ext>
            </a:extLst>
          </p:cNvPr>
          <p:cNvCxnSpPr>
            <a:cxnSpLocks/>
          </p:cNvCxnSpPr>
          <p:nvPr/>
        </p:nvCxnSpPr>
        <p:spPr>
          <a:xfrm>
            <a:off x="3896146" y="3921449"/>
            <a:ext cx="31753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74837FDE-478D-0E6C-E7AC-989E24320C7B}"/>
              </a:ext>
            </a:extLst>
          </p:cNvPr>
          <p:cNvGrpSpPr/>
          <p:nvPr/>
        </p:nvGrpSpPr>
        <p:grpSpPr>
          <a:xfrm>
            <a:off x="5794881" y="2817549"/>
            <a:ext cx="290555" cy="270043"/>
            <a:chOff x="8451851" y="1820863"/>
            <a:chExt cx="346075" cy="365126"/>
          </a:xfrm>
        </p:grpSpPr>
        <p:sp>
          <p:nvSpPr>
            <p:cNvPr id="167" name="Freeform 59">
              <a:extLst>
                <a:ext uri="{FF2B5EF4-FFF2-40B4-BE49-F238E27FC236}">
                  <a16:creationId xmlns:a16="http://schemas.microsoft.com/office/drawing/2014/main" id="{DC7927B1-7C2D-F4B9-DF07-B97FFBA55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851" y="1990726"/>
              <a:ext cx="346075" cy="104775"/>
            </a:xfrm>
            <a:custGeom>
              <a:avLst/>
              <a:gdLst>
                <a:gd name="T0" fmla="*/ 0 w 218"/>
                <a:gd name="T1" fmla="*/ 38 h 66"/>
                <a:gd name="T2" fmla="*/ 57 w 218"/>
                <a:gd name="T3" fmla="*/ 38 h 66"/>
                <a:gd name="T4" fmla="*/ 71 w 218"/>
                <a:gd name="T5" fmla="*/ 19 h 66"/>
                <a:gd name="T6" fmla="*/ 90 w 218"/>
                <a:gd name="T7" fmla="*/ 47 h 66"/>
                <a:gd name="T8" fmla="*/ 114 w 218"/>
                <a:gd name="T9" fmla="*/ 0 h 66"/>
                <a:gd name="T10" fmla="*/ 133 w 218"/>
                <a:gd name="T11" fmla="*/ 66 h 66"/>
                <a:gd name="T12" fmla="*/ 147 w 218"/>
                <a:gd name="T13" fmla="*/ 38 h 66"/>
                <a:gd name="T14" fmla="*/ 218 w 218"/>
                <a:gd name="T15" fmla="*/ 3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66">
                  <a:moveTo>
                    <a:pt x="0" y="38"/>
                  </a:moveTo>
                  <a:lnTo>
                    <a:pt x="57" y="38"/>
                  </a:lnTo>
                  <a:lnTo>
                    <a:pt x="71" y="19"/>
                  </a:lnTo>
                  <a:lnTo>
                    <a:pt x="90" y="47"/>
                  </a:lnTo>
                  <a:lnTo>
                    <a:pt x="114" y="0"/>
                  </a:lnTo>
                  <a:lnTo>
                    <a:pt x="133" y="66"/>
                  </a:lnTo>
                  <a:lnTo>
                    <a:pt x="147" y="38"/>
                  </a:lnTo>
                  <a:lnTo>
                    <a:pt x="218" y="38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id-ID" sz="1488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8" name="Freeform 60">
              <a:extLst>
                <a:ext uri="{FF2B5EF4-FFF2-40B4-BE49-F238E27FC236}">
                  <a16:creationId xmlns:a16="http://schemas.microsoft.com/office/drawing/2014/main" id="{81056390-CCED-60AE-120F-A6AE53FAE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6" y="1820863"/>
              <a:ext cx="315913" cy="200025"/>
            </a:xfrm>
            <a:custGeom>
              <a:avLst/>
              <a:gdLst>
                <a:gd name="T0" fmla="*/ 79 w 84"/>
                <a:gd name="T1" fmla="*/ 53 h 53"/>
                <a:gd name="T2" fmla="*/ 84 w 84"/>
                <a:gd name="T3" fmla="*/ 33 h 53"/>
                <a:gd name="T4" fmla="*/ 42 w 84"/>
                <a:gd name="T5" fmla="*/ 31 h 53"/>
                <a:gd name="T6" fmla="*/ 0 w 84"/>
                <a:gd name="T7" fmla="*/ 36 h 53"/>
                <a:gd name="T8" fmla="*/ 4 w 84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53">
                  <a:moveTo>
                    <a:pt x="79" y="53"/>
                  </a:moveTo>
                  <a:cubicBezTo>
                    <a:pt x="82" y="47"/>
                    <a:pt x="84" y="40"/>
                    <a:pt x="84" y="33"/>
                  </a:cubicBezTo>
                  <a:cubicBezTo>
                    <a:pt x="84" y="3"/>
                    <a:pt x="47" y="0"/>
                    <a:pt x="42" y="31"/>
                  </a:cubicBezTo>
                  <a:cubicBezTo>
                    <a:pt x="37" y="0"/>
                    <a:pt x="0" y="3"/>
                    <a:pt x="0" y="36"/>
                  </a:cubicBezTo>
                  <a:cubicBezTo>
                    <a:pt x="0" y="42"/>
                    <a:pt x="1" y="47"/>
                    <a:pt x="4" y="53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id-ID" sz="1488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9" name="Freeform 61">
              <a:extLst>
                <a:ext uri="{FF2B5EF4-FFF2-40B4-BE49-F238E27FC236}">
                  <a16:creationId xmlns:a16="http://schemas.microsoft.com/office/drawing/2014/main" id="{0BA98555-4FD8-C2F2-0F3D-03A07168B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6938" y="2079626"/>
              <a:ext cx="209550" cy="106363"/>
            </a:xfrm>
            <a:custGeom>
              <a:avLst/>
              <a:gdLst>
                <a:gd name="T0" fmla="*/ 0 w 56"/>
                <a:gd name="T1" fmla="*/ 0 h 28"/>
                <a:gd name="T2" fmla="*/ 29 w 56"/>
                <a:gd name="T3" fmla="*/ 28 h 28"/>
                <a:gd name="T4" fmla="*/ 56 w 5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28">
                  <a:moveTo>
                    <a:pt x="0" y="0"/>
                  </a:moveTo>
                  <a:cubicBezTo>
                    <a:pt x="12" y="16"/>
                    <a:pt x="29" y="28"/>
                    <a:pt x="29" y="28"/>
                  </a:cubicBezTo>
                  <a:cubicBezTo>
                    <a:pt x="29" y="28"/>
                    <a:pt x="44" y="16"/>
                    <a:pt x="56" y="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id-ID" sz="1488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159C291A-3489-5CC5-C328-B22A64BF3CF5}"/>
              </a:ext>
            </a:extLst>
          </p:cNvPr>
          <p:cNvSpPr/>
          <p:nvPr/>
        </p:nvSpPr>
        <p:spPr>
          <a:xfrm>
            <a:off x="448710" y="2387381"/>
            <a:ext cx="2860418" cy="3454328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>
            <a:noFill/>
          </a:ln>
          <a:effectLst>
            <a:outerShdw blurRad="254000" sx="105000" sy="105000" algn="ctr" rotWithShape="0">
              <a:srgbClr val="1F497D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78594" tIns="595313" rIns="178594" rtlCol="0" anchor="t"/>
          <a:lstStyle/>
          <a:p>
            <a:pPr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158">
              <a:solidFill>
                <a:srgbClr val="1F497D"/>
              </a:solidFill>
              <a:latin typeface="Helvetica Ligh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5545D3DE-9F18-02AF-B7F8-44195CA4AF54}"/>
              </a:ext>
            </a:extLst>
          </p:cNvPr>
          <p:cNvSpPr txBox="1"/>
          <p:nvPr/>
        </p:nvSpPr>
        <p:spPr>
          <a:xfrm>
            <a:off x="734752" y="4285356"/>
            <a:ext cx="2288334" cy="76367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 indent="0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ClrTx/>
              <a:buSzTx/>
              <a:defRPr/>
            </a:pPr>
            <a: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Create versatile systems </a:t>
            </a:r>
            <a:b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to tackle </a:t>
            </a:r>
            <a:r>
              <a:rPr lang="en-US" sz="1654">
                <a:solidFill>
                  <a:srgbClr val="3300F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complex, multi-domain challenges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C6BCD094-DEF6-7D41-AE88-9A442CFA7AAB}"/>
              </a:ext>
            </a:extLst>
          </p:cNvPr>
          <p:cNvSpPr txBox="1"/>
          <p:nvPr/>
        </p:nvSpPr>
        <p:spPr>
          <a:xfrm>
            <a:off x="700750" y="2557825"/>
            <a:ext cx="1742808" cy="91602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 indent="0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ClrTx/>
              <a:buSzTx/>
              <a:defRPr/>
            </a:pPr>
            <a:r>
              <a:rPr lang="en-US" sz="198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Generative AI and Foundation Models - IFM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CCD56D4D-CFB8-F1DC-95FE-6B2F321F0BA3}"/>
              </a:ext>
            </a:extLst>
          </p:cNvPr>
          <p:cNvSpPr/>
          <p:nvPr/>
        </p:nvSpPr>
        <p:spPr>
          <a:xfrm>
            <a:off x="2534442" y="2387380"/>
            <a:ext cx="488644" cy="114524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88">
              <a:solidFill>
                <a:prstClr val="white"/>
              </a:solidFill>
              <a:latin typeface="Helvetica Light" panose="020B04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7B41B65-777D-566A-74AF-F3E70C243CBB}"/>
              </a:ext>
            </a:extLst>
          </p:cNvPr>
          <p:cNvCxnSpPr>
            <a:cxnSpLocks/>
          </p:cNvCxnSpPr>
          <p:nvPr/>
        </p:nvCxnSpPr>
        <p:spPr>
          <a:xfrm>
            <a:off x="734752" y="3971243"/>
            <a:ext cx="31753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8" name="Graphic 157">
            <a:extLst>
              <a:ext uri="{FF2B5EF4-FFF2-40B4-BE49-F238E27FC236}">
                <a16:creationId xmlns:a16="http://schemas.microsoft.com/office/drawing/2014/main" id="{78DFDFDF-9837-6FCF-6154-2DA00ACA0C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25891" y="2808283"/>
            <a:ext cx="305747" cy="28857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8EBA43-2C5C-FAF5-DF2F-F6E6BCA825F3}"/>
              </a:ext>
            </a:extLst>
          </p:cNvPr>
          <p:cNvSpPr/>
          <p:nvPr/>
        </p:nvSpPr>
        <p:spPr>
          <a:xfrm>
            <a:off x="6756564" y="2360514"/>
            <a:ext cx="2860418" cy="3454328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>
            <a:noFill/>
          </a:ln>
          <a:effectLst>
            <a:outerShdw blurRad="254000" sx="105000" sy="105000" algn="ctr" rotWithShape="0">
              <a:srgbClr val="1F497D">
                <a:alpha val="1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78594" tIns="595313" rIns="178594" rtlCol="0" anchor="t"/>
          <a:lstStyle/>
          <a:p>
            <a:pPr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158">
              <a:solidFill>
                <a:srgbClr val="1F497D"/>
              </a:solidFill>
              <a:latin typeface="Helvetica Light" panose="020B04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C0DB14-954E-EE37-6B47-0004E609CFB8}"/>
              </a:ext>
            </a:extLst>
          </p:cNvPr>
          <p:cNvSpPr txBox="1"/>
          <p:nvPr/>
        </p:nvSpPr>
        <p:spPr>
          <a:xfrm>
            <a:off x="7042606" y="4285356"/>
            <a:ext cx="2288334" cy="101822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 indent="0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ClrTx/>
              <a:buSzTx/>
              <a:defRPr/>
            </a:pPr>
            <a: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Model climate and energy patterns to </a:t>
            </a:r>
            <a:r>
              <a:rPr lang="en-US" sz="1654">
                <a:solidFill>
                  <a:srgbClr val="3300F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optimize</a:t>
            </a:r>
            <a: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54">
                <a:solidFill>
                  <a:srgbClr val="3300F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resources</a:t>
            </a:r>
            <a:r>
              <a:rPr lang="en-US" sz="165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lang="en-US" sz="1654">
                <a:solidFill>
                  <a:srgbClr val="3300FB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conservation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1ED4F4-ECF7-0D61-9B35-96EE9C171F6E}"/>
              </a:ext>
            </a:extLst>
          </p:cNvPr>
          <p:cNvSpPr txBox="1"/>
          <p:nvPr/>
        </p:nvSpPr>
        <p:spPr>
          <a:xfrm>
            <a:off x="7010166" y="2595997"/>
            <a:ext cx="1662752" cy="61068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 indent="0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248"/>
              </a:spcAft>
              <a:buClrTx/>
              <a:buSzTx/>
              <a:defRPr/>
            </a:pPr>
            <a:r>
              <a:rPr lang="en-US" sz="198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AI for </a:t>
            </a:r>
            <a:br>
              <a:rPr lang="en-US" sz="198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984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Sustainability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0D1944-C183-E02F-F7AD-A51B92CC416C}"/>
              </a:ext>
            </a:extLst>
          </p:cNvPr>
          <p:cNvSpPr/>
          <p:nvPr/>
        </p:nvSpPr>
        <p:spPr>
          <a:xfrm>
            <a:off x="8842295" y="2360514"/>
            <a:ext cx="488644" cy="114524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88">
              <a:solidFill>
                <a:prstClr val="white"/>
              </a:solidFill>
              <a:latin typeface="Helvetica Light" panose="020B04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D7377C-E8F8-58CD-CD3E-747352CD057A}"/>
              </a:ext>
            </a:extLst>
          </p:cNvPr>
          <p:cNvCxnSpPr>
            <a:cxnSpLocks/>
          </p:cNvCxnSpPr>
          <p:nvPr/>
        </p:nvCxnSpPr>
        <p:spPr>
          <a:xfrm>
            <a:off x="7042605" y="3862752"/>
            <a:ext cx="31753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DB54359-A5E7-1FC1-BDE1-B5EBE103B70C}"/>
              </a:ext>
            </a:extLst>
          </p:cNvPr>
          <p:cNvGrpSpPr/>
          <p:nvPr/>
        </p:nvGrpSpPr>
        <p:grpSpPr>
          <a:xfrm>
            <a:off x="8941340" y="2819310"/>
            <a:ext cx="290555" cy="266521"/>
            <a:chOff x="3398838" y="1811338"/>
            <a:chExt cx="346075" cy="360363"/>
          </a:xfrm>
        </p:grpSpPr>
        <p:sp>
          <p:nvSpPr>
            <p:cNvPr id="160" name="Freeform 48">
              <a:extLst>
                <a:ext uri="{FF2B5EF4-FFF2-40B4-BE49-F238E27FC236}">
                  <a16:creationId xmlns:a16="http://schemas.microsoft.com/office/drawing/2014/main" id="{6B445182-C982-53C1-2EBB-63DDFAE43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863" y="1885951"/>
              <a:ext cx="112713" cy="120650"/>
            </a:xfrm>
            <a:custGeom>
              <a:avLst/>
              <a:gdLst>
                <a:gd name="T0" fmla="*/ 7 w 30"/>
                <a:gd name="T1" fmla="*/ 8 h 32"/>
                <a:gd name="T2" fmla="*/ 7 w 30"/>
                <a:gd name="T3" fmla="*/ 22 h 32"/>
                <a:gd name="T4" fmla="*/ 23 w 30"/>
                <a:gd name="T5" fmla="*/ 24 h 32"/>
                <a:gd name="T6" fmla="*/ 26 w 30"/>
                <a:gd name="T7" fmla="*/ 0 h 32"/>
                <a:gd name="T8" fmla="*/ 7 w 30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2">
                  <a:moveTo>
                    <a:pt x="7" y="8"/>
                  </a:moveTo>
                  <a:cubicBezTo>
                    <a:pt x="2" y="11"/>
                    <a:pt x="0" y="17"/>
                    <a:pt x="7" y="22"/>
                  </a:cubicBezTo>
                  <a:cubicBezTo>
                    <a:pt x="11" y="32"/>
                    <a:pt x="18" y="29"/>
                    <a:pt x="23" y="24"/>
                  </a:cubicBezTo>
                  <a:cubicBezTo>
                    <a:pt x="27" y="20"/>
                    <a:pt x="30" y="7"/>
                    <a:pt x="26" y="0"/>
                  </a:cubicBezTo>
                  <a:cubicBezTo>
                    <a:pt x="19" y="5"/>
                    <a:pt x="13" y="4"/>
                    <a:pt x="7" y="8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id-ID" sz="1488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" name="Freeform 49">
              <a:extLst>
                <a:ext uri="{FF2B5EF4-FFF2-40B4-BE49-F238E27FC236}">
                  <a16:creationId xmlns:a16="http://schemas.microsoft.com/office/drawing/2014/main" id="{68A70BCB-BB2A-9027-BC28-2697D5A25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6" y="1811338"/>
              <a:ext cx="150813" cy="173038"/>
            </a:xfrm>
            <a:custGeom>
              <a:avLst/>
              <a:gdLst>
                <a:gd name="T0" fmla="*/ 32 w 40"/>
                <a:gd name="T1" fmla="*/ 14 h 46"/>
                <a:gd name="T2" fmla="*/ 28 w 40"/>
                <a:gd name="T3" fmla="*/ 33 h 46"/>
                <a:gd name="T4" fmla="*/ 8 w 40"/>
                <a:gd name="T5" fmla="*/ 34 h 46"/>
                <a:gd name="T6" fmla="*/ 5 w 40"/>
                <a:gd name="T7" fmla="*/ 0 h 46"/>
                <a:gd name="T8" fmla="*/ 32 w 40"/>
                <a:gd name="T9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6">
                  <a:moveTo>
                    <a:pt x="32" y="14"/>
                  </a:moveTo>
                  <a:cubicBezTo>
                    <a:pt x="37" y="20"/>
                    <a:pt x="40" y="28"/>
                    <a:pt x="28" y="33"/>
                  </a:cubicBezTo>
                  <a:cubicBezTo>
                    <a:pt x="22" y="46"/>
                    <a:pt x="13" y="41"/>
                    <a:pt x="8" y="34"/>
                  </a:cubicBezTo>
                  <a:cubicBezTo>
                    <a:pt x="2" y="28"/>
                    <a:pt x="0" y="10"/>
                    <a:pt x="5" y="0"/>
                  </a:cubicBezTo>
                  <a:cubicBezTo>
                    <a:pt x="14" y="8"/>
                    <a:pt x="26" y="6"/>
                    <a:pt x="32" y="14"/>
                  </a:cubicBez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id-ID" sz="1488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2" name="Freeform 50">
              <a:extLst>
                <a:ext uri="{FF2B5EF4-FFF2-40B4-BE49-F238E27FC236}">
                  <a16:creationId xmlns:a16="http://schemas.microsoft.com/office/drawing/2014/main" id="{F3F185B1-7D22-8956-3718-5FC9222F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438" y="1863726"/>
              <a:ext cx="161925" cy="158750"/>
            </a:xfrm>
            <a:custGeom>
              <a:avLst/>
              <a:gdLst>
                <a:gd name="T0" fmla="*/ 43 w 43"/>
                <a:gd name="T1" fmla="*/ 20 h 42"/>
                <a:gd name="T2" fmla="*/ 25 w 43"/>
                <a:gd name="T3" fmla="*/ 42 h 42"/>
                <a:gd name="T4" fmla="*/ 0 w 43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42">
                  <a:moveTo>
                    <a:pt x="43" y="20"/>
                  </a:moveTo>
                  <a:cubicBezTo>
                    <a:pt x="31" y="26"/>
                    <a:pt x="25" y="42"/>
                    <a:pt x="25" y="42"/>
                  </a:cubicBezTo>
                  <a:cubicBezTo>
                    <a:pt x="25" y="42"/>
                    <a:pt x="20" y="1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id-ID" sz="1488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" name="Rectangle 51">
              <a:extLst>
                <a:ext uri="{FF2B5EF4-FFF2-40B4-BE49-F238E27FC236}">
                  <a16:creationId xmlns:a16="http://schemas.microsoft.com/office/drawing/2014/main" id="{AC993308-855D-9D40-F859-46ECC188E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2022476"/>
              <a:ext cx="60325" cy="119063"/>
            </a:xfrm>
            <a:prstGeom prst="rect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id-ID" sz="1488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Freeform 52">
              <a:extLst>
                <a:ext uri="{FF2B5EF4-FFF2-40B4-BE49-F238E27FC236}">
                  <a16:creationId xmlns:a16="http://schemas.microsoft.com/office/drawing/2014/main" id="{4987EBC6-034D-C03D-9516-B5FEA76D2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2063751"/>
              <a:ext cx="285750" cy="107950"/>
            </a:xfrm>
            <a:custGeom>
              <a:avLst/>
              <a:gdLst>
                <a:gd name="T0" fmla="*/ 0 w 76"/>
                <a:gd name="T1" fmla="*/ 15 h 29"/>
                <a:gd name="T2" fmla="*/ 76 w 76"/>
                <a:gd name="T3" fmla="*/ 5 h 29"/>
                <a:gd name="T4" fmla="*/ 64 w 76"/>
                <a:gd name="T5" fmla="*/ 1 h 29"/>
                <a:gd name="T6" fmla="*/ 46 w 76"/>
                <a:gd name="T7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9">
                  <a:moveTo>
                    <a:pt x="0" y="15"/>
                  </a:moveTo>
                  <a:cubicBezTo>
                    <a:pt x="43" y="29"/>
                    <a:pt x="27" y="29"/>
                    <a:pt x="76" y="5"/>
                  </a:cubicBezTo>
                  <a:cubicBezTo>
                    <a:pt x="72" y="1"/>
                    <a:pt x="68" y="0"/>
                    <a:pt x="64" y="1"/>
                  </a:cubicBezTo>
                  <a:cubicBezTo>
                    <a:pt x="46" y="7"/>
                    <a:pt x="46" y="7"/>
                    <a:pt x="46" y="7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id-ID" sz="1488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5" name="Freeform 53">
              <a:extLst>
                <a:ext uri="{FF2B5EF4-FFF2-40B4-BE49-F238E27FC236}">
                  <a16:creationId xmlns:a16="http://schemas.microsoft.com/office/drawing/2014/main" id="{2AE7FF96-52C0-3A8B-66FB-48924FACD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163" y="2036763"/>
              <a:ext cx="180975" cy="60325"/>
            </a:xfrm>
            <a:custGeom>
              <a:avLst/>
              <a:gdLst>
                <a:gd name="T0" fmla="*/ 0 w 48"/>
                <a:gd name="T1" fmla="*/ 0 h 16"/>
                <a:gd name="T2" fmla="*/ 12 w 48"/>
                <a:gd name="T3" fmla="*/ 0 h 16"/>
                <a:gd name="T4" fmla="*/ 30 w 48"/>
                <a:gd name="T5" fmla="*/ 8 h 16"/>
                <a:gd name="T6" fmla="*/ 42 w 48"/>
                <a:gd name="T7" fmla="*/ 8 h 16"/>
                <a:gd name="T8" fmla="*/ 42 w 48"/>
                <a:gd name="T9" fmla="*/ 16 h 16"/>
                <a:gd name="T10" fmla="*/ 20 w 48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6">
                  <a:moveTo>
                    <a:pt x="0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1" y="0"/>
                    <a:pt x="28" y="6"/>
                    <a:pt x="30" y="8"/>
                  </a:cubicBezTo>
                  <a:cubicBezTo>
                    <a:pt x="30" y="8"/>
                    <a:pt x="36" y="8"/>
                    <a:pt x="42" y="8"/>
                  </a:cubicBezTo>
                  <a:cubicBezTo>
                    <a:pt x="48" y="8"/>
                    <a:pt x="48" y="16"/>
                    <a:pt x="42" y="16"/>
                  </a:cubicBezTo>
                  <a:cubicBezTo>
                    <a:pt x="20" y="16"/>
                    <a:pt x="20" y="16"/>
                    <a:pt x="20" y="16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id-ID" sz="1488">
                <a:solidFill>
                  <a:prstClr val="black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3E1BA34-EF3A-AA66-0558-4F3A09C20749}"/>
              </a:ext>
            </a:extLst>
          </p:cNvPr>
          <p:cNvSpPr/>
          <p:nvPr/>
        </p:nvSpPr>
        <p:spPr>
          <a:xfrm>
            <a:off x="1914867" y="-803300"/>
            <a:ext cx="283518" cy="315020"/>
          </a:xfrm>
          <a:prstGeom prst="rect">
            <a:avLst/>
          </a:prstGeom>
          <a:solidFill>
            <a:srgbClr val="D3DBE2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AE" sz="1488" kern="0">
              <a:solidFill>
                <a:prstClr val="white"/>
              </a:solidFill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36670BF-F422-E095-0117-67F518066746}"/>
              </a:ext>
            </a:extLst>
          </p:cNvPr>
          <p:cNvSpPr/>
          <p:nvPr/>
        </p:nvSpPr>
        <p:spPr>
          <a:xfrm>
            <a:off x="1026812" y="-803300"/>
            <a:ext cx="283518" cy="315020"/>
          </a:xfrm>
          <a:prstGeom prst="rect">
            <a:avLst/>
          </a:prstGeom>
          <a:solidFill>
            <a:sysClr val="windowText" lastClr="000000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AE" sz="1488" kern="0">
              <a:solidFill>
                <a:prstClr val="white"/>
              </a:solidFill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692183-BB1B-8F91-FA09-ECC0A00305A1}"/>
              </a:ext>
            </a:extLst>
          </p:cNvPr>
          <p:cNvSpPr/>
          <p:nvPr/>
        </p:nvSpPr>
        <p:spPr>
          <a:xfrm>
            <a:off x="1470840" y="-803300"/>
            <a:ext cx="283518" cy="315020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AE" sz="1488" kern="0">
              <a:solidFill>
                <a:prstClr val="white"/>
              </a:solidFill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4E12758-10D5-BD29-8160-22F1C98877A8}"/>
              </a:ext>
            </a:extLst>
          </p:cNvPr>
          <p:cNvSpPr/>
          <p:nvPr/>
        </p:nvSpPr>
        <p:spPr>
          <a:xfrm>
            <a:off x="2358894" y="-803300"/>
            <a:ext cx="283518" cy="315020"/>
          </a:xfrm>
          <a:prstGeom prst="rect">
            <a:avLst/>
          </a:prstGeom>
          <a:solidFill>
            <a:srgbClr val="3300FB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AE" sz="1488" kern="0">
              <a:solidFill>
                <a:prstClr val="white"/>
              </a:solidFill>
              <a:latin typeface="Helvetica Light" panose="020B0403020202020204" pitchFamily="34" charset="0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862FC69-A2D7-4EBA-A4F7-DF1764D89F03}"/>
              </a:ext>
            </a:extLst>
          </p:cNvPr>
          <p:cNvSpPr/>
          <p:nvPr/>
        </p:nvSpPr>
        <p:spPr bwMode="auto">
          <a:xfrm>
            <a:off x="3472373" y="2069266"/>
            <a:ext cx="3157158" cy="1793478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53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7BD5-B457-9865-4EFD-DD447F94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-180603"/>
            <a:ext cx="9069388" cy="1260475"/>
          </a:xfrm>
        </p:spPr>
        <p:txBody>
          <a:bodyPr/>
          <a:lstStyle/>
          <a:p>
            <a:r>
              <a:rPr lang="en-AE" dirty="0"/>
              <a:t>Abu Dhabi Living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4DAEC-6E17-9777-477C-88582B850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88" y="827509"/>
            <a:ext cx="4934556" cy="2383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11A7E5-36A9-A93B-8667-42286CAAC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403" y="827509"/>
            <a:ext cx="4547532" cy="2728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8B4FF2-B271-499F-9EF9-815B9B30F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92" y="3161583"/>
            <a:ext cx="4090974" cy="3066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701AF-B5AC-4D4F-935D-79228D3DF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2111" y="3131765"/>
            <a:ext cx="3362583" cy="2978072"/>
          </a:xfrm>
          <a:prstGeom prst="rect">
            <a:avLst/>
          </a:prstGeom>
        </p:spPr>
      </p:pic>
      <p:pic>
        <p:nvPicPr>
          <p:cNvPr id="18434" name="AD245827-9D23-48D1-A005-B8F2C5415A96" descr="IMG_5989.jpg">
            <a:extLst>
              <a:ext uri="{FF2B5EF4-FFF2-40B4-BE49-F238E27FC236}">
                <a16:creationId xmlns:a16="http://schemas.microsoft.com/office/drawing/2014/main" id="{C6F73350-010A-4A54-BAB1-AAFAD328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28" y="3491805"/>
            <a:ext cx="3028262" cy="227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2FB15F-30D0-4B70-932A-A827A399A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92553" y="1138013"/>
            <a:ext cx="377160" cy="137899"/>
          </a:xfrm>
          <a:prstGeom prst="rect">
            <a:avLst/>
          </a:prstGeom>
        </p:spPr>
      </p:pic>
      <p:pic>
        <p:nvPicPr>
          <p:cNvPr id="18435" name="7094E26E-67A7-4612-A679-4EF39AC75933" descr="IMG_6554.jpg">
            <a:extLst>
              <a:ext uri="{FF2B5EF4-FFF2-40B4-BE49-F238E27FC236}">
                <a16:creationId xmlns:a16="http://schemas.microsoft.com/office/drawing/2014/main" id="{C469276B-07A6-45DD-809B-9ED408387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0" y="5755093"/>
            <a:ext cx="2192596" cy="164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CD9F6C99-1357-4543-84DB-F73DAC772E9C" descr="IMG_6558.jpg">
            <a:extLst>
              <a:ext uri="{FF2B5EF4-FFF2-40B4-BE49-F238E27FC236}">
                <a16:creationId xmlns:a16="http://schemas.microsoft.com/office/drawing/2014/main" id="{F709F2F9-C0FF-4DCD-A645-BB262C8CE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8" y="5935665"/>
            <a:ext cx="1993894" cy="149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1C93EF83-BE5A-4494-94D0-A8515C72A9AA" descr="IMG_6562.jpg">
            <a:extLst>
              <a:ext uri="{FF2B5EF4-FFF2-40B4-BE49-F238E27FC236}">
                <a16:creationId xmlns:a16="http://schemas.microsoft.com/office/drawing/2014/main" id="{93D438F3-E2E9-4167-B8CC-F8C2E1E4B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387" y="5720306"/>
            <a:ext cx="2315189" cy="171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F423A6AC-A945-47BB-8E5E-EF9CA4844DE4" descr="IMG_7350.jpg">
            <a:extLst>
              <a:ext uri="{FF2B5EF4-FFF2-40B4-BE49-F238E27FC236}">
                <a16:creationId xmlns:a16="http://schemas.microsoft.com/office/drawing/2014/main" id="{58D6FC7F-CABF-4D91-9C51-6FC0A89E8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060" y="5763002"/>
            <a:ext cx="2228773" cy="167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72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F80C-8F9D-29FC-2DC7-6B8E6351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32" y="2659792"/>
            <a:ext cx="2275709" cy="2240091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AE" sz="2150">
                <a:solidFill>
                  <a:srgbClr val="FFFFFF"/>
                </a:solidFill>
              </a:rPr>
              <a:t>Location</a:t>
            </a:r>
          </a:p>
        </p:txBody>
      </p:sp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76E02C42-548A-2D56-12E8-7DCF669AF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207" y="1854271"/>
            <a:ext cx="5943368" cy="384833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F6FDB0-FEC1-45A8-A310-536ED0BB5E83}"/>
              </a:ext>
            </a:extLst>
          </p:cNvPr>
          <p:cNvCxnSpPr/>
          <p:nvPr/>
        </p:nvCxnSpPr>
        <p:spPr>
          <a:xfrm>
            <a:off x="4084135" y="2659792"/>
            <a:ext cx="1712224" cy="1120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571315-CD66-87E5-F758-07524CB9EF8D}"/>
              </a:ext>
            </a:extLst>
          </p:cNvPr>
          <p:cNvSpPr txBox="1"/>
          <p:nvPr/>
        </p:nvSpPr>
        <p:spPr>
          <a:xfrm>
            <a:off x="3389696" y="2338159"/>
            <a:ext cx="694439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868" dirty="0"/>
              <a:t>London 7hrs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68EAF3-24DC-CA39-7D3E-F56084875336}"/>
              </a:ext>
            </a:extLst>
          </p:cNvPr>
          <p:cNvCxnSpPr>
            <a:cxnSpLocks/>
          </p:cNvCxnSpPr>
          <p:nvPr/>
        </p:nvCxnSpPr>
        <p:spPr>
          <a:xfrm flipV="1">
            <a:off x="4840182" y="3778436"/>
            <a:ext cx="956177" cy="18203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67C742-E982-9EC7-E002-EC314CEE9210}"/>
              </a:ext>
            </a:extLst>
          </p:cNvPr>
          <p:cNvSpPr txBox="1"/>
          <p:nvPr/>
        </p:nvSpPr>
        <p:spPr>
          <a:xfrm>
            <a:off x="4050699" y="5346334"/>
            <a:ext cx="694439" cy="464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868" dirty="0"/>
              <a:t>Cape Town 8hrs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C0EC68-4400-6A37-EBF8-AD157DB060A6}"/>
              </a:ext>
            </a:extLst>
          </p:cNvPr>
          <p:cNvSpPr txBox="1"/>
          <p:nvPr/>
        </p:nvSpPr>
        <p:spPr>
          <a:xfrm>
            <a:off x="4114203" y="3048043"/>
            <a:ext cx="596765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868" dirty="0"/>
              <a:t>Milan 6hrs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47057A-CE6E-43C7-C5E3-9B75F439FAC0}"/>
              </a:ext>
            </a:extLst>
          </p:cNvPr>
          <p:cNvCxnSpPr>
            <a:cxnSpLocks/>
          </p:cNvCxnSpPr>
          <p:nvPr/>
        </p:nvCxnSpPr>
        <p:spPr>
          <a:xfrm>
            <a:off x="4479293" y="3146093"/>
            <a:ext cx="1317066" cy="6323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BA5B98-3EFA-FC90-8BBE-D4D64798983E}"/>
              </a:ext>
            </a:extLst>
          </p:cNvPr>
          <p:cNvCxnSpPr>
            <a:cxnSpLocks/>
          </p:cNvCxnSpPr>
          <p:nvPr/>
        </p:nvCxnSpPr>
        <p:spPr>
          <a:xfrm flipH="1">
            <a:off x="5744473" y="3219814"/>
            <a:ext cx="2053187" cy="5586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00BAC1F-BC35-ADF3-B018-EF539147C134}"/>
              </a:ext>
            </a:extLst>
          </p:cNvPr>
          <p:cNvSpPr txBox="1"/>
          <p:nvPr/>
        </p:nvSpPr>
        <p:spPr>
          <a:xfrm>
            <a:off x="7985276" y="3546156"/>
            <a:ext cx="694439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868" dirty="0"/>
              <a:t>Beijing 7hrs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8D135E-1361-CC3B-E343-87B8BB835C79}"/>
              </a:ext>
            </a:extLst>
          </p:cNvPr>
          <p:cNvCxnSpPr>
            <a:cxnSpLocks/>
          </p:cNvCxnSpPr>
          <p:nvPr/>
        </p:nvCxnSpPr>
        <p:spPr>
          <a:xfrm flipH="1" flipV="1">
            <a:off x="5796359" y="3778436"/>
            <a:ext cx="756047" cy="3882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E80520C-AAB3-267F-113C-493A7E8EF61C}"/>
              </a:ext>
            </a:extLst>
          </p:cNvPr>
          <p:cNvSpPr txBox="1"/>
          <p:nvPr/>
        </p:nvSpPr>
        <p:spPr>
          <a:xfrm>
            <a:off x="6552406" y="4092259"/>
            <a:ext cx="694439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868" dirty="0"/>
              <a:t>Bangalore 4hrs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18AF75-87E3-7DB3-9B9E-8A8F610B713C}"/>
              </a:ext>
            </a:extLst>
          </p:cNvPr>
          <p:cNvSpPr txBox="1"/>
          <p:nvPr/>
        </p:nvSpPr>
        <p:spPr>
          <a:xfrm>
            <a:off x="5796359" y="4542187"/>
            <a:ext cx="694439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868" dirty="0"/>
              <a:t>Maldives 4hrs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06CE79A-20D4-E424-D945-1345D86FC558}"/>
              </a:ext>
            </a:extLst>
          </p:cNvPr>
          <p:cNvCxnSpPr>
            <a:cxnSpLocks/>
          </p:cNvCxnSpPr>
          <p:nvPr/>
        </p:nvCxnSpPr>
        <p:spPr>
          <a:xfrm flipH="1" flipV="1">
            <a:off x="5817361" y="3800487"/>
            <a:ext cx="471260" cy="6510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BFAB676-4C0C-EF43-7366-2FD86045D9E8}"/>
              </a:ext>
            </a:extLst>
          </p:cNvPr>
          <p:cNvSpPr txBox="1"/>
          <p:nvPr/>
        </p:nvSpPr>
        <p:spPr>
          <a:xfrm>
            <a:off x="3435214" y="1263387"/>
            <a:ext cx="5529342" cy="518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976" dirty="0"/>
              <a:t>80% world’s population in 8hrs</a:t>
            </a:r>
          </a:p>
        </p:txBody>
      </p:sp>
    </p:spTree>
    <p:extLst>
      <p:ext uri="{BB962C8B-B14F-4D97-AF65-F5344CB8AC3E}">
        <p14:creationId xmlns:p14="http://schemas.microsoft.com/office/powerpoint/2010/main" val="1927940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C6EBE-3FA9-F1B1-4946-87AA0F9A9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1B3FE-9AAE-BB00-4FFA-EDEFF6964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 Dhabi Sport</a:t>
            </a:r>
            <a:endParaRPr lang="en-A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17FB2-16B7-C680-171D-FB039B905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6" y="2205193"/>
            <a:ext cx="4734680" cy="2663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C3B8B6-9DB8-1243-3987-07DA893F1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106" y="3536822"/>
            <a:ext cx="3337605" cy="221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4A848C-3CBB-5A98-2306-62CD9C535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345" y="1334498"/>
            <a:ext cx="4347270" cy="24453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1222BB-93B6-52AB-B98B-B8291A88C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149" y="3536822"/>
            <a:ext cx="2378001" cy="3078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55CBDE-34DC-6B81-C3AD-E858DBCE9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721" y="4645297"/>
            <a:ext cx="3381210" cy="191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37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8ECC2-B713-9CED-249F-69A197FFB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62E18-2A4A-7805-10CF-2F3FD6B1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 Dhabi E</a:t>
            </a:r>
            <a:r>
              <a:rPr lang="en-AE" dirty="0"/>
              <a:t>ducation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926FE-32A1-4AEE-E716-98431229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450" y="5108186"/>
            <a:ext cx="2817175" cy="2441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3DB556-5547-BF44-C1AF-5A4FDC99A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6" y="4740064"/>
            <a:ext cx="4994976" cy="2809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94D444-5160-0340-53C4-EE6AD6D53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296" y="4746898"/>
            <a:ext cx="3523787" cy="2809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1C1556-2C54-455E-AF44-FBB5484D8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8481" y="1400697"/>
            <a:ext cx="6696496" cy="3346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2A073F-4810-408B-850F-F1AE27E88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296" y="1467754"/>
            <a:ext cx="6142706" cy="335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6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0FF5F-EA75-02CE-9896-28EB4E61C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E" dirty="0"/>
              <a:t>Abu Dhabi Healthcare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0F4C0-A4FD-7CDF-876B-867C7617E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211" y="2538406"/>
            <a:ext cx="6426398" cy="3418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A8E12C-A8C4-5026-3942-39FB0F22C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58" y="2932726"/>
            <a:ext cx="1602100" cy="348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78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BB527-D485-F493-F9C6-B9F6CB8DD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161B-8176-9402-7A09-009450E6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E" dirty="0"/>
              <a:t>Abu Dhabi Culture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097A0-2D3C-4490-6F58-215A4C99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472" y="4538715"/>
            <a:ext cx="2487383" cy="1830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C9E04-C73E-605D-8AF2-15E4C648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71" y="4126531"/>
            <a:ext cx="3518468" cy="23370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03C1FD-DA33-D867-B030-784D1C5B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70" y="2103455"/>
            <a:ext cx="3518469" cy="2078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55843C-83F5-4F20-DCC7-4DFC4A3CD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603" y="2227156"/>
            <a:ext cx="4068252" cy="1830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EDB8F7-ADC6-7462-FF8A-507CE39A5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7232" y="4217115"/>
            <a:ext cx="3360208" cy="18901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B014EC-3E10-4EDE-A809-8590570102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004" y="4168678"/>
            <a:ext cx="3518468" cy="23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74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486C-4A60-DCE6-131F-2DA9B085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 Dhabi Origins</a:t>
            </a:r>
            <a:endParaRPr lang="en-A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C74C34-9E9D-6467-7B51-B91615169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741" y="3376365"/>
            <a:ext cx="3721626" cy="2099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698F5-4E09-0DC9-E298-CE194073C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06" y="4310204"/>
            <a:ext cx="2976935" cy="1984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B4B30-5F8D-3B2A-159C-5D14746BE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821" y="2019871"/>
            <a:ext cx="2842797" cy="1895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126C8E-1FDA-4CC2-81E9-801599F4F2DE}"/>
              </a:ext>
            </a:extLst>
          </p:cNvPr>
          <p:cNvSpPr txBox="1"/>
          <p:nvPr/>
        </p:nvSpPr>
        <p:spPr>
          <a:xfrm>
            <a:off x="3991010" y="2508836"/>
            <a:ext cx="2093843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8,000 years ago</a:t>
            </a:r>
          </a:p>
        </p:txBody>
      </p:sp>
    </p:spTree>
    <p:extLst>
      <p:ext uri="{BB962C8B-B14F-4D97-AF65-F5344CB8AC3E}">
        <p14:creationId xmlns:p14="http://schemas.microsoft.com/office/powerpoint/2010/main" val="1098564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5441E-7B77-0968-E793-5E0811BD5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D1D9F-614F-AB9A-2A0B-19495A07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 Dhabi Origins</a:t>
            </a:r>
            <a:endParaRPr lang="en-A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529D5-6193-9CE9-6DDC-5FEB60119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7460" y="2956747"/>
            <a:ext cx="6426398" cy="33563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4D746B-F3EC-4F35-835F-B67D061A2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469" y="1114656"/>
            <a:ext cx="2234389" cy="1842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1DE48-5458-89E2-834C-38348CA73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85" y="3036916"/>
            <a:ext cx="2089630" cy="32762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85D8C4-744E-2EFE-670B-BA0372C4B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494" y="3897594"/>
            <a:ext cx="1539845" cy="23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3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65F1B28-5467-C1D1-4D98-A4DAEF4282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50" y="945458"/>
          <a:ext cx="796" cy="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65F1B28-5467-C1D1-4D98-A4DAEF4282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0" y="945458"/>
                        <a:ext cx="796" cy="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D6A6AE14-BE52-1276-2E88-CF0AC8E659C5}"/>
              </a:ext>
            </a:extLst>
          </p:cNvPr>
          <p:cNvGrpSpPr/>
          <p:nvPr/>
        </p:nvGrpSpPr>
        <p:grpSpPr>
          <a:xfrm>
            <a:off x="4031507" y="5542306"/>
            <a:ext cx="5689325" cy="1549899"/>
            <a:chOff x="4998551" y="1127801"/>
            <a:chExt cx="6880947" cy="187452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06574F-F48B-E43E-9431-1E884E6C6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8551" y="1127804"/>
              <a:ext cx="1940998" cy="1874520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13" name="Picture 12" descr="A picture containing building, outdoor, city&#10;&#10;Description automatically generated">
              <a:extLst>
                <a:ext uri="{FF2B5EF4-FFF2-40B4-BE49-F238E27FC236}">
                  <a16:creationId xmlns:a16="http://schemas.microsoft.com/office/drawing/2014/main" id="{236994DF-66E0-D67D-DB30-0694834FE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05604" y="1127803"/>
              <a:ext cx="1940998" cy="187452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781846-B0D4-EAEF-B40F-671ABAE95732}"/>
                </a:ext>
              </a:extLst>
            </p:cNvPr>
            <p:cNvSpPr/>
            <p:nvPr/>
          </p:nvSpPr>
          <p:spPr>
            <a:xfrm>
              <a:off x="9212657" y="1127801"/>
              <a:ext cx="2666841" cy="1874519"/>
            </a:xfrm>
            <a:prstGeom prst="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1488">
                <a:solidFill>
                  <a:srgbClr val="FFFFF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E427E8-389D-5117-6148-4F181D22800F}"/>
              </a:ext>
            </a:extLst>
          </p:cNvPr>
          <p:cNvGrpSpPr/>
          <p:nvPr/>
        </p:nvGrpSpPr>
        <p:grpSpPr>
          <a:xfrm>
            <a:off x="4031507" y="4160197"/>
            <a:ext cx="5689325" cy="1272379"/>
            <a:chOff x="4998550" y="3296634"/>
            <a:chExt cx="6880948" cy="1538877"/>
          </a:xfrm>
        </p:grpSpPr>
        <p:pic>
          <p:nvPicPr>
            <p:cNvPr id="5" name="Picture 4" descr="A person standing at a podium with a group of people in front of him&#10;&#10;Description automatically generated">
              <a:extLst>
                <a:ext uri="{FF2B5EF4-FFF2-40B4-BE49-F238E27FC236}">
                  <a16:creationId xmlns:a16="http://schemas.microsoft.com/office/drawing/2014/main" id="{3E0A2EE8-06EB-005C-46E7-C033550ED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8550" y="3296635"/>
              <a:ext cx="2191752" cy="1538876"/>
            </a:xfrm>
            <a:prstGeom prst="rect">
              <a:avLst/>
            </a:prstGeom>
          </p:spPr>
        </p:pic>
        <p:pic>
          <p:nvPicPr>
            <p:cNvPr id="9" name="Picture 8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DF9FF2D0-0635-523B-684A-F2D414E9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3148" y="3296634"/>
              <a:ext cx="2191752" cy="1538876"/>
            </a:xfrm>
            <a:prstGeom prst="rect">
              <a:avLst/>
            </a:prstGeom>
          </p:spPr>
        </p:pic>
        <p:pic>
          <p:nvPicPr>
            <p:cNvPr id="11" name="Picture 10" descr="A group of people standing in front of a large screen&#10;&#10;Description automatically generated">
              <a:extLst>
                <a:ext uri="{FF2B5EF4-FFF2-40B4-BE49-F238E27FC236}">
                  <a16:creationId xmlns:a16="http://schemas.microsoft.com/office/drawing/2014/main" id="{E99D5D21-32C6-CE35-89DC-F93892A47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7746" y="3296634"/>
              <a:ext cx="2191752" cy="153887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EBFF5B-37CB-BC75-A7FD-F21610A4FAEF}"/>
              </a:ext>
            </a:extLst>
          </p:cNvPr>
          <p:cNvGrpSpPr/>
          <p:nvPr/>
        </p:nvGrpSpPr>
        <p:grpSpPr>
          <a:xfrm>
            <a:off x="4710447" y="2688557"/>
            <a:ext cx="4192174" cy="1272378"/>
            <a:chOff x="5951566" y="5129821"/>
            <a:chExt cx="5070220" cy="1538876"/>
          </a:xfrm>
        </p:grpSpPr>
        <p:pic>
          <p:nvPicPr>
            <p:cNvPr id="14" name="Picture 13" descr="A group of people walking in front of a building&#10;&#10;Description automatically generated">
              <a:extLst>
                <a:ext uri="{FF2B5EF4-FFF2-40B4-BE49-F238E27FC236}">
                  <a16:creationId xmlns:a16="http://schemas.microsoft.com/office/drawing/2014/main" id="{48D93D85-61D2-D507-8283-1D8600D09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1566" y="5129821"/>
              <a:ext cx="2191752" cy="1538876"/>
            </a:xfrm>
            <a:prstGeom prst="rect">
              <a:avLst/>
            </a:prstGeom>
          </p:spPr>
        </p:pic>
        <p:pic>
          <p:nvPicPr>
            <p:cNvPr id="1026" name="Picture 2" descr="MBZUAI to celebrate inaugural commencement - MBZUAI">
              <a:extLst>
                <a:ext uri="{FF2B5EF4-FFF2-40B4-BE49-F238E27FC236}">
                  <a16:creationId xmlns:a16="http://schemas.microsoft.com/office/drawing/2014/main" id="{57A496D4-4EA1-1941-6FF9-545FB6655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4946" y="5129821"/>
              <a:ext cx="2666840" cy="1538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099C265E-0437-4579-3258-DB6178CE4D47}"/>
              </a:ext>
            </a:extLst>
          </p:cNvPr>
          <p:cNvSpPr txBox="1"/>
          <p:nvPr/>
        </p:nvSpPr>
        <p:spPr>
          <a:xfrm>
            <a:off x="349355" y="1547589"/>
            <a:ext cx="2881031" cy="1709265"/>
          </a:xfrm>
          <a:prstGeom prst="rect">
            <a:avLst/>
          </a:prstGeom>
        </p:spPr>
        <p:txBody>
          <a:bodyPr vert="horz" wrap="square" lIns="0" tIns="51259" rIns="0" bIns="0" rtlCol="0">
            <a:spAutoFit/>
          </a:bodyPr>
          <a:lstStyle/>
          <a:p>
            <a:pPr marL="384062" indent="-378013" defTabSz="756026" fontAlgn="auto" hangingPunct="1">
              <a:lnSpc>
                <a:spcPct val="100000"/>
              </a:lnSpc>
              <a:spcBef>
                <a:spcPts val="496"/>
              </a:spcBef>
              <a:spcAft>
                <a:spcPts val="496"/>
              </a:spcAft>
              <a:buClrTx/>
              <a:buSzTx/>
              <a:buFont typeface="Wingdings" panose="05000000000000000000" pitchFamily="2" charset="2"/>
              <a:buChar char="v"/>
              <a:tabLst>
                <a:tab pos="202802" algn="l"/>
                <a:tab pos="203121" algn="l"/>
              </a:tabLst>
              <a:defRPr/>
            </a:pPr>
            <a:r>
              <a:rPr lang="en-US" sz="1654" spc="-20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rPr>
              <a:t>Established in 2019 </a:t>
            </a:r>
          </a:p>
          <a:p>
            <a:pPr marL="384062" indent="-378013" defTabSz="756026" fontAlgn="auto" hangingPunct="1">
              <a:lnSpc>
                <a:spcPct val="100000"/>
              </a:lnSpc>
              <a:spcBef>
                <a:spcPts val="496"/>
              </a:spcBef>
              <a:spcAft>
                <a:spcPts val="496"/>
              </a:spcAft>
              <a:buClrTx/>
              <a:buSzTx/>
              <a:buFont typeface="Wingdings" panose="05000000000000000000" pitchFamily="2" charset="2"/>
              <a:buChar char="v"/>
              <a:tabLst>
                <a:tab pos="202802" algn="l"/>
                <a:tab pos="203121" algn="l"/>
              </a:tabLst>
              <a:defRPr/>
            </a:pPr>
            <a:r>
              <a:rPr lang="en-US" sz="1654" spc="-20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rPr>
              <a:t>Public research university </a:t>
            </a:r>
          </a:p>
          <a:p>
            <a:pPr marL="384062" indent="-378013" defTabSz="756026" fontAlgn="auto" hangingPunct="1">
              <a:lnSpc>
                <a:spcPct val="100000"/>
              </a:lnSpc>
              <a:spcBef>
                <a:spcPts val="496"/>
              </a:spcBef>
              <a:spcAft>
                <a:spcPts val="496"/>
              </a:spcAft>
              <a:buClrTx/>
              <a:buSzTx/>
              <a:buFont typeface="Wingdings" panose="05000000000000000000" pitchFamily="2" charset="2"/>
              <a:buChar char="v"/>
              <a:tabLst>
                <a:tab pos="202802" algn="l"/>
                <a:tab pos="203121" algn="l"/>
              </a:tabLst>
              <a:defRPr/>
            </a:pPr>
            <a:r>
              <a:rPr lang="en-US" sz="1654" spc="-20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rPr>
              <a:t>Dedicated to advancing AI, research and innovation</a:t>
            </a:r>
          </a:p>
          <a:p>
            <a:pPr marL="384062" indent="-378013" defTabSz="756026" fontAlgn="auto" hangingPunct="1">
              <a:lnSpc>
                <a:spcPct val="100000"/>
              </a:lnSpc>
              <a:spcBef>
                <a:spcPts val="496"/>
              </a:spcBef>
              <a:spcAft>
                <a:spcPts val="496"/>
              </a:spcAft>
              <a:buClrTx/>
              <a:buSzTx/>
              <a:buFont typeface="Wingdings" panose="05000000000000000000" pitchFamily="2" charset="2"/>
              <a:buChar char="v"/>
              <a:tabLst>
                <a:tab pos="202802" algn="l"/>
                <a:tab pos="203121" algn="l"/>
              </a:tabLst>
              <a:defRPr/>
            </a:pPr>
            <a:r>
              <a:rPr lang="en-US" sz="1654" spc="-20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rPr>
              <a:t>Abu Dhabi, UAE</a:t>
            </a:r>
          </a:p>
        </p:txBody>
      </p:sp>
      <p:sp>
        <p:nvSpPr>
          <p:cNvPr id="7" name="object 132">
            <a:extLst>
              <a:ext uri="{FF2B5EF4-FFF2-40B4-BE49-F238E27FC236}">
                <a16:creationId xmlns:a16="http://schemas.microsoft.com/office/drawing/2014/main" id="{FFD86C9B-CEA0-01F1-8337-56143BCF0771}"/>
              </a:ext>
            </a:extLst>
          </p:cNvPr>
          <p:cNvSpPr txBox="1"/>
          <p:nvPr/>
        </p:nvSpPr>
        <p:spPr>
          <a:xfrm>
            <a:off x="359793" y="4427952"/>
            <a:ext cx="3456384" cy="2228707"/>
          </a:xfrm>
          <a:prstGeom prst="rect">
            <a:avLst/>
          </a:prstGeom>
        </p:spPr>
        <p:txBody>
          <a:bodyPr vert="horz" wrap="square" lIns="0" tIns="7322" rIns="0" bIns="0" rtlCol="0" anchor="ctr">
            <a:spAutoFit/>
          </a:bodyPr>
          <a:lstStyle/>
          <a:p>
            <a:pPr marR="1575" defTabSz="756026" fontAlgn="auto" hangingPunct="1">
              <a:lnSpc>
                <a:spcPts val="1715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307" b="1" u="sng" spc="-25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9</a:t>
            </a:r>
            <a:r>
              <a:rPr lang="en-US" sz="3307" b="1" u="sng" spc="-25" baseline="30000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th</a:t>
            </a:r>
            <a:r>
              <a:rPr lang="en-US" sz="3307" b="1" u="sng" spc="-25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 </a:t>
            </a:r>
            <a:r>
              <a:rPr lang="en-US" sz="2000" b="1" u="sng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on </a:t>
            </a:r>
            <a:r>
              <a:rPr lang="en-US" sz="2000" b="1" u="sng" dirty="0" err="1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CSRankings</a:t>
            </a:r>
            <a:r>
              <a:rPr lang="en-US" sz="2000" b="1" u="sng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 globally</a:t>
            </a:r>
            <a:r>
              <a:rPr lang="en-US" sz="2000" b="1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 </a:t>
            </a:r>
            <a:r>
              <a:rPr lang="en-US" sz="1488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in:</a:t>
            </a:r>
          </a:p>
          <a:p>
            <a:pPr marL="285750" marR="1575" indent="-285750" defTabSz="756026" fontAlgn="auto" hangingPunct="1">
              <a:lnSpc>
                <a:spcPts val="17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sz="1488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AI,</a:t>
            </a:r>
          </a:p>
          <a:p>
            <a:pPr marL="285750" marR="1575" indent="-285750" defTabSz="756026" fontAlgn="auto" hangingPunct="1">
              <a:lnSpc>
                <a:spcPts val="17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sz="1488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CV, </a:t>
            </a:r>
          </a:p>
          <a:p>
            <a:pPr marL="285750" marR="1575" indent="-285750" defTabSz="756026" fontAlgn="auto" hangingPunct="1">
              <a:lnSpc>
                <a:spcPts val="17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sz="1488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ML, </a:t>
            </a:r>
          </a:p>
          <a:p>
            <a:pPr marL="285750" marR="1575" indent="-285750" defTabSz="756026" fontAlgn="auto" hangingPunct="1">
              <a:lnSpc>
                <a:spcPts val="17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sz="1488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NLP, </a:t>
            </a:r>
          </a:p>
          <a:p>
            <a:pPr marL="285750" marR="1575" indent="-285750" defTabSz="756026" fontAlgn="auto" hangingPunct="1">
              <a:lnSpc>
                <a:spcPts val="17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sz="1488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Robotics, </a:t>
            </a:r>
          </a:p>
          <a:p>
            <a:pPr marL="285750" marR="1575" indent="-285750" defTabSz="756026" fontAlgn="auto" hangingPunct="1">
              <a:lnSpc>
                <a:spcPts val="17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en-US" sz="1488" b="1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Computational Biology</a:t>
            </a:r>
          </a:p>
          <a:p>
            <a:pPr marR="1575" defTabSz="756026" fontAlgn="auto" hangingPunct="1">
              <a:lnSpc>
                <a:spcPts val="1715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100" dirty="0">
              <a:solidFill>
                <a:prstClr val="white"/>
              </a:solidFill>
              <a:latin typeface="Calibri" panose="020F0502020204030204"/>
              <a:ea typeface="+mn-ea"/>
              <a:cs typeface="Helvetica"/>
            </a:endParaRPr>
          </a:p>
          <a:p>
            <a:pPr marR="1575" defTabSz="756026" fontAlgn="auto" hangingPunct="1">
              <a:lnSpc>
                <a:spcPts val="1715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88" dirty="0">
              <a:solidFill>
                <a:prstClr val="white"/>
              </a:solidFill>
              <a:latin typeface="Helvetica Light" panose="020B0403020202020204"/>
              <a:ea typeface="+mn-ea"/>
              <a:cs typeface="Helvetica" panose="020B0604020202020204" pitchFamily="34" charset="0"/>
            </a:endParaRPr>
          </a:p>
          <a:p>
            <a:pPr marL="1575" defTabSz="756026" fontAlgn="auto" hangingPunct="1">
              <a:lnSpc>
                <a:spcPts val="1654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3307" b="1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1</a:t>
            </a:r>
            <a:r>
              <a:rPr lang="en-US" sz="3307" b="1" baseline="30000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st</a:t>
            </a:r>
            <a:r>
              <a:rPr lang="en-US" sz="1488" b="1" baseline="32679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  </a:t>
            </a:r>
            <a:r>
              <a:rPr lang="en-US" sz="1488" dirty="0">
                <a:solidFill>
                  <a:prstClr val="white"/>
                </a:solidFill>
                <a:latin typeface="Helvetica Light" panose="020B0403020202020204"/>
                <a:ea typeface="+mn-ea"/>
                <a:cs typeface="Helvetica"/>
              </a:rPr>
              <a:t>in AI in the MENA region</a:t>
            </a:r>
          </a:p>
        </p:txBody>
      </p:sp>
    </p:spTree>
    <p:extLst>
      <p:ext uri="{BB962C8B-B14F-4D97-AF65-F5344CB8AC3E}">
        <p14:creationId xmlns:p14="http://schemas.microsoft.com/office/powerpoint/2010/main" val="2475111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47641-DE70-2CE5-339B-6A38F466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CB63-04EA-AF2A-BCDC-B0D4E726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Abu Dhabi Origins</a:t>
            </a:r>
            <a:endParaRPr lang="en-A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F9FF7-7203-1A07-7321-CD0A3F9F1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30" y="2907478"/>
            <a:ext cx="5020015" cy="359778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7860E-07EA-25A3-2E02-FAB6E6B0C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198" y="2099415"/>
            <a:ext cx="4462777" cy="2835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64A61-C981-C0ED-EAED-0B17AED16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700" y="1354370"/>
            <a:ext cx="3294495" cy="4016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3A5D13-FBD7-AABB-DE43-1F198AF64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046" y="4422916"/>
            <a:ext cx="2842797" cy="189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47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47641-DE70-2CE5-339B-6A38F466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CB63-04EA-AF2A-BCDC-B0D4E726C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position: leader in AI…</a:t>
            </a:r>
            <a:endParaRPr lang="en-A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D3143-47B3-42CA-9F0B-1B310F47D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76" y="1314520"/>
            <a:ext cx="4510498" cy="5973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4CCC1-7531-492D-B4C4-7B85D543C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955" y="1300632"/>
            <a:ext cx="4519043" cy="597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8DF823-6705-4336-8800-5646E80554A2}"/>
              </a:ext>
            </a:extLst>
          </p:cNvPr>
          <p:cNvSpPr txBox="1"/>
          <p:nvPr/>
        </p:nvSpPr>
        <p:spPr>
          <a:xfrm>
            <a:off x="2736056" y="971525"/>
            <a:ext cx="4467890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Open positions: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906C08-C5B7-46B8-A946-69B1F80C2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96" y="1907629"/>
            <a:ext cx="7776369" cy="486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37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8DF823-6705-4336-8800-5646E80554A2}"/>
              </a:ext>
            </a:extLst>
          </p:cNvPr>
          <p:cNvSpPr txBox="1"/>
          <p:nvPr/>
        </p:nvSpPr>
        <p:spPr>
          <a:xfrm>
            <a:off x="2736056" y="971525"/>
            <a:ext cx="4467890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Open positions: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C810AF-D081-44F1-BFDA-2A40867D6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872" y="1835621"/>
            <a:ext cx="8064649" cy="53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41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8DF823-6705-4336-8800-5646E80554A2}"/>
              </a:ext>
            </a:extLst>
          </p:cNvPr>
          <p:cNvSpPr txBox="1"/>
          <p:nvPr/>
        </p:nvSpPr>
        <p:spPr>
          <a:xfrm>
            <a:off x="2736056" y="971525"/>
            <a:ext cx="4467890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Open positions: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6D29E9-9013-4DB3-8E73-6D47BAD18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44" y="1774437"/>
            <a:ext cx="8892864" cy="52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28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8DF823-6705-4336-8800-5646E80554A2}"/>
              </a:ext>
            </a:extLst>
          </p:cNvPr>
          <p:cNvSpPr txBox="1"/>
          <p:nvPr/>
        </p:nvSpPr>
        <p:spPr>
          <a:xfrm>
            <a:off x="2736056" y="971525"/>
            <a:ext cx="4467890" cy="779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Open positions: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252C7-5539-47F6-941C-909DF852B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67" y="1749775"/>
            <a:ext cx="8424689" cy="5291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9E52B4-A7EC-4046-A435-C789A75B40B7}"/>
              </a:ext>
            </a:extLst>
          </p:cNvPr>
          <p:cNvSpPr txBox="1"/>
          <p:nvPr/>
        </p:nvSpPr>
        <p:spPr>
          <a:xfrm>
            <a:off x="848907" y="4293965"/>
            <a:ext cx="8295861" cy="3499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STUDENTS: Free to study &amp; live + generous stipends (€3K / month, no tax)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F57FE-422C-48CB-B8D1-B326E8D6E5D6}"/>
              </a:ext>
            </a:extLst>
          </p:cNvPr>
          <p:cNvSpPr txBox="1"/>
          <p:nvPr/>
        </p:nvSpPr>
        <p:spPr>
          <a:xfrm>
            <a:off x="4176216" y="5247199"/>
            <a:ext cx="4839786" cy="3499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STUDENTS: apply by the end of May 2025)</a:t>
            </a:r>
          </a:p>
        </p:txBody>
      </p:sp>
    </p:spTree>
    <p:extLst>
      <p:ext uri="{BB962C8B-B14F-4D97-AF65-F5344CB8AC3E}">
        <p14:creationId xmlns:p14="http://schemas.microsoft.com/office/powerpoint/2010/main" val="1241417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65F1B28-5467-C1D1-4D98-A4DAEF4282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50" y="945458"/>
          <a:ext cx="796" cy="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66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65F1B28-5467-C1D1-4D98-A4DAEF4282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0" y="945458"/>
                        <a:ext cx="796" cy="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664FF5E-02FB-4721-9A44-D92B7D0F4C36}"/>
              </a:ext>
            </a:extLst>
          </p:cNvPr>
          <p:cNvSpPr txBox="1"/>
          <p:nvPr/>
        </p:nvSpPr>
        <p:spPr>
          <a:xfrm>
            <a:off x="287784" y="3923853"/>
            <a:ext cx="9539929" cy="381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New AI Methods for </a:t>
            </a:r>
            <a:r>
              <a:rPr lang="en-US" sz="2800" b="1" dirty="0">
                <a:solidFill>
                  <a:srgbClr val="FFFF00"/>
                </a:solidFill>
              </a:rPr>
              <a:t>Simplifying</a:t>
            </a:r>
            <a:r>
              <a:rPr lang="en-US" sz="2800" b="1" dirty="0">
                <a:solidFill>
                  <a:schemeClr val="bg1"/>
                </a:solidFill>
              </a:rPr>
              <a:t> Multi-Omics Data Analyses in Precision Medicine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Nataša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Pržulj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Professor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Computational Biology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MBZUAI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  Professor of Computer Science					  ICREA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University College London							Spain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	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E-mail: Natasa.Przulj@mbzuai.ac.ae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Google Shape;236;p7">
            <a:extLst>
              <a:ext uri="{FF2B5EF4-FFF2-40B4-BE49-F238E27FC236}">
                <a16:creationId xmlns:a16="http://schemas.microsoft.com/office/drawing/2014/main" id="{17F1AA4B-72DC-49EC-B505-2EECDF0D4347}"/>
              </a:ext>
            </a:extLst>
          </p:cNvPr>
          <p:cNvSpPr txBox="1"/>
          <p:nvPr/>
        </p:nvSpPr>
        <p:spPr>
          <a:xfrm>
            <a:off x="0" y="3419797"/>
            <a:ext cx="6330465" cy="2926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€1.6M ERC </a:t>
            </a:r>
            <a:r>
              <a:rPr lang="en-US" sz="14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StG</a:t>
            </a: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2012-2017;	</a:t>
            </a: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		 €2M ERC </a:t>
            </a:r>
            <a:r>
              <a:rPr lang="en-US" sz="14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CoG</a:t>
            </a:r>
            <a:r>
              <a:rPr lang="en-US" sz="1400" b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2018-2025;</a:t>
            </a:r>
            <a:endParaRPr sz="6000" b="0" dirty="0"/>
          </a:p>
        </p:txBody>
      </p:sp>
      <p:sp>
        <p:nvSpPr>
          <p:cNvPr id="5" name="Google Shape;236;p7">
            <a:extLst>
              <a:ext uri="{FF2B5EF4-FFF2-40B4-BE49-F238E27FC236}">
                <a16:creationId xmlns:a16="http://schemas.microsoft.com/office/drawing/2014/main" id="{E4298835-4ECB-470F-AE26-4B5A176C0977}"/>
              </a:ext>
            </a:extLst>
          </p:cNvPr>
          <p:cNvSpPr txBox="1"/>
          <p:nvPr/>
        </p:nvSpPr>
        <p:spPr>
          <a:xfrm>
            <a:off x="6316086" y="3419797"/>
            <a:ext cx="3775062" cy="2926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ERC Proof of </a:t>
            </a:r>
            <a:r>
              <a:rPr lang="en-US" sz="14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Concpet</a:t>
            </a: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Grant</a:t>
            </a:r>
            <a:r>
              <a:rPr lang="en-US" sz="1400" b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2020-2023.</a:t>
            </a:r>
            <a:endParaRPr sz="6000" b="0" dirty="0"/>
          </a:p>
        </p:txBody>
      </p:sp>
    </p:spTree>
    <p:extLst>
      <p:ext uri="{BB962C8B-B14F-4D97-AF65-F5344CB8AC3E}">
        <p14:creationId xmlns:p14="http://schemas.microsoft.com/office/powerpoint/2010/main" val="20877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75816" y="251446"/>
            <a:ext cx="2259360" cy="61295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2F8CD-A9DE-4B44-92AE-23693E66C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65" y="1259557"/>
            <a:ext cx="96170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/>
              <a:t>Medicine: complex world of inter-connected entities (networks)</a:t>
            </a:r>
          </a:p>
          <a:p>
            <a:pPr marL="533345" indent="-533345">
              <a:spcBef>
                <a:spcPct val="20000"/>
              </a:spcBef>
              <a:defRPr/>
            </a:pPr>
            <a:endParaRPr lang="en-US" sz="1200" b="1" dirty="0">
              <a:cs typeface="+mn-cs"/>
            </a:endParaRPr>
          </a:p>
          <a:p>
            <a:pPr marL="533400" indent="-533400">
              <a:spcBef>
                <a:spcPct val="20000"/>
              </a:spcBef>
              <a:defRPr/>
            </a:pPr>
            <a:endParaRPr lang="en-US" sz="1200" b="0" dirty="0">
              <a:cs typeface="+mn-cs"/>
            </a:endParaRPr>
          </a:p>
          <a:p>
            <a:pPr marL="533400" indent="-533400">
              <a:spcBef>
                <a:spcPct val="20000"/>
              </a:spcBef>
              <a:spcAft>
                <a:spcPts val="1200"/>
              </a:spcAft>
              <a:buFontTx/>
              <a:buAutoNum type="arabicPeriod"/>
              <a:defRPr/>
            </a:pPr>
            <a:r>
              <a:rPr lang="en-US" sz="2400" b="1" dirty="0">
                <a:cs typeface="+mn-cs"/>
              </a:rPr>
              <a:t>Motivation and Background</a:t>
            </a:r>
            <a:endParaRPr lang="en-US" sz="2000" b="1" dirty="0">
              <a:cs typeface="+mn-cs"/>
            </a:endParaRPr>
          </a:p>
          <a:p>
            <a:pPr marL="533400" indent="-533400">
              <a:spcBef>
                <a:spcPct val="20000"/>
              </a:spcBef>
              <a:buFontTx/>
              <a:buAutoNum type="arabicPeriod"/>
              <a:defRPr/>
            </a:pPr>
            <a:r>
              <a:rPr lang="en-US" sz="2400" b="1" dirty="0">
                <a:cs typeface="+mn-cs"/>
              </a:rPr>
              <a:t>New Methods to Jointly Embed Multi-Omics Data</a:t>
            </a:r>
            <a:endParaRPr lang="en-US" sz="2000" b="1" u="sng" dirty="0">
              <a:cs typeface="Times New Roman"/>
            </a:endParaRP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US" sz="2000" b="1" dirty="0">
                <a:cs typeface="Times New Roman"/>
              </a:rPr>
              <a:t>Precision Medicine Applications</a:t>
            </a: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GB" sz="2000" b="1" dirty="0">
                <a:cs typeface="Times New Roman"/>
              </a:rPr>
              <a:t>New Network Embedding Paradigms: 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Linearizing the embedding space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Meaning of axes of joint embedding</a:t>
            </a:r>
          </a:p>
          <a:p>
            <a:pPr marL="1657261" lvl="3" indent="-342900">
              <a:spcBef>
                <a:spcPts val="432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cs typeface="Times New Roman"/>
              </a:rPr>
              <a:t>biological function, disease, evolution</a:t>
            </a:r>
            <a:endParaRPr lang="en-US" sz="1600" b="1" dirty="0"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b="1" dirty="0">
                <a:cs typeface="Times New Roman"/>
              </a:rPr>
              <a:t>Conclusions and Future Directions</a:t>
            </a:r>
            <a:endParaRPr lang="en-US" sz="2000" dirty="0"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9561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75816" y="251446"/>
            <a:ext cx="2259360" cy="61295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62F8CD-A9DE-4B44-92AE-23693E66C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65" y="1259557"/>
            <a:ext cx="96170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/>
              <a:t>Medicine: complex world of inter-connected entities (networks)</a:t>
            </a:r>
          </a:p>
          <a:p>
            <a:pPr marL="533345" indent="-533345">
              <a:spcBef>
                <a:spcPct val="20000"/>
              </a:spcBef>
              <a:defRPr/>
            </a:pPr>
            <a:endParaRPr lang="en-US" sz="1200" b="1" dirty="0">
              <a:cs typeface="+mn-cs"/>
            </a:endParaRPr>
          </a:p>
          <a:p>
            <a:pPr marL="533400" indent="-533400">
              <a:spcBef>
                <a:spcPct val="20000"/>
              </a:spcBef>
              <a:defRPr/>
            </a:pPr>
            <a:endParaRPr lang="en-US" sz="1200" b="0" dirty="0">
              <a:cs typeface="+mn-cs"/>
            </a:endParaRPr>
          </a:p>
          <a:p>
            <a:pPr marL="533400" indent="-533400">
              <a:spcBef>
                <a:spcPct val="20000"/>
              </a:spcBef>
              <a:spcAft>
                <a:spcPts val="1200"/>
              </a:spcAft>
              <a:buFontTx/>
              <a:buAutoNum type="arabicPeriod"/>
              <a:defRPr/>
            </a:pPr>
            <a:r>
              <a:rPr lang="en-US" sz="2400" b="1" dirty="0">
                <a:solidFill>
                  <a:srgbClr val="FF0000"/>
                </a:solidFill>
                <a:cs typeface="+mn-cs"/>
              </a:rPr>
              <a:t>Motivation and Background</a:t>
            </a:r>
            <a:endParaRPr lang="en-US" sz="2000" b="1" dirty="0">
              <a:solidFill>
                <a:srgbClr val="FF0000"/>
              </a:solidFill>
              <a:cs typeface="+mn-cs"/>
            </a:endParaRPr>
          </a:p>
          <a:p>
            <a:pPr marL="533400" indent="-533400">
              <a:spcBef>
                <a:spcPct val="20000"/>
              </a:spcBef>
              <a:buFontTx/>
              <a:buAutoNum type="arabicPeriod"/>
              <a:defRPr/>
            </a:pPr>
            <a:r>
              <a:rPr lang="en-US" sz="2400" b="1" dirty="0">
                <a:cs typeface="+mn-cs"/>
              </a:rPr>
              <a:t>New Methods to Jointly Embed Multi-Omics Data</a:t>
            </a:r>
            <a:endParaRPr lang="en-US" sz="2000" b="1" u="sng" dirty="0">
              <a:cs typeface="Times New Roman"/>
            </a:endParaRP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US" sz="2000" b="1" dirty="0">
                <a:cs typeface="Times New Roman"/>
              </a:rPr>
              <a:t>Precision Medicine Applications</a:t>
            </a: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GB" sz="2000" b="1" dirty="0">
                <a:cs typeface="Times New Roman"/>
              </a:rPr>
              <a:t>New Network Embedding Paradigms: 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Linearizing the embedding space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Meaning of axes of joint embedding</a:t>
            </a:r>
          </a:p>
          <a:p>
            <a:pPr marL="1657261" lvl="3" indent="-342900">
              <a:spcBef>
                <a:spcPts val="432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cs typeface="Times New Roman"/>
              </a:rPr>
              <a:t>biological function, disease, evolution</a:t>
            </a:r>
            <a:endParaRPr lang="en-US" sz="1600" b="1" dirty="0"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b="1" dirty="0">
                <a:cs typeface="Times New Roman"/>
              </a:rPr>
              <a:t>Conclusions and Future Directions</a:t>
            </a:r>
            <a:endParaRPr lang="en-US" sz="2000" dirty="0"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92548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677619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</a:t>
            </a:r>
            <a:r>
              <a:rPr lang="en-US" sz="3600" b="1" dirty="0">
                <a:solidFill>
                  <a:srgbClr val="FFFF00"/>
                </a:solidFill>
              </a:rPr>
              <a:t>Motivation</a:t>
            </a:r>
            <a:r>
              <a:rPr lang="en-US" sz="3600" b="1" dirty="0">
                <a:solidFill>
                  <a:schemeClr val="bg1"/>
                </a:solidFill>
              </a:rPr>
              <a:t> and Background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583928" y="1115541"/>
            <a:ext cx="7344816" cy="75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defRPr/>
            </a:pPr>
            <a:r>
              <a:rPr lang="en-US" sz="2000" b="1" dirty="0">
                <a:cs typeface="+mn-cs"/>
              </a:rPr>
              <a:t>Technological advances → </a:t>
            </a: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000" b="1" dirty="0">
                <a:cs typeface="+mn-cs"/>
              </a:rPr>
              <a:t>astounding harvest of various molecular and clinical data</a:t>
            </a: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bg1"/>
                </a:solidFill>
              </a:rPr>
              <a:t>Medicine: complex world of inter-connected entities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83AF6D-4A73-4A13-AFAA-F99C123DA16B}"/>
              </a:ext>
            </a:extLst>
          </p:cNvPr>
          <p:cNvSpPr txBox="1">
            <a:spLocks/>
          </p:cNvSpPr>
          <p:nvPr/>
        </p:nvSpPr>
        <p:spPr>
          <a:xfrm>
            <a:off x="2880072" y="2051645"/>
            <a:ext cx="5184576" cy="308528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6pPr>
            <a:lvl7pPr marL="9144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7pPr>
            <a:lvl8pPr marL="13716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8pPr>
            <a:lvl9pPr marL="18288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9pPr>
          </a:lstStyle>
          <a:p>
            <a:r>
              <a:rPr lang="en-US" b="0" dirty="0"/>
              <a:t>Connectedness of biomedical network data
</a:t>
            </a:r>
          </a:p>
        </p:txBody>
      </p:sp>
      <p:pic>
        <p:nvPicPr>
          <p:cNvPr id="16" name="Picture 4" descr="Oxford University Press">
            <a:extLst>
              <a:ext uri="{FF2B5EF4-FFF2-40B4-BE49-F238E27FC236}">
                <a16:creationId xmlns:a16="http://schemas.microsoft.com/office/drawing/2014/main" id="{590159F3-5160-4DE7-AEDF-DBF41C858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664" y="6543562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" name="New picture">
            <a:extLst>
              <a:ext uri="{FF2B5EF4-FFF2-40B4-BE49-F238E27FC236}">
                <a16:creationId xmlns:a16="http://schemas.microsoft.com/office/drawing/2014/main" id="{F8F0D3BA-1F49-43C0-8B36-E62571D38E1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15976" y="2339677"/>
            <a:ext cx="6048672" cy="44331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8918CE-B186-4CA9-AD2B-7947F0F58E30}"/>
              </a:ext>
            </a:extLst>
          </p:cNvPr>
          <p:cNvSpPr txBox="1"/>
          <p:nvPr/>
        </p:nvSpPr>
        <p:spPr>
          <a:xfrm>
            <a:off x="791840" y="6887153"/>
            <a:ext cx="8886856" cy="49308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Pržulj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N.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Malod-Dognin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“Simplicity within biological complexity,” 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 Advances,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5(1), Feb. 6, 2025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Zitnik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“Current and future directions in network biology,”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 Advances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4(1), 2024</a:t>
            </a:r>
          </a:p>
        </p:txBody>
      </p:sp>
    </p:spTree>
    <p:extLst>
      <p:ext uri="{BB962C8B-B14F-4D97-AF65-F5344CB8AC3E}">
        <p14:creationId xmlns:p14="http://schemas.microsoft.com/office/powerpoint/2010/main" val="304600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65F1B28-5467-C1D1-4D98-A4DAEF4282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50" y="945458"/>
          <a:ext cx="796" cy="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2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65F1B28-5467-C1D1-4D98-A4DAEF4282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0" y="945458"/>
                        <a:ext cx="796" cy="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BAF85BD-6BD0-4AE9-8EE4-92CD6A107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782" y="0"/>
            <a:ext cx="8627061" cy="75596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F7EFEEB-D47C-43E7-AB68-91F59BC77140}"/>
              </a:ext>
            </a:extLst>
          </p:cNvPr>
          <p:cNvSpPr/>
          <p:nvPr/>
        </p:nvSpPr>
        <p:spPr bwMode="auto">
          <a:xfrm>
            <a:off x="4536256" y="3419797"/>
            <a:ext cx="4392488" cy="28803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CB5A10-1B3C-4C2C-B566-0A330CAE6537}"/>
              </a:ext>
            </a:extLst>
          </p:cNvPr>
          <p:cNvSpPr/>
          <p:nvPr/>
        </p:nvSpPr>
        <p:spPr bwMode="auto">
          <a:xfrm>
            <a:off x="719832" y="6300117"/>
            <a:ext cx="2376264" cy="28803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99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677619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</a:t>
            </a:r>
            <a:r>
              <a:rPr lang="en-US" sz="3600" b="1" dirty="0">
                <a:solidFill>
                  <a:srgbClr val="FFFF00"/>
                </a:solidFill>
              </a:rPr>
              <a:t>Motivation</a:t>
            </a:r>
            <a:r>
              <a:rPr lang="en-US" sz="3600" b="1" dirty="0">
                <a:solidFill>
                  <a:schemeClr val="bg1"/>
                </a:solidFill>
              </a:rPr>
              <a:t> and Background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503808" y="1233774"/>
            <a:ext cx="9318903" cy="75140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cs typeface="+mn-cs"/>
              </a:rPr>
              <a:t>Elucidate </a:t>
            </a:r>
            <a:r>
              <a:rPr lang="en-US" sz="2000" b="1" dirty="0">
                <a:solidFill>
                  <a:srgbClr val="C00000"/>
                </a:solidFill>
                <a:cs typeface="+mn-cs"/>
              </a:rPr>
              <a:t>fundamental principles </a:t>
            </a:r>
            <a:r>
              <a:rPr lang="en-US" sz="2000" b="1" dirty="0">
                <a:cs typeface="+mn-cs"/>
              </a:rPr>
              <a:t>of the multi-</a:t>
            </a:r>
            <a:r>
              <a:rPr lang="en-US" sz="2000" b="1" dirty="0" err="1">
                <a:cs typeface="+mn-cs"/>
              </a:rPr>
              <a:t>omic</a:t>
            </a:r>
            <a:r>
              <a:rPr lang="en-US" sz="2000" b="1" dirty="0">
                <a:cs typeface="+mn-cs"/>
              </a:rPr>
              <a:t> </a:t>
            </a:r>
            <a:r>
              <a:rPr lang="en-US" sz="2000" b="1" dirty="0">
                <a:solidFill>
                  <a:srgbClr val="C00000"/>
                </a:solidFill>
                <a:cs typeface="+mn-cs"/>
              </a:rPr>
              <a:t>organization of life</a:t>
            </a:r>
          </a:p>
          <a:p>
            <a:pPr marL="533345" indent="-533345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cs typeface="+mn-cs"/>
              </a:rPr>
              <a:t>Facilitate </a:t>
            </a:r>
            <a:r>
              <a:rPr lang="en-US" sz="2000" b="1" dirty="0">
                <a:solidFill>
                  <a:srgbClr val="C00000"/>
                </a:solidFill>
                <a:cs typeface="+mn-cs"/>
              </a:rPr>
              <a:t>understanding</a:t>
            </a:r>
            <a:r>
              <a:rPr lang="en-US" sz="2000" b="1" dirty="0">
                <a:cs typeface="+mn-cs"/>
              </a:rPr>
              <a:t> and </a:t>
            </a:r>
            <a:r>
              <a:rPr lang="en-US" sz="2000" b="1" dirty="0">
                <a:solidFill>
                  <a:srgbClr val="C00000"/>
                </a:solidFill>
                <a:cs typeface="+mn-cs"/>
              </a:rPr>
              <a:t>controlled exploitation</a:t>
            </a: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bg1"/>
                </a:solidFill>
              </a:rPr>
              <a:t>Medicine: complex world of inter-connected entities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83AF6D-4A73-4A13-AFAA-F99C123DA16B}"/>
              </a:ext>
            </a:extLst>
          </p:cNvPr>
          <p:cNvSpPr txBox="1">
            <a:spLocks/>
          </p:cNvSpPr>
          <p:nvPr/>
        </p:nvSpPr>
        <p:spPr>
          <a:xfrm>
            <a:off x="2880072" y="2051645"/>
            <a:ext cx="5184576" cy="308528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6pPr>
            <a:lvl7pPr marL="9144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7pPr>
            <a:lvl8pPr marL="13716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8pPr>
            <a:lvl9pPr marL="18288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9pPr>
          </a:lstStyle>
          <a:p>
            <a:r>
              <a:rPr lang="en-US" b="0" dirty="0"/>
              <a:t>Connectedness of biomedical network data
</a:t>
            </a:r>
          </a:p>
        </p:txBody>
      </p:sp>
      <p:pic>
        <p:nvPicPr>
          <p:cNvPr id="16" name="Picture 4" descr="Oxford University Press">
            <a:extLst>
              <a:ext uri="{FF2B5EF4-FFF2-40B4-BE49-F238E27FC236}">
                <a16:creationId xmlns:a16="http://schemas.microsoft.com/office/drawing/2014/main" id="{590159F3-5160-4DE7-AEDF-DBF41C858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664" y="6543562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7" name="New picture">
            <a:extLst>
              <a:ext uri="{FF2B5EF4-FFF2-40B4-BE49-F238E27FC236}">
                <a16:creationId xmlns:a16="http://schemas.microsoft.com/office/drawing/2014/main" id="{F8F0D3BA-1F49-43C0-8B36-E62571D38E1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15976" y="2339677"/>
            <a:ext cx="6048672" cy="44331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8918CE-B186-4CA9-AD2B-7947F0F58E30}"/>
              </a:ext>
            </a:extLst>
          </p:cNvPr>
          <p:cNvSpPr txBox="1"/>
          <p:nvPr/>
        </p:nvSpPr>
        <p:spPr>
          <a:xfrm>
            <a:off x="791840" y="6887153"/>
            <a:ext cx="8886856" cy="49308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Pržulj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N.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Malod-Dognin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“Simplicity within biological complexity,” 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 Advances,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5(1), Feb. 6, 2025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Zitnik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“Current and future directions in network biology,”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 Advances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4(1), 2024</a:t>
            </a:r>
          </a:p>
        </p:txBody>
      </p:sp>
    </p:spTree>
    <p:extLst>
      <p:ext uri="{BB962C8B-B14F-4D97-AF65-F5344CB8AC3E}">
        <p14:creationId xmlns:p14="http://schemas.microsoft.com/office/powerpoint/2010/main" val="439433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Animations\pp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7" y="2265917"/>
            <a:ext cx="2795432" cy="2880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Animations\co-e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8" y="971845"/>
            <a:ext cx="2818185" cy="2880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Animations\d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88" y="3267167"/>
            <a:ext cx="3052176" cy="2880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Animations\dru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18" y="5034200"/>
            <a:ext cx="2900547" cy="2880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Animations\g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7" y="3807913"/>
            <a:ext cx="2899162" cy="2880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:\Animations\go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5" b="1362"/>
          <a:stretch/>
        </p:blipFill>
        <p:spPr bwMode="auto">
          <a:xfrm>
            <a:off x="5998278" y="1475581"/>
            <a:ext cx="2990788" cy="2880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E:\Animations\metaboli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75" y="5145917"/>
            <a:ext cx="2797604" cy="2880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604648" y="4293036"/>
            <a:ext cx="3507672" cy="34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91" tIns="44996" rIns="89991" bIns="44996">
            <a:spAutoFit/>
          </a:bodyPr>
          <a:lstStyle/>
          <a:p>
            <a:pPr algn="ctr">
              <a:buClrTx/>
              <a:buFontTx/>
              <a:buNone/>
            </a:pPr>
            <a:r>
              <a:rPr lang="en-GB" altLang="en-US" dirty="0"/>
              <a:t>Protein-protein interactions (PPI)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44154" y="2725874"/>
            <a:ext cx="3889375" cy="34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4996" rIns="89991" bIns="44996">
            <a:spAutoFit/>
          </a:bodyPr>
          <a:lstStyle/>
          <a:p>
            <a:pPr algn="ctr">
              <a:buClrTx/>
              <a:buFontTx/>
              <a:buNone/>
            </a:pPr>
            <a:r>
              <a:rPr lang="en-GB" altLang="en-US"/>
              <a:t>Gene co-expression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34715" y="7161348"/>
            <a:ext cx="2952750" cy="34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4996" rIns="89991" bIns="44996">
            <a:spAutoFit/>
          </a:bodyPr>
          <a:lstStyle/>
          <a:p>
            <a:pPr algn="ctr">
              <a:buClrTx/>
              <a:buFontTx/>
              <a:buNone/>
            </a:pPr>
            <a:r>
              <a:rPr lang="en-GB" altLang="en-US"/>
              <a:t>Metabolic interactions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60129" y="5650048"/>
            <a:ext cx="2952750" cy="34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4996" rIns="89991" bIns="44996">
            <a:spAutoFit/>
          </a:bodyPr>
          <a:lstStyle/>
          <a:p>
            <a:pPr algn="ctr">
              <a:buClrTx/>
              <a:buFontTx/>
              <a:buNone/>
            </a:pPr>
            <a:r>
              <a:rPr lang="en-GB" altLang="en-US"/>
              <a:t>Genetic interactions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82865" y="3624398"/>
            <a:ext cx="2952750" cy="34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4996" rIns="89991" bIns="44996">
            <a:spAutoFit/>
          </a:bodyPr>
          <a:lstStyle/>
          <a:p>
            <a:pPr algn="ctr">
              <a:buClrTx/>
              <a:buFontTx/>
              <a:buNone/>
            </a:pPr>
            <a:r>
              <a:rPr lang="en-GB" altLang="en-US"/>
              <a:t>Drug side-effects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687690" y="5281748"/>
            <a:ext cx="2952750" cy="34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4996" rIns="89991" bIns="44996">
            <a:spAutoFit/>
          </a:bodyPr>
          <a:lstStyle/>
          <a:p>
            <a:pPr algn="ctr">
              <a:buClrTx/>
              <a:buFontTx/>
              <a:buNone/>
            </a:pPr>
            <a:r>
              <a:rPr lang="en-GB" altLang="en-US"/>
              <a:t>Disease ontology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840090" y="6978785"/>
            <a:ext cx="2952750" cy="34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1" tIns="44996" rIns="89991" bIns="44996">
            <a:spAutoFit/>
          </a:bodyPr>
          <a:lstStyle/>
          <a:p>
            <a:pPr algn="ctr">
              <a:buClrTx/>
              <a:buFontTx/>
              <a:buNone/>
            </a:pPr>
            <a:r>
              <a:rPr lang="en-GB" altLang="en-US"/>
              <a:t>Gene ontology</a:t>
            </a:r>
          </a:p>
        </p:txBody>
      </p:sp>
      <p:pic>
        <p:nvPicPr>
          <p:cNvPr id="26" name="Picture 2" descr="E:\Animations\all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42" y="1907852"/>
            <a:ext cx="6335713" cy="526573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11088984" y="4293036"/>
            <a:ext cx="7200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82" name="TextBox 3081"/>
          <p:cNvSpPr txBox="1"/>
          <p:nvPr/>
        </p:nvSpPr>
        <p:spPr>
          <a:xfrm>
            <a:off x="4824288" y="3775160"/>
            <a:ext cx="780983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Patient</a:t>
            </a:r>
          </a:p>
        </p:txBody>
      </p:sp>
      <p:pic>
        <p:nvPicPr>
          <p:cNvPr id="309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232" y="3995861"/>
            <a:ext cx="236621" cy="48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78" name="Straight Connector 3077"/>
          <p:cNvCxnSpPr/>
          <p:nvPr/>
        </p:nvCxnSpPr>
        <p:spPr bwMode="auto">
          <a:xfrm flipH="1">
            <a:off x="5175598" y="3972912"/>
            <a:ext cx="728810" cy="238973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76" name="Straight Connector 3075"/>
          <p:cNvCxnSpPr/>
          <p:nvPr/>
        </p:nvCxnSpPr>
        <p:spPr bwMode="auto">
          <a:xfrm>
            <a:off x="4464248" y="3995861"/>
            <a:ext cx="723608" cy="216024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80" name="Straight Connector 3079"/>
          <p:cNvCxnSpPr/>
          <p:nvPr/>
        </p:nvCxnSpPr>
        <p:spPr bwMode="auto">
          <a:xfrm>
            <a:off x="5184329" y="4211885"/>
            <a:ext cx="11214" cy="2880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2" name="Rectangle 1027"/>
          <p:cNvSpPr>
            <a:spLocks noChangeArrowheads="1"/>
          </p:cNvSpPr>
          <p:nvPr/>
        </p:nvSpPr>
        <p:spPr bwMode="auto">
          <a:xfrm>
            <a:off x="359791" y="1172890"/>
            <a:ext cx="5180211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rgbClr val="99CCFF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/>
              <a:t>Computational challenges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027"/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bg1"/>
                </a:solidFill>
              </a:rPr>
              <a:t>Medicine: complex world of inter-connected entities</a:t>
            </a:r>
          </a:p>
        </p:txBody>
      </p:sp>
      <p:sp>
        <p:nvSpPr>
          <p:cNvPr id="30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</a:t>
            </a:r>
            <a:r>
              <a:rPr lang="en-US" sz="3600" b="1" dirty="0">
                <a:solidFill>
                  <a:srgbClr val="FFFF00"/>
                </a:solidFill>
              </a:rPr>
              <a:t>Motivation</a:t>
            </a:r>
            <a:r>
              <a:rPr lang="en-US" sz="3600" b="1" dirty="0">
                <a:solidFill>
                  <a:schemeClr val="bg1"/>
                </a:solidFill>
              </a:rPr>
              <a:t> and Background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7EB7F5-6503-41FB-822C-C2BC2B219C67}"/>
              </a:ext>
            </a:extLst>
          </p:cNvPr>
          <p:cNvSpPr txBox="1"/>
          <p:nvPr/>
        </p:nvSpPr>
        <p:spPr>
          <a:xfrm>
            <a:off x="5256336" y="1187549"/>
            <a:ext cx="4519186" cy="6076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Computational complexity </a:t>
            </a:r>
            <a:r>
              <a:rPr lang="en-US" dirty="0">
                <a:solidFill>
                  <a:srgbClr val="FF0000"/>
                </a:solidFill>
              </a:rPr>
              <a:t>→</a:t>
            </a:r>
            <a:r>
              <a:rPr lang="en-US" b="1" dirty="0">
                <a:solidFill>
                  <a:srgbClr val="FF0000"/>
                </a:solidFill>
              </a:rPr>
              <a:t> heuristics</a:t>
            </a:r>
          </a:p>
          <a:p>
            <a:r>
              <a:rPr lang="en-US" b="1" dirty="0">
                <a:solidFill>
                  <a:srgbClr val="FF0000"/>
                </a:solidFill>
              </a:rPr>
              <a:t>NON-LINEAR</a:t>
            </a:r>
          </a:p>
        </p:txBody>
      </p:sp>
    </p:spTree>
    <p:extLst>
      <p:ext uri="{BB962C8B-B14F-4D97-AF65-F5344CB8AC3E}">
        <p14:creationId xmlns:p14="http://schemas.microsoft.com/office/powerpoint/2010/main" val="298931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8.2832E-7 L 0.27917 0.285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142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8.37575E-7 L 0.28038 0.073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36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28089E-6 L 0.27466 -0.151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3" y="-75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93336E-6 L 0.26111 -0.335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167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59556E-6 L -0.29288 0.18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53" y="944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111 L -0.28316 -0.073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0" y="-3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074 L -0.30434 -0.326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9" y="-1598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308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677619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</a:t>
            </a:r>
            <a:r>
              <a:rPr lang="en-US" sz="3600" b="1" dirty="0">
                <a:solidFill>
                  <a:srgbClr val="FFFF00"/>
                </a:solidFill>
              </a:rPr>
              <a:t>Motivation</a:t>
            </a:r>
            <a:r>
              <a:rPr lang="en-US" sz="3600" b="1" dirty="0">
                <a:solidFill>
                  <a:schemeClr val="bg1"/>
                </a:solidFill>
              </a:rPr>
              <a:t> and Background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295896" y="1458423"/>
            <a:ext cx="8108942" cy="517216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>
              <a:spcBef>
                <a:spcPct val="20000"/>
              </a:spcBef>
              <a:defRPr/>
            </a:pPr>
            <a:r>
              <a:rPr lang="en-US" b="1" u="sng" dirty="0">
                <a:cs typeface="+mn-cs"/>
              </a:rPr>
              <a:t>Currently dominating NN / DL black-box ML methods suffer from</a:t>
            </a:r>
            <a:r>
              <a:rPr lang="en-US" b="1" dirty="0">
                <a:cs typeface="+mn-cs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cs typeface="+mn-cs"/>
              </a:rPr>
              <a:t>Uncontrolled &amp; unexpected behavior </a:t>
            </a:r>
            <a:r>
              <a:rPr lang="en-US" sz="1600" dirty="0">
                <a:cs typeface="+mn-cs"/>
                <a:sym typeface="Wingdings" panose="05000000000000000000" pitchFamily="2" charset="2"/>
              </a:rPr>
              <a:t> </a:t>
            </a:r>
          </a:p>
          <a:p>
            <a:pPr marL="1085773" lvl="1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cs typeface="+mn-cs"/>
                <a:sym typeface="Wingdings" panose="05000000000000000000" pitchFamily="2" charset="2"/>
              </a:rPr>
              <a:t>Dangerous</a:t>
            </a:r>
          </a:p>
          <a:p>
            <a:pPr marL="1085773" lvl="1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b="1" dirty="0">
                <a:cs typeface="+mn-cs"/>
                <a:sym typeface="Wingdings" panose="05000000000000000000" pitchFamily="2" charset="2"/>
              </a:rPr>
              <a:t>Surprise discoveries</a:t>
            </a:r>
            <a:r>
              <a:rPr lang="en-US" sz="1600" dirty="0">
                <a:cs typeface="+mn-cs"/>
                <a:sym typeface="Wingdings" panose="05000000000000000000" pitchFamily="2" charset="2"/>
              </a:rPr>
              <a:t>, e.g.:</a:t>
            </a:r>
          </a:p>
          <a:p>
            <a:pPr marL="1485781" lvl="2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400" b="1" i="1" u="sng" dirty="0">
                <a:cs typeface="+mn-cs"/>
                <a:sym typeface="Wingdings" panose="05000000000000000000" pitchFamily="2" charset="2"/>
              </a:rPr>
              <a:t>Linear</a:t>
            </a:r>
            <a:r>
              <a:rPr lang="en-US" sz="1400" dirty="0">
                <a:cs typeface="+mn-cs"/>
                <a:sym typeface="Wingdings" panose="05000000000000000000" pitchFamily="2" charset="2"/>
              </a:rPr>
              <a:t> algebraic structure of the word embedding space in NLP (analogies)</a:t>
            </a:r>
          </a:p>
          <a:p>
            <a:pPr marL="1485781" lvl="2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400" dirty="0">
                <a:cs typeface="+mn-cs"/>
                <a:sym typeface="Wingdings" panose="05000000000000000000" pitchFamily="2" charset="2"/>
              </a:rPr>
              <a:t>Predicting protein 3D structure (trained to predict next </a:t>
            </a:r>
            <a:r>
              <a:rPr lang="en-US" sz="1400" dirty="0" err="1">
                <a:cs typeface="+mn-cs"/>
                <a:sym typeface="Wingdings" panose="05000000000000000000" pitchFamily="2" charset="2"/>
              </a:rPr>
              <a:t>a.a.</a:t>
            </a:r>
            <a:r>
              <a:rPr lang="en-US" sz="1400" dirty="0">
                <a:cs typeface="+mn-cs"/>
                <a:sym typeface="Wingdings" panose="05000000000000000000" pitchFamily="2" charset="2"/>
              </a:rPr>
              <a:t> in protein sequence)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cs typeface="+mn-cs"/>
                <a:sym typeface="Wingdings" panose="05000000000000000000" pitchFamily="2" charset="2"/>
              </a:rPr>
              <a:t>Over-parametrization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cs typeface="+mn-cs"/>
                <a:sym typeface="Wingdings" panose="05000000000000000000" pitchFamily="2" charset="2"/>
              </a:rPr>
              <a:t>Lack of robustness to noise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cs typeface="+mn-cs"/>
                <a:sym typeface="Wingdings" panose="05000000000000000000" pitchFamily="2" charset="2"/>
              </a:rPr>
              <a:t>Overfitting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cs typeface="+mn-cs"/>
                <a:sym typeface="Wingdings" panose="05000000000000000000" pitchFamily="2" charset="2"/>
              </a:rPr>
              <a:t>Large carbon footprints … </a:t>
            </a:r>
          </a:p>
          <a:p>
            <a:pPr>
              <a:spcBef>
                <a:spcPct val="20000"/>
              </a:spcBef>
              <a:defRPr/>
            </a:pPr>
            <a:endParaRPr lang="en-US" sz="1200" dirty="0">
              <a:cs typeface="+mn-cs"/>
              <a:sym typeface="Wingdings" panose="05000000000000000000" pitchFamily="2" charset="2"/>
            </a:endParaRPr>
          </a:p>
          <a:p>
            <a:pPr>
              <a:spcBef>
                <a:spcPct val="20000"/>
              </a:spcBef>
              <a:defRPr/>
            </a:pPr>
            <a:r>
              <a:rPr lang="en-US" b="1" u="sng" dirty="0">
                <a:cs typeface="+mn-cs"/>
                <a:sym typeface="Wingdings" panose="05000000000000000000" pitchFamily="2" charset="2"/>
              </a:rPr>
              <a:t>New paradigms needed</a:t>
            </a:r>
            <a:r>
              <a:rPr lang="en-US" b="1" dirty="0">
                <a:cs typeface="+mn-cs"/>
                <a:sym typeface="Wingdings" panose="05000000000000000000" pitchFamily="2" charset="2"/>
              </a:rPr>
              <a:t>: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cs typeface="+mn-cs"/>
                <a:sym typeface="Wingdings" panose="05000000000000000000" pitchFamily="2" charset="2"/>
              </a:rPr>
              <a:t>Explainable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cs typeface="+mn-cs"/>
                <a:sym typeface="Wingdings" panose="05000000000000000000" pitchFamily="2" charset="2"/>
              </a:rPr>
              <a:t>Controllable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cs typeface="+mn-cs"/>
                <a:sym typeface="Wingdings" panose="05000000000000000000" pitchFamily="2" charset="2"/>
              </a:rPr>
              <a:t>New insights: </a:t>
            </a:r>
          </a:p>
          <a:p>
            <a:pPr marL="1085773" lvl="1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cs typeface="+mn-cs"/>
                <a:sym typeface="Wingdings" panose="05000000000000000000" pitchFamily="2" charset="2"/>
              </a:rPr>
              <a:t>Emergent nature of biological organization</a:t>
            </a:r>
          </a:p>
          <a:p>
            <a:pPr marL="1085773" lvl="1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cs typeface="+mn-cs"/>
                <a:sym typeface="Wingdings" panose="05000000000000000000" pitchFamily="2" charset="2"/>
              </a:rPr>
              <a:t>Non-linear  linear organization?</a:t>
            </a:r>
          </a:p>
          <a:p>
            <a:pPr marL="1085773" lvl="1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cs typeface="+mn-cs"/>
                <a:sym typeface="Wingdings" panose="05000000000000000000" pitchFamily="2" charset="2"/>
              </a:rPr>
              <a:t>Sustainable revolution in biomedical applications &amp; exploitation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cs typeface="+mn-cs"/>
                <a:sym typeface="Wingdings" panose="05000000000000000000" pitchFamily="2" charset="2"/>
              </a:rPr>
              <a:t>Reduce carbon footprint</a:t>
            </a:r>
          </a:p>
          <a:p>
            <a:pPr>
              <a:spcBef>
                <a:spcPct val="20000"/>
              </a:spcBef>
              <a:defRPr/>
            </a:pPr>
            <a:endParaRPr lang="en-US" dirty="0">
              <a:cs typeface="+mn-cs"/>
              <a:sym typeface="Wingdings" panose="05000000000000000000" pitchFamily="2" charset="2"/>
            </a:endParaRP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US" dirty="0">
              <a:cs typeface="+mn-cs"/>
            </a:endParaRP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>
                <a:solidFill>
                  <a:schemeClr val="bg1"/>
                </a:solidFill>
              </a:rPr>
              <a:t>Medicine: complex world of inter-connected entities</a:t>
            </a:r>
          </a:p>
        </p:txBody>
      </p:sp>
      <p:pic>
        <p:nvPicPr>
          <p:cNvPr id="16" name="Picture 4" descr="Oxford University Press">
            <a:extLst>
              <a:ext uri="{FF2B5EF4-FFF2-40B4-BE49-F238E27FC236}">
                <a16:creationId xmlns:a16="http://schemas.microsoft.com/office/drawing/2014/main" id="{590159F3-5160-4DE7-AEDF-DBF41C858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664" y="6543562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8918CE-B186-4CA9-AD2B-7947F0F58E30}"/>
              </a:ext>
            </a:extLst>
          </p:cNvPr>
          <p:cNvSpPr txBox="1"/>
          <p:nvPr/>
        </p:nvSpPr>
        <p:spPr>
          <a:xfrm>
            <a:off x="791840" y="6887153"/>
            <a:ext cx="8886856" cy="49308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Pržulj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N. </a:t>
            </a:r>
            <a:r>
              <a:rPr lang="en-US" sz="1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Malod-Dognin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“Simplicity within biological complexity,” 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 Advances,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5(1), Feb. 6, 2025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Zitnik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“Current and future directions in network biology,”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 Advances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4(1), 2024</a:t>
            </a:r>
          </a:p>
        </p:txBody>
      </p:sp>
    </p:spTree>
    <p:extLst>
      <p:ext uri="{BB962C8B-B14F-4D97-AF65-F5344CB8AC3E}">
        <p14:creationId xmlns:p14="http://schemas.microsoft.com/office/powerpoint/2010/main" val="1713556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4" descr="http://2.bp.blogspot.com/-1N4ul7zF4Eo/TV47Xgvvj6I/AAAAAAAAALU/AEDOUDwSTx4/s200/35372-legg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961" y="1354409"/>
            <a:ext cx="1524000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geo_net.pdf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60" y="2915741"/>
            <a:ext cx="6480720" cy="6574450"/>
          </a:xfrm>
          <a:prstGeom prst="rect">
            <a:avLst/>
          </a:prstGeom>
        </p:spPr>
      </p:pic>
      <p:pic>
        <p:nvPicPr>
          <p:cNvPr id="3" name="Picture 2" descr="geo_net.pdf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960" y="2915741"/>
            <a:ext cx="6480720" cy="65744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92042" y="3851845"/>
            <a:ext cx="4771887" cy="3538876"/>
            <a:chOff x="2100002" y="3045190"/>
            <a:chExt cx="4771887" cy="3538876"/>
          </a:xfrm>
        </p:grpSpPr>
        <p:cxnSp>
          <p:nvCxnSpPr>
            <p:cNvPr id="7" name="Straight Connector 6"/>
            <p:cNvCxnSpPr/>
            <p:nvPr/>
          </p:nvCxnSpPr>
          <p:spPr>
            <a:xfrm flipH="1" flipV="1">
              <a:off x="6118539" y="5282816"/>
              <a:ext cx="554893" cy="91587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4788750" y="5440498"/>
              <a:ext cx="258420" cy="96374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293078" y="3430569"/>
              <a:ext cx="367153" cy="107802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2660231" y="3430569"/>
              <a:ext cx="954161" cy="54616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293078" y="5069805"/>
              <a:ext cx="1006004" cy="85691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541025" y="3244482"/>
              <a:ext cx="1132407" cy="110783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4788751" y="3244482"/>
              <a:ext cx="1884682" cy="34686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299082" y="5071556"/>
              <a:ext cx="1750733" cy="38362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049815" y="4352314"/>
              <a:ext cx="491210" cy="11028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614392" y="3591350"/>
              <a:ext cx="1174358" cy="38537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4788750" y="3591350"/>
              <a:ext cx="752275" cy="76096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457901" y="3591350"/>
              <a:ext cx="330849" cy="1092797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3614392" y="3990744"/>
              <a:ext cx="1926633" cy="3615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14392" y="3990743"/>
              <a:ext cx="843509" cy="735724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4457902" y="4726468"/>
              <a:ext cx="591913" cy="72871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049815" y="5262496"/>
              <a:ext cx="1087060" cy="19268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5541025" y="4352314"/>
              <a:ext cx="595851" cy="91018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293078" y="4510345"/>
              <a:ext cx="1006003" cy="5612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299081" y="3990743"/>
              <a:ext cx="315311" cy="108081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3425205" y="3784040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879216" y="5262496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>
              <a:off x="3299082" y="4726467"/>
              <a:ext cx="1158819" cy="34508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457902" y="4352314"/>
              <a:ext cx="1083123" cy="374153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09894" y="4877116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327031" y="416941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943799" y="5069805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132674" y="4298768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264826" y="4511873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100002" y="572221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95674" y="619868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99563" y="3398661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6480356" y="600599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6485738" y="3045190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2474635" y="3205971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406487" y="3991101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dk1">
                    <a:tint val="15000"/>
                    <a:satMod val="3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328346" y="1187551"/>
            <a:ext cx="2272325" cy="1509608"/>
            <a:chOff x="4844188" y="512708"/>
            <a:chExt cx="2272326" cy="1509608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5785650" y="712000"/>
              <a:ext cx="1132407" cy="1107832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 flipH="1">
              <a:off x="5033376" y="712000"/>
              <a:ext cx="1884682" cy="34686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5033375" y="1058868"/>
              <a:ext cx="752275" cy="76096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6" name="Oval 45"/>
            <p:cNvSpPr/>
            <p:nvPr/>
          </p:nvSpPr>
          <p:spPr>
            <a:xfrm>
              <a:off x="5571656" y="163693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844188" y="86617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6730363" y="512708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799952" y="1143441"/>
            <a:ext cx="3446684" cy="1124229"/>
            <a:chOff x="2826267" y="320018"/>
            <a:chExt cx="3446684" cy="1124229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4189813" y="519310"/>
              <a:ext cx="1884682" cy="34686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 flipV="1">
              <a:off x="3015454" y="866178"/>
              <a:ext cx="1174358" cy="38537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2" name="Oval 51"/>
            <p:cNvSpPr/>
            <p:nvPr/>
          </p:nvSpPr>
          <p:spPr>
            <a:xfrm>
              <a:off x="2826267" y="1058868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4000625" y="67348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886800" y="320018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240114" y="1403573"/>
            <a:ext cx="2287977" cy="1156138"/>
            <a:chOff x="7703983" y="3591176"/>
            <a:chExt cx="2287977" cy="1156137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8878341" y="3795313"/>
              <a:ext cx="193076" cy="59244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>
            <a:xfrm flipV="1">
              <a:off x="7893170" y="3783865"/>
              <a:ext cx="1174358" cy="38537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9067528" y="3783865"/>
              <a:ext cx="752275" cy="76096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 flipH="1" flipV="1">
              <a:off x="7893170" y="4183259"/>
              <a:ext cx="1926633" cy="3615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grpSp>
          <p:nvGrpSpPr>
            <p:cNvPr id="60" name="Group 59"/>
            <p:cNvGrpSpPr/>
            <p:nvPr/>
          </p:nvGrpSpPr>
          <p:grpSpPr>
            <a:xfrm>
              <a:off x="7703983" y="3591176"/>
              <a:ext cx="2287977" cy="1156137"/>
              <a:chOff x="7703983" y="3591176"/>
              <a:chExt cx="2287977" cy="1156137"/>
            </a:xfrm>
          </p:grpSpPr>
          <p:sp>
            <p:nvSpPr>
              <p:cNvPr id="61" name="Oval 60"/>
              <p:cNvSpPr/>
              <p:nvPr/>
            </p:nvSpPr>
            <p:spPr>
              <a:xfrm>
                <a:off x="7703983" y="3976555"/>
                <a:ext cx="386151" cy="385379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4BACC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21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9605809" y="4361934"/>
                <a:ext cx="386151" cy="385379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4BACC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21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8878341" y="3591176"/>
                <a:ext cx="386151" cy="385379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4BACC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21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8685265" y="4183616"/>
                <a:ext cx="386151" cy="385379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4BACC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21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5904408" y="1259559"/>
            <a:ext cx="1448356" cy="1498591"/>
            <a:chOff x="7328345" y="1747379"/>
            <a:chExt cx="1448356" cy="1498591"/>
          </a:xfrm>
        </p:grpSpPr>
        <p:cxnSp>
          <p:nvCxnSpPr>
            <p:cNvPr id="66" name="Straight Connector 65"/>
            <p:cNvCxnSpPr/>
            <p:nvPr/>
          </p:nvCxnSpPr>
          <p:spPr>
            <a:xfrm flipH="1" flipV="1">
              <a:off x="7645018" y="2544059"/>
              <a:ext cx="920544" cy="17831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7852269" y="1940068"/>
              <a:ext cx="752275" cy="76096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>
            <a:xfrm flipV="1">
              <a:off x="7521420" y="1940068"/>
              <a:ext cx="330849" cy="109279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>
            <a:xfrm flipH="1">
              <a:off x="7521421" y="2701032"/>
              <a:ext cx="1083123" cy="374153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70" name="Oval 69"/>
            <p:cNvSpPr/>
            <p:nvPr/>
          </p:nvSpPr>
          <p:spPr>
            <a:xfrm>
              <a:off x="8390550" y="251813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7328345" y="2860591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7663082" y="174737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7470006" y="233981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560593" y="1547591"/>
            <a:ext cx="2266944" cy="2992715"/>
            <a:chOff x="1424545" y="552975"/>
            <a:chExt cx="2266944" cy="2992715"/>
          </a:xfrm>
        </p:grpSpPr>
        <p:cxnSp>
          <p:nvCxnSpPr>
            <p:cNvPr id="75" name="Straight Connector 74"/>
            <p:cNvCxnSpPr/>
            <p:nvPr/>
          </p:nvCxnSpPr>
          <p:spPr>
            <a:xfrm flipH="1" flipV="1">
              <a:off x="2943521" y="2437130"/>
              <a:ext cx="554893" cy="91587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>
            <a:xfrm flipH="1" flipV="1">
              <a:off x="1613732" y="745664"/>
              <a:ext cx="752275" cy="76096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2366007" y="1506628"/>
              <a:ext cx="595851" cy="9101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78" name="Oval 77"/>
            <p:cNvSpPr/>
            <p:nvPr/>
          </p:nvSpPr>
          <p:spPr>
            <a:xfrm>
              <a:off x="2152013" y="1323733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FF66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2768781" y="222411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FF66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1424545" y="552975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FF66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3305338" y="3160311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FF66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613428" y="1547589"/>
            <a:ext cx="1448356" cy="2414647"/>
            <a:chOff x="1579675" y="100086"/>
            <a:chExt cx="1448356" cy="2414647"/>
          </a:xfrm>
        </p:grpSpPr>
        <p:cxnSp>
          <p:nvCxnSpPr>
            <p:cNvPr id="83" name="Straight Connector 82"/>
            <p:cNvCxnSpPr/>
            <p:nvPr/>
          </p:nvCxnSpPr>
          <p:spPr>
            <a:xfrm flipV="1">
              <a:off x="2103599" y="1371165"/>
              <a:ext cx="258420" cy="96374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 flipV="1">
              <a:off x="2364664" y="282981"/>
              <a:ext cx="491210" cy="11028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>
            <a:xfrm flipH="1" flipV="1">
              <a:off x="1772751" y="657135"/>
              <a:ext cx="591913" cy="72871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86" name="Oval 85"/>
            <p:cNvSpPr/>
            <p:nvPr/>
          </p:nvSpPr>
          <p:spPr>
            <a:xfrm>
              <a:off x="2194065" y="1193163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 flipH="1">
              <a:off x="1772751" y="282981"/>
              <a:ext cx="1083123" cy="374153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88" name="Oval 87"/>
            <p:cNvSpPr/>
            <p:nvPr/>
          </p:nvSpPr>
          <p:spPr>
            <a:xfrm>
              <a:off x="2641880" y="100086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1579675" y="442540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910523" y="2129354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511920" y="1259557"/>
            <a:ext cx="1678682" cy="2056524"/>
            <a:chOff x="1548436" y="500610"/>
            <a:chExt cx="1678682" cy="2056524"/>
          </a:xfrm>
        </p:grpSpPr>
        <p:cxnSp>
          <p:nvCxnSpPr>
            <p:cNvPr id="92" name="Straight Connector 91"/>
            <p:cNvCxnSpPr/>
            <p:nvPr/>
          </p:nvCxnSpPr>
          <p:spPr>
            <a:xfrm flipV="1">
              <a:off x="1708840" y="725208"/>
              <a:ext cx="367153" cy="1078025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>
            <a:xfrm flipH="1" flipV="1">
              <a:off x="2075993" y="725208"/>
              <a:ext cx="954161" cy="54616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>
            <a:xfrm>
              <a:off x="1708840" y="1804984"/>
              <a:ext cx="1006003" cy="56121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 flipH="1">
              <a:off x="2714843" y="1285382"/>
              <a:ext cx="315311" cy="1080813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96" name="Oval 95"/>
            <p:cNvSpPr/>
            <p:nvPr/>
          </p:nvSpPr>
          <p:spPr>
            <a:xfrm>
              <a:off x="2840967" y="107867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1F497D">
                    <a:lumMod val="60000"/>
                    <a:lumOff val="40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2525656" y="2171755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1F497D">
                    <a:lumMod val="60000"/>
                    <a:lumOff val="40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548436" y="159340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1F497D">
                    <a:lumMod val="60000"/>
                    <a:lumOff val="40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890397" y="500610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1F497D">
                    <a:lumMod val="60000"/>
                    <a:lumOff val="40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59794" y="1475581"/>
            <a:ext cx="1396043" cy="1808830"/>
            <a:chOff x="225799" y="1503109"/>
            <a:chExt cx="1396043" cy="1808830"/>
          </a:xfrm>
        </p:grpSpPr>
        <p:cxnSp>
          <p:nvCxnSpPr>
            <p:cNvPr id="101" name="Straight Connector 100"/>
            <p:cNvCxnSpPr/>
            <p:nvPr/>
          </p:nvCxnSpPr>
          <p:spPr>
            <a:xfrm flipV="1">
              <a:off x="418875" y="2274146"/>
              <a:ext cx="1006004" cy="85691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>
            <a:xfrm>
              <a:off x="418875" y="1714686"/>
              <a:ext cx="1006003" cy="56121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03" name="Oval 102"/>
            <p:cNvSpPr/>
            <p:nvPr/>
          </p:nvSpPr>
          <p:spPr>
            <a:xfrm>
              <a:off x="1235691" y="208145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258471" y="150310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225799" y="2926560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647826" y="1979637"/>
            <a:ext cx="2550975" cy="2323558"/>
            <a:chOff x="-167378" y="2068164"/>
            <a:chExt cx="2550975" cy="2323558"/>
          </a:xfrm>
        </p:grpSpPr>
        <p:cxnSp>
          <p:nvCxnSpPr>
            <p:cNvPr id="107" name="Straight Connector 106"/>
            <p:cNvCxnSpPr/>
            <p:nvPr/>
          </p:nvCxnSpPr>
          <p:spPr>
            <a:xfrm flipV="1">
              <a:off x="25698" y="3353929"/>
              <a:ext cx="1006004" cy="85691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>
            <a:xfrm>
              <a:off x="1347012" y="2274867"/>
              <a:ext cx="843509" cy="73572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>
            <a:xfrm flipH="1">
              <a:off x="1031701" y="2274867"/>
              <a:ext cx="315311" cy="1080813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10" name="Oval 109"/>
            <p:cNvSpPr/>
            <p:nvPr/>
          </p:nvSpPr>
          <p:spPr>
            <a:xfrm>
              <a:off x="1157825" y="2068164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H="1">
              <a:off x="1031702" y="3010591"/>
              <a:ext cx="1158819" cy="3450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12" name="Oval 111"/>
            <p:cNvSpPr/>
            <p:nvPr/>
          </p:nvSpPr>
          <p:spPr>
            <a:xfrm>
              <a:off x="842514" y="3161240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1997446" y="279599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-167378" y="4006343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007865" y="1403573"/>
            <a:ext cx="3165365" cy="1808830"/>
            <a:chOff x="-1371108" y="2429178"/>
            <a:chExt cx="3165365" cy="1808830"/>
          </a:xfrm>
        </p:grpSpPr>
        <p:cxnSp>
          <p:nvCxnSpPr>
            <p:cNvPr id="116" name="Straight Connector 115"/>
            <p:cNvCxnSpPr/>
            <p:nvPr/>
          </p:nvCxnSpPr>
          <p:spPr>
            <a:xfrm flipV="1">
              <a:off x="-1178032" y="3200215"/>
              <a:ext cx="1006004" cy="85691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>
            <a:xfrm flipH="1" flipV="1">
              <a:off x="-172028" y="3201966"/>
              <a:ext cx="1750733" cy="38362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>
            <a:xfrm>
              <a:off x="-1178032" y="2640755"/>
              <a:ext cx="1006003" cy="56121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19" name="Oval 118"/>
            <p:cNvSpPr/>
            <p:nvPr/>
          </p:nvSpPr>
          <p:spPr>
            <a:xfrm>
              <a:off x="1408106" y="3392906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-361216" y="3007526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-1338436" y="2429178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-1371108" y="3852629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176218" y="1907629"/>
            <a:ext cx="2155473" cy="1136002"/>
            <a:chOff x="7081173" y="3076044"/>
            <a:chExt cx="2155473" cy="1136002"/>
          </a:xfrm>
        </p:grpSpPr>
        <p:cxnSp>
          <p:nvCxnSpPr>
            <p:cNvPr id="124" name="Straight Connector 123"/>
            <p:cNvCxnSpPr/>
            <p:nvPr/>
          </p:nvCxnSpPr>
          <p:spPr>
            <a:xfrm flipH="1" flipV="1">
              <a:off x="7270361" y="3635727"/>
              <a:ext cx="1750733" cy="38362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>
            <a:xfrm flipH="1" flipV="1">
              <a:off x="8429181" y="3290639"/>
              <a:ext cx="591913" cy="72871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26" name="Oval 125"/>
            <p:cNvSpPr/>
            <p:nvPr/>
          </p:nvSpPr>
          <p:spPr>
            <a:xfrm>
              <a:off x="8850495" y="382666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7" name="Straight Connector 126"/>
            <p:cNvCxnSpPr/>
            <p:nvPr/>
          </p:nvCxnSpPr>
          <p:spPr>
            <a:xfrm flipH="1">
              <a:off x="7270361" y="3290638"/>
              <a:ext cx="1158819" cy="34508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28" name="Oval 127"/>
            <p:cNvSpPr/>
            <p:nvPr/>
          </p:nvSpPr>
          <p:spPr>
            <a:xfrm>
              <a:off x="7081173" y="344128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8236105" y="3076044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552480" y="1475583"/>
            <a:ext cx="2065124" cy="2072193"/>
            <a:chOff x="7218136" y="2712083"/>
            <a:chExt cx="2065124" cy="2072193"/>
          </a:xfrm>
        </p:grpSpPr>
        <p:cxnSp>
          <p:nvCxnSpPr>
            <p:cNvPr id="131" name="Straight Connector 130"/>
            <p:cNvCxnSpPr/>
            <p:nvPr/>
          </p:nvCxnSpPr>
          <p:spPr>
            <a:xfrm flipV="1">
              <a:off x="7742060" y="3640708"/>
              <a:ext cx="258420" cy="96374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7411212" y="2926678"/>
              <a:ext cx="591913" cy="72871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>
            <a:xfrm flipV="1">
              <a:off x="8003125" y="3462706"/>
              <a:ext cx="1087060" cy="192688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34" name="Oval 133"/>
            <p:cNvSpPr/>
            <p:nvPr/>
          </p:nvSpPr>
          <p:spPr>
            <a:xfrm>
              <a:off x="7832526" y="3462706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8897109" y="3270015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7218136" y="2712083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7548984" y="439889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7056538" y="2051647"/>
            <a:ext cx="2287977" cy="1498591"/>
            <a:chOff x="6625205" y="3228725"/>
            <a:chExt cx="2287977" cy="1498591"/>
          </a:xfrm>
        </p:grpSpPr>
        <p:cxnSp>
          <p:nvCxnSpPr>
            <p:cNvPr id="139" name="Straight Connector 138"/>
            <p:cNvCxnSpPr/>
            <p:nvPr/>
          </p:nvCxnSpPr>
          <p:spPr>
            <a:xfrm flipV="1">
              <a:off x="6814392" y="3421414"/>
              <a:ext cx="1174358" cy="38537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>
            <a:xfrm flipH="1" flipV="1">
              <a:off x="7988750" y="3421414"/>
              <a:ext cx="752275" cy="76096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>
            <a:xfrm flipV="1">
              <a:off x="7657901" y="3421414"/>
              <a:ext cx="330849" cy="1092797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>
            <a:xfrm flipH="1" flipV="1">
              <a:off x="6814392" y="3820808"/>
              <a:ext cx="1926633" cy="36157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>
            <a:xfrm>
              <a:off x="6814392" y="3820807"/>
              <a:ext cx="843509" cy="735724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44" name="Oval 143"/>
            <p:cNvSpPr/>
            <p:nvPr/>
          </p:nvSpPr>
          <p:spPr>
            <a:xfrm>
              <a:off x="6625205" y="3614104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4BACC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45" name="Straight Connector 144"/>
            <p:cNvCxnSpPr/>
            <p:nvPr/>
          </p:nvCxnSpPr>
          <p:spPr>
            <a:xfrm flipH="1">
              <a:off x="7657902" y="4182378"/>
              <a:ext cx="1083123" cy="374153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46" name="Oval 145"/>
            <p:cNvSpPr/>
            <p:nvPr/>
          </p:nvSpPr>
          <p:spPr>
            <a:xfrm>
              <a:off x="8527031" y="3999483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4BACC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7464826" y="4341937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4BACC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7799563" y="3228725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4BACC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7606487" y="3821165"/>
              <a:ext cx="386151" cy="385379"/>
            </a:xfrm>
            <a:prstGeom prst="ellipse">
              <a:avLst/>
            </a:prstGeom>
            <a:gradFill flip="none" rotWithShape="1">
              <a:gsLst>
                <a:gs pos="100000">
                  <a:srgbClr val="4BACC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1175014" y="2226184"/>
            <a:ext cx="213409" cy="640080"/>
            <a:chOff x="1442325" y="5713241"/>
            <a:chExt cx="213409" cy="640080"/>
          </a:xfrm>
        </p:grpSpPr>
        <p:cxnSp>
          <p:nvCxnSpPr>
            <p:cNvPr id="229" name="Straight Connector 228"/>
            <p:cNvCxnSpPr/>
            <p:nvPr/>
          </p:nvCxnSpPr>
          <p:spPr>
            <a:xfrm>
              <a:off x="1547296" y="583017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30" name="Oval 229"/>
            <p:cNvSpPr/>
            <p:nvPr/>
          </p:nvSpPr>
          <p:spPr>
            <a:xfrm>
              <a:off x="1442325" y="6140335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F0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Oval 230"/>
            <p:cNvSpPr/>
            <p:nvPr/>
          </p:nvSpPr>
          <p:spPr>
            <a:xfrm>
              <a:off x="1442325" y="5713241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F0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2658185" y="2270267"/>
            <a:ext cx="661273" cy="625419"/>
            <a:chOff x="2714676" y="5642718"/>
            <a:chExt cx="661273" cy="625419"/>
          </a:xfrm>
        </p:grpSpPr>
        <p:cxnSp>
          <p:nvCxnSpPr>
            <p:cNvPr id="233" name="Straight Connector 232"/>
            <p:cNvCxnSpPr/>
            <p:nvPr/>
          </p:nvCxnSpPr>
          <p:spPr>
            <a:xfrm>
              <a:off x="3048106" y="5770313"/>
              <a:ext cx="229745" cy="40516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34" name="Straight Connector 233"/>
            <p:cNvCxnSpPr/>
            <p:nvPr/>
          </p:nvCxnSpPr>
          <p:spPr>
            <a:xfrm>
              <a:off x="2826158" y="6175482"/>
              <a:ext cx="45169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35" name="Straight Connector 234"/>
            <p:cNvCxnSpPr/>
            <p:nvPr/>
          </p:nvCxnSpPr>
          <p:spPr>
            <a:xfrm flipH="1">
              <a:off x="2815998" y="5770415"/>
              <a:ext cx="221948" cy="40506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36" name="Oval 235"/>
            <p:cNvSpPr/>
            <p:nvPr/>
          </p:nvSpPr>
          <p:spPr>
            <a:xfrm>
              <a:off x="2714676" y="6048149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7" name="Oval 236"/>
            <p:cNvSpPr/>
            <p:nvPr/>
          </p:nvSpPr>
          <p:spPr>
            <a:xfrm>
              <a:off x="2935100" y="5642718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8" name="Oval 237"/>
            <p:cNvSpPr/>
            <p:nvPr/>
          </p:nvSpPr>
          <p:spPr>
            <a:xfrm>
              <a:off x="3155525" y="6048149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3750940" y="2051645"/>
            <a:ext cx="213905" cy="1343742"/>
            <a:chOff x="3710360" y="5387620"/>
            <a:chExt cx="213905" cy="1343742"/>
          </a:xfrm>
        </p:grpSpPr>
        <p:cxnSp>
          <p:nvCxnSpPr>
            <p:cNvPr id="240" name="Straight Connector 239"/>
            <p:cNvCxnSpPr/>
            <p:nvPr/>
          </p:nvCxnSpPr>
          <p:spPr>
            <a:xfrm>
              <a:off x="3815827" y="6281239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1" name="Straight Connector 240"/>
            <p:cNvCxnSpPr/>
            <p:nvPr/>
          </p:nvCxnSpPr>
          <p:spPr>
            <a:xfrm>
              <a:off x="3815331" y="5504552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2" name="Straight Connector 241"/>
            <p:cNvCxnSpPr/>
            <p:nvPr/>
          </p:nvCxnSpPr>
          <p:spPr>
            <a:xfrm>
              <a:off x="3815331" y="5873982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43" name="Oval 242"/>
            <p:cNvSpPr/>
            <p:nvPr/>
          </p:nvSpPr>
          <p:spPr>
            <a:xfrm>
              <a:off x="3710360" y="6139694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7964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>
              <a:off x="3710360" y="5764360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7964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>
              <a:off x="3710360" y="5387620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7964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>
              <a:off x="3710856" y="6518376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7964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7" name="Group 246"/>
          <p:cNvGrpSpPr>
            <a:grpSpLocks noChangeAspect="1"/>
          </p:cNvGrpSpPr>
          <p:nvPr/>
        </p:nvGrpSpPr>
        <p:grpSpPr>
          <a:xfrm>
            <a:off x="4453437" y="2256111"/>
            <a:ext cx="533740" cy="803647"/>
            <a:chOff x="4204966" y="5542691"/>
            <a:chExt cx="661273" cy="995672"/>
          </a:xfrm>
        </p:grpSpPr>
        <p:cxnSp>
          <p:nvCxnSpPr>
            <p:cNvPr id="248" name="Straight Connector 247"/>
            <p:cNvCxnSpPr/>
            <p:nvPr/>
          </p:nvCxnSpPr>
          <p:spPr>
            <a:xfrm>
              <a:off x="4538396" y="6040539"/>
              <a:ext cx="229745" cy="40516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49" name="Straight Connector 248"/>
            <p:cNvCxnSpPr/>
            <p:nvPr/>
          </p:nvCxnSpPr>
          <p:spPr>
            <a:xfrm flipH="1">
              <a:off x="4306288" y="6040641"/>
              <a:ext cx="221948" cy="40506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0" name="Straight Connector 249"/>
            <p:cNvCxnSpPr/>
            <p:nvPr/>
          </p:nvCxnSpPr>
          <p:spPr>
            <a:xfrm>
              <a:off x="4530361" y="565962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51" name="Oval 250"/>
            <p:cNvSpPr/>
            <p:nvPr/>
          </p:nvSpPr>
          <p:spPr>
            <a:xfrm>
              <a:off x="4425390" y="5941656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>
              <a:off x="4425390" y="5542691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>
              <a:off x="4204966" y="6318375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>
              <a:off x="4645815" y="6318375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5" name="Group 254"/>
          <p:cNvGrpSpPr>
            <a:grpSpLocks noChangeAspect="1"/>
          </p:cNvGrpSpPr>
          <p:nvPr/>
        </p:nvGrpSpPr>
        <p:grpSpPr>
          <a:xfrm>
            <a:off x="5271857" y="2345015"/>
            <a:ext cx="623803" cy="615193"/>
            <a:chOff x="4996721" y="5691767"/>
            <a:chExt cx="670163" cy="660913"/>
          </a:xfrm>
        </p:grpSpPr>
        <p:cxnSp>
          <p:nvCxnSpPr>
            <p:cNvPr id="256" name="Straight Connector 255"/>
            <p:cNvCxnSpPr/>
            <p:nvPr/>
          </p:nvCxnSpPr>
          <p:spPr>
            <a:xfrm>
              <a:off x="5106933" y="5830173"/>
              <a:ext cx="45169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7" name="Straight Connector 256"/>
            <p:cNvCxnSpPr/>
            <p:nvPr/>
          </p:nvCxnSpPr>
          <p:spPr>
            <a:xfrm>
              <a:off x="5552569" y="5816111"/>
              <a:ext cx="12114" cy="44905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8" name="Straight Connector 257"/>
            <p:cNvCxnSpPr/>
            <p:nvPr/>
          </p:nvCxnSpPr>
          <p:spPr>
            <a:xfrm>
              <a:off x="5117093" y="6260025"/>
              <a:ext cx="45169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59" name="Straight Connector 258"/>
            <p:cNvCxnSpPr/>
            <p:nvPr/>
          </p:nvCxnSpPr>
          <p:spPr>
            <a:xfrm>
              <a:off x="5114427" y="5826940"/>
              <a:ext cx="0" cy="41931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60" name="Oval 259"/>
            <p:cNvSpPr/>
            <p:nvPr/>
          </p:nvSpPr>
          <p:spPr>
            <a:xfrm>
              <a:off x="5005611" y="6132692"/>
              <a:ext cx="220424" cy="21998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4F81BD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>
              <a:off x="4996721" y="5705680"/>
              <a:ext cx="220424" cy="21998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4F81BD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>
              <a:off x="5446460" y="5691767"/>
              <a:ext cx="220424" cy="21998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4F81BD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>
              <a:off x="5446460" y="6125429"/>
              <a:ext cx="220424" cy="21998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4F81BD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4" name="Group 263"/>
          <p:cNvGrpSpPr>
            <a:grpSpLocks noChangeAspect="1"/>
          </p:cNvGrpSpPr>
          <p:nvPr/>
        </p:nvGrpSpPr>
        <p:grpSpPr>
          <a:xfrm>
            <a:off x="6159584" y="2235480"/>
            <a:ext cx="546567" cy="822960"/>
            <a:chOff x="5764655" y="5569733"/>
            <a:chExt cx="661273" cy="995672"/>
          </a:xfrm>
        </p:grpSpPr>
        <p:cxnSp>
          <p:nvCxnSpPr>
            <p:cNvPr id="265" name="Straight Connector 264"/>
            <p:cNvCxnSpPr/>
            <p:nvPr/>
          </p:nvCxnSpPr>
          <p:spPr>
            <a:xfrm>
              <a:off x="5876137" y="5691767"/>
              <a:ext cx="45169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6" name="Straight Connector 265"/>
            <p:cNvCxnSpPr/>
            <p:nvPr/>
          </p:nvCxnSpPr>
          <p:spPr>
            <a:xfrm flipV="1">
              <a:off x="6098085" y="5662388"/>
              <a:ext cx="229745" cy="40516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7" name="Straight Connector 266"/>
            <p:cNvCxnSpPr/>
            <p:nvPr/>
          </p:nvCxnSpPr>
          <p:spPr>
            <a:xfrm flipH="1" flipV="1">
              <a:off x="5865977" y="5662388"/>
              <a:ext cx="221948" cy="40506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8" name="Straight Connector 267"/>
            <p:cNvCxnSpPr/>
            <p:nvPr/>
          </p:nvCxnSpPr>
          <p:spPr>
            <a:xfrm flipV="1">
              <a:off x="6090050" y="604322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69" name="Oval 268"/>
            <p:cNvSpPr/>
            <p:nvPr/>
          </p:nvSpPr>
          <p:spPr>
            <a:xfrm flipV="1">
              <a:off x="5985079" y="5953454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V="1">
              <a:off x="5985079" y="6352419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V="1">
              <a:off x="5764655" y="556973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V="1">
              <a:off x="6205504" y="556973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3" name="Group 272"/>
          <p:cNvGrpSpPr>
            <a:grpSpLocks noChangeAspect="1"/>
          </p:cNvGrpSpPr>
          <p:nvPr/>
        </p:nvGrpSpPr>
        <p:grpSpPr>
          <a:xfrm>
            <a:off x="6913135" y="2298564"/>
            <a:ext cx="685800" cy="693224"/>
            <a:chOff x="6711892" y="5615883"/>
            <a:chExt cx="895411" cy="905104"/>
          </a:xfrm>
        </p:grpSpPr>
        <p:cxnSp>
          <p:nvCxnSpPr>
            <p:cNvPr id="274" name="Straight Connector 273"/>
            <p:cNvCxnSpPr/>
            <p:nvPr/>
          </p:nvCxnSpPr>
          <p:spPr>
            <a:xfrm>
              <a:off x="7167837" y="5719105"/>
              <a:ext cx="0" cy="70679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5" name="Straight Connector 274"/>
            <p:cNvCxnSpPr/>
            <p:nvPr/>
          </p:nvCxnSpPr>
          <p:spPr>
            <a:xfrm>
              <a:off x="6798910" y="6081868"/>
              <a:ext cx="347287" cy="30828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6" name="Straight Connector 275"/>
            <p:cNvCxnSpPr/>
            <p:nvPr/>
          </p:nvCxnSpPr>
          <p:spPr>
            <a:xfrm>
              <a:off x="7146197" y="5707964"/>
              <a:ext cx="368983" cy="36453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7" name="Straight Connector 276"/>
            <p:cNvCxnSpPr/>
            <p:nvPr/>
          </p:nvCxnSpPr>
          <p:spPr>
            <a:xfrm flipV="1">
              <a:off x="7167837" y="6081868"/>
              <a:ext cx="329254" cy="33645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8" name="Straight Connector 277"/>
            <p:cNvCxnSpPr/>
            <p:nvPr/>
          </p:nvCxnSpPr>
          <p:spPr>
            <a:xfrm flipH="1">
              <a:off x="6817141" y="5738805"/>
              <a:ext cx="329056" cy="31740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79" name="Oval 278"/>
            <p:cNvSpPr/>
            <p:nvPr/>
          </p:nvSpPr>
          <p:spPr>
            <a:xfrm>
              <a:off x="6711892" y="5957272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E0C1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0" name="Oval 279"/>
            <p:cNvSpPr/>
            <p:nvPr/>
          </p:nvSpPr>
          <p:spPr>
            <a:xfrm>
              <a:off x="7058949" y="561588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E0C1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1" name="Oval 280"/>
            <p:cNvSpPr/>
            <p:nvPr/>
          </p:nvSpPr>
          <p:spPr>
            <a:xfrm>
              <a:off x="7386879" y="5957272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E0C1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2" name="Oval 281"/>
            <p:cNvSpPr/>
            <p:nvPr/>
          </p:nvSpPr>
          <p:spPr>
            <a:xfrm>
              <a:off x="7061615" y="6300999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E0C1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3" name="Group 282"/>
          <p:cNvGrpSpPr>
            <a:grpSpLocks noChangeAspect="1"/>
          </p:cNvGrpSpPr>
          <p:nvPr/>
        </p:nvGrpSpPr>
        <p:grpSpPr>
          <a:xfrm>
            <a:off x="7810896" y="2290097"/>
            <a:ext cx="685800" cy="714796"/>
            <a:chOff x="7706785" y="5575283"/>
            <a:chExt cx="895411" cy="933270"/>
          </a:xfrm>
        </p:grpSpPr>
        <p:cxnSp>
          <p:nvCxnSpPr>
            <p:cNvPr id="284" name="Straight Connector 283"/>
            <p:cNvCxnSpPr/>
            <p:nvPr/>
          </p:nvCxnSpPr>
          <p:spPr>
            <a:xfrm>
              <a:off x="8162730" y="6108459"/>
              <a:ext cx="307975" cy="2901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85" name="Straight Connector 284"/>
            <p:cNvCxnSpPr/>
            <p:nvPr/>
          </p:nvCxnSpPr>
          <p:spPr>
            <a:xfrm>
              <a:off x="8165482" y="5678364"/>
              <a:ext cx="3370" cy="46287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86" name="Straight Connector 285"/>
            <p:cNvCxnSpPr/>
            <p:nvPr/>
          </p:nvCxnSpPr>
          <p:spPr>
            <a:xfrm flipV="1">
              <a:off x="7815673" y="6113472"/>
              <a:ext cx="347057" cy="28508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87" name="Straight Connector 286"/>
            <p:cNvCxnSpPr/>
            <p:nvPr/>
          </p:nvCxnSpPr>
          <p:spPr>
            <a:xfrm>
              <a:off x="8162730" y="5674255"/>
              <a:ext cx="360577" cy="74778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88" name="Straight Connector 287"/>
            <p:cNvCxnSpPr/>
            <p:nvPr/>
          </p:nvCxnSpPr>
          <p:spPr>
            <a:xfrm>
              <a:off x="7808705" y="6406137"/>
              <a:ext cx="69967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89" name="Straight Connector 288"/>
            <p:cNvCxnSpPr/>
            <p:nvPr/>
          </p:nvCxnSpPr>
          <p:spPr>
            <a:xfrm flipH="1">
              <a:off x="7807895" y="5662388"/>
              <a:ext cx="354835" cy="70251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90" name="Oval 289"/>
            <p:cNvSpPr/>
            <p:nvPr/>
          </p:nvSpPr>
          <p:spPr>
            <a:xfrm>
              <a:off x="7706785" y="6288565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FF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Oval 290"/>
            <p:cNvSpPr/>
            <p:nvPr/>
          </p:nvSpPr>
          <p:spPr>
            <a:xfrm>
              <a:off x="8053842" y="557528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FF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Oval 291"/>
            <p:cNvSpPr/>
            <p:nvPr/>
          </p:nvSpPr>
          <p:spPr>
            <a:xfrm>
              <a:off x="8381772" y="6288565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FF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Oval 292"/>
            <p:cNvSpPr/>
            <p:nvPr/>
          </p:nvSpPr>
          <p:spPr>
            <a:xfrm>
              <a:off x="8053842" y="600096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FF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1943968" y="2122255"/>
            <a:ext cx="213409" cy="1009510"/>
            <a:chOff x="2204420" y="5478781"/>
            <a:chExt cx="213409" cy="1009510"/>
          </a:xfrm>
        </p:grpSpPr>
        <p:cxnSp>
          <p:nvCxnSpPr>
            <p:cNvPr id="295" name="Straight Connector 294"/>
            <p:cNvCxnSpPr/>
            <p:nvPr/>
          </p:nvCxnSpPr>
          <p:spPr>
            <a:xfrm>
              <a:off x="2309391" y="559571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96" name="Straight Connector 295"/>
            <p:cNvCxnSpPr/>
            <p:nvPr/>
          </p:nvCxnSpPr>
          <p:spPr>
            <a:xfrm>
              <a:off x="2309391" y="596514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97" name="Oval 296"/>
            <p:cNvSpPr/>
            <p:nvPr/>
          </p:nvSpPr>
          <p:spPr>
            <a:xfrm>
              <a:off x="2204420" y="6275305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Oval 297"/>
            <p:cNvSpPr/>
            <p:nvPr/>
          </p:nvSpPr>
          <p:spPr>
            <a:xfrm>
              <a:off x="2204420" y="5877746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Oval 298"/>
            <p:cNvSpPr/>
            <p:nvPr/>
          </p:nvSpPr>
          <p:spPr>
            <a:xfrm>
              <a:off x="2204420" y="5478781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21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0" name="Text Box 9"/>
          <p:cNvSpPr txBox="1">
            <a:spLocks noChangeArrowheads="1"/>
          </p:cNvSpPr>
          <p:nvPr/>
        </p:nvSpPr>
        <p:spPr bwMode="auto">
          <a:xfrm>
            <a:off x="-144264" y="7236221"/>
            <a:ext cx="10008864" cy="57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marL="457200" indent="-4572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spcBef>
                <a:spcPct val="20000"/>
              </a:spcBef>
            </a:pPr>
            <a:r>
              <a:rPr lang="en-US" sz="1400" dirty="0">
                <a:solidFill>
                  <a:srgbClr val="99CCFF"/>
                </a:solidFill>
              </a:rPr>
              <a:t>	</a:t>
            </a:r>
            <a:r>
              <a:rPr lang="en-US" sz="1100" dirty="0"/>
              <a:t>N. </a:t>
            </a:r>
            <a:r>
              <a:rPr lang="en-US" sz="1100" dirty="0" err="1"/>
              <a:t>Przulj</a:t>
            </a:r>
            <a:r>
              <a:rPr lang="en-US" sz="1100" b="0" dirty="0"/>
              <a:t>, D. G. </a:t>
            </a:r>
            <a:r>
              <a:rPr lang="en-US" sz="1100" b="0" dirty="0" err="1"/>
              <a:t>Corneil</a:t>
            </a:r>
            <a:r>
              <a:rPr lang="en-US" sz="1100" b="0" dirty="0"/>
              <a:t>, and I. </a:t>
            </a:r>
            <a:r>
              <a:rPr lang="en-US" sz="1100" b="0" dirty="0" err="1"/>
              <a:t>Jurisica</a:t>
            </a:r>
            <a:r>
              <a:rPr lang="en-US" sz="1100" b="0" dirty="0"/>
              <a:t>, “Modeling </a:t>
            </a:r>
            <a:r>
              <a:rPr lang="en-US" sz="1100" b="0" dirty="0" err="1"/>
              <a:t>Interactome</a:t>
            </a:r>
            <a:r>
              <a:rPr lang="en-US" sz="1100" b="0" dirty="0"/>
              <a:t>: Scale Free or Geometric?,” </a:t>
            </a:r>
            <a:r>
              <a:rPr lang="en-US" sz="1100" b="0" i="1" dirty="0"/>
              <a:t>Bioinformatics</a:t>
            </a:r>
            <a:r>
              <a:rPr lang="en-US" sz="1100" b="0" dirty="0"/>
              <a:t>, vol. 20, num. 18, pg. 3508-3515, 2004.</a:t>
            </a:r>
          </a:p>
          <a:p>
            <a:pPr eaLnBrk="1" hangingPunct="1"/>
            <a:endParaRPr lang="en-US" b="0" dirty="0"/>
          </a:p>
        </p:txBody>
      </p:sp>
      <p:sp>
        <p:nvSpPr>
          <p:cNvPr id="301" name="TextBox 300"/>
          <p:cNvSpPr txBox="1"/>
          <p:nvPr/>
        </p:nvSpPr>
        <p:spPr>
          <a:xfrm>
            <a:off x="5349567" y="1379198"/>
            <a:ext cx="2499057" cy="6724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00794" tIns="50397" rIns="100794" bIns="50397" rtlCol="0">
            <a:spAutoFit/>
          </a:bodyPr>
          <a:lstStyle/>
          <a:p>
            <a:pPr marL="533345" indent="-533345">
              <a:spcBef>
                <a:spcPct val="20000"/>
              </a:spcBef>
              <a:defRPr/>
            </a:pPr>
            <a:r>
              <a:rPr lang="en-US" b="1" i="1" dirty="0"/>
              <a:t>Graphlets </a:t>
            </a:r>
          </a:p>
          <a:p>
            <a:pPr marL="533345" indent="-533345">
              <a:spcBef>
                <a:spcPct val="20000"/>
              </a:spcBef>
              <a:defRPr/>
            </a:pPr>
            <a:r>
              <a:rPr lang="en-US" b="1" i="1" dirty="0"/>
              <a:t>“Legos of Networks”</a:t>
            </a:r>
          </a:p>
        </p:txBody>
      </p:sp>
      <p:pic>
        <p:nvPicPr>
          <p:cNvPr id="3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" name="Rectangle 1027"/>
          <p:cNvSpPr>
            <a:spLocks noChangeArrowheads="1"/>
          </p:cNvSpPr>
          <p:nvPr/>
        </p:nvSpPr>
        <p:spPr bwMode="auto">
          <a:xfrm>
            <a:off x="881632" y="539477"/>
            <a:ext cx="9055224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</a:rPr>
              <a:t>Graphlets</a:t>
            </a:r>
            <a:r>
              <a:rPr lang="en-US" sz="2400" b="1" dirty="0">
                <a:solidFill>
                  <a:schemeClr val="bg1"/>
                </a:solidFill>
              </a:rPr>
              <a:t> Mine Inter-Connected Entities – </a:t>
            </a:r>
            <a:r>
              <a:rPr lang="en-US" sz="2400" b="1" dirty="0">
                <a:solidFill>
                  <a:srgbClr val="FFFF00"/>
                </a:solidFill>
              </a:rPr>
              <a:t>One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Network</a:t>
            </a:r>
            <a:r>
              <a:rPr lang="en-US" sz="2400" b="1" dirty="0">
                <a:solidFill>
                  <a:schemeClr val="bg1"/>
                </a:solidFill>
              </a:rPr>
              <a:t> Type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9698376B-0EFA-4538-B999-EF35A1DCD2EE}"/>
              </a:ext>
            </a:extLst>
          </p:cNvPr>
          <p:cNvSpPr txBox="1"/>
          <p:nvPr/>
        </p:nvSpPr>
        <p:spPr>
          <a:xfrm>
            <a:off x="359793" y="1115541"/>
            <a:ext cx="4875963" cy="865237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ERC </a:t>
            </a:r>
            <a:r>
              <a:rPr lang="en-US" b="1" dirty="0" err="1">
                <a:solidFill>
                  <a:srgbClr val="FFFF00"/>
                </a:solidFill>
              </a:rPr>
              <a:t>StG</a:t>
            </a:r>
            <a:r>
              <a:rPr lang="en-US" dirty="0">
                <a:solidFill>
                  <a:srgbClr val="FFFF00"/>
                </a:solidFill>
              </a:rPr>
              <a:t>: 278212 (2012-2017): "Biological Network Topology Complements Genome as a Source of Biological Information"</a:t>
            </a:r>
          </a:p>
        </p:txBody>
      </p:sp>
      <p:sp>
        <p:nvSpPr>
          <p:cNvPr id="304" name="TextBox 6">
            <a:extLst>
              <a:ext uri="{FF2B5EF4-FFF2-40B4-BE49-F238E27FC236}">
                <a16:creationId xmlns:a16="http://schemas.microsoft.com/office/drawing/2014/main" id="{F0425154-08E8-4F09-B772-D38C98D5F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D5A55-AD5B-486F-BADE-966EA325EE6B}"/>
              </a:ext>
            </a:extLst>
          </p:cNvPr>
          <p:cNvSpPr txBox="1"/>
          <p:nvPr/>
        </p:nvSpPr>
        <p:spPr>
          <a:xfrm>
            <a:off x="5254716" y="1083046"/>
            <a:ext cx="465229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 Black" panose="020B0A04020102020204" pitchFamily="34" charset="0"/>
              </a:rPr>
              <a:t>Combine Network Topology and 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44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426E-6 3.39214E-6 C 0.04223 0.06406 0.08445 0.12812 0.12099 0.20836 C 0.15754 0.28859 0.18857 0.38479 0.21976 0.4812 " pathEditMode="relative" ptsTypes="aaA">
                                      <p:cBhvr>
                                        <p:cTn id="13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62697E-6 7.12035E-7 C 0.04664 0.05125 0.09342 0.1025 0.11185 0.16383 C 0.13028 0.22495 0.12052 0.29657 0.11091 0.3682 " pathEditMode="relative" ptsTypes="aaA">
                                      <p:cBhvr>
                                        <p:cTn id="1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26843E-7 -6.60786E-6 C 0.04663 0.05461 0.09341 0.10922 0.11988 0.19092 C 0.14634 0.27263 0.1528 0.38164 0.15926 0.49065 " pathEditMode="relative" ptsTypes="aaA">
                                      <p:cBhvr>
                                        <p:cTn id="21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4.95274E-6 5.2678E-6 C -0.01827 0.07058 -0.03655 0.14115 -0.04631 0.21635 C -0.05608 0.29154 -0.05734 0.37157 -0.05844 0.45159 " pathEditMode="relative" ptsTypes="aaA">
                                      <p:cBhvr>
                                        <p:cTn id="25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14619E-6 -5.18799E-7 C 0.02505 0.06595 0.0501 0.13191 0.06144 0.19345 C 0.07278 0.25499 0.07011 0.31233 0.06758 0.36967 " pathEditMode="relative" ptsTypes="aaA">
                                      <p:cBhvr>
                                        <p:cTn id="2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19723E-6 -3.27242E-6 C 0.0419 0.01702 0.08396 0.03424 0.11594 0.09137 C 0.14792 0.1485 0.16966 0.24554 0.19155 0.34258 " pathEditMode="relative" ptsTypes="aaA">
                                      <p:cBhvr>
                                        <p:cTn id="3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9.4518E-8 -9.87188E-7 C -0.0597 0.06343 -0.11941 0.12707 -0.16036 0.18546 C -0.20132 0.24385 -0.22369 0.29741 -0.24606 0.35097 " pathEditMode="relative" ptsTypes="a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26024E-6 3.19891E-6 C -0.04616 0.0418 -0.09231 0.08381 -0.12193 0.16803 C -0.15154 0.25226 -0.16446 0.3787 -0.17738 0.50536 " pathEditMode="relative" ptsTypes="aaA">
                                      <p:cBhvr>
                                        <p:cTn id="41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5.72149E-6 4.62088E-7 C -0.03183 0.04285 -0.06349 0.0857 -0.08255 0.1506 C -0.10161 0.2155 -0.10823 0.30267 -0.11485 0.38983 " pathEditMode="relative" ptsTypes="aaA">
                                      <p:cBhvr>
                                        <p:cTn id="4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7.62445E-7 1.5963E-7 C -0.08349 0.03004 -0.16682 0.06007 -0.21881 0.10754 C -0.27079 0.15501 -0.29127 0.21991 -0.31159 0.28502 " pathEditMode="relative" ptsTypes="aaA">
                                      <p:cBhvr>
                                        <p:cTn id="49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1.41777E-6 3.28922E-6 C -0.02284 0.05587 -0.04552 0.11174 -0.0493 0.17055 C -0.05308 0.22936 -0.03812 0.29132 -0.02315 0.35349 " pathEditMode="relative" ptsTypes="aaA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4.03277E-7 -9.11573E-7 C -0.0805 0.0397 -0.16099 0.0794 -0.22479 0.15459 C -0.28859 0.22978 -0.33585 0.34068 -0.38311 0.45159 " pathEditMode="relative" ptsTypes="aaA">
                                      <p:cBhvr>
                                        <p:cTn id="5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4.29742E-6 1.23714E-6 C 0.0564 0.04873 0.11295 0.09746 0.14824 0.15732 C 0.18353 0.21718 0.19755 0.28797 0.21172 0.35896 " pathEditMode="relative" ptsTypes="aaA">
                                      <p:cBhvr>
                                        <p:cTn id="6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39" y="1331565"/>
            <a:ext cx="221669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31801" y="2586223"/>
            <a:ext cx="213409" cy="640080"/>
            <a:chOff x="1442325" y="5713241"/>
            <a:chExt cx="213409" cy="64008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547296" y="583017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8" name="Oval 7"/>
            <p:cNvSpPr/>
            <p:nvPr/>
          </p:nvSpPr>
          <p:spPr>
            <a:xfrm>
              <a:off x="1442325" y="6140335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F0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442325" y="5713241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F00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14969" y="2630305"/>
            <a:ext cx="661273" cy="625419"/>
            <a:chOff x="2714676" y="5642718"/>
            <a:chExt cx="661273" cy="625419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048106" y="5770313"/>
              <a:ext cx="229745" cy="40516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>
            <a:xfrm>
              <a:off x="2826158" y="6175482"/>
              <a:ext cx="45169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>
            <a:xfrm flipH="1">
              <a:off x="2815998" y="5770415"/>
              <a:ext cx="221948" cy="40506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4" name="Oval 13"/>
            <p:cNvSpPr/>
            <p:nvPr/>
          </p:nvSpPr>
          <p:spPr>
            <a:xfrm>
              <a:off x="2714676" y="6048149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935100" y="5642718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155525" y="6048149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07727" y="2411685"/>
            <a:ext cx="213905" cy="1343742"/>
            <a:chOff x="3710360" y="5387620"/>
            <a:chExt cx="213905" cy="134374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815827" y="6281239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>
              <a:off x="3815331" y="5504552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>
              <a:off x="3815331" y="5873982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1" name="Oval 20"/>
            <p:cNvSpPr/>
            <p:nvPr/>
          </p:nvSpPr>
          <p:spPr>
            <a:xfrm>
              <a:off x="3710360" y="6139694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7964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3710360" y="5764360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7964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710360" y="5387620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7964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3710856" y="6518376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F79646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710223" y="2616150"/>
            <a:ext cx="533740" cy="803647"/>
            <a:chOff x="4204966" y="5542691"/>
            <a:chExt cx="661273" cy="995672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4538396" y="6040539"/>
              <a:ext cx="229745" cy="40516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 flipH="1">
              <a:off x="4306288" y="6040641"/>
              <a:ext cx="221948" cy="40506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>
            <a:xfrm>
              <a:off x="4530361" y="565962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29" name="Oval 28"/>
            <p:cNvSpPr/>
            <p:nvPr/>
          </p:nvSpPr>
          <p:spPr>
            <a:xfrm>
              <a:off x="4425390" y="5941656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425390" y="5542691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204966" y="6318375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4645815" y="6318375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660066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4528642" y="2705054"/>
            <a:ext cx="623803" cy="615193"/>
            <a:chOff x="4996721" y="5691767"/>
            <a:chExt cx="670163" cy="660913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5106933" y="5830173"/>
              <a:ext cx="45169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>
            <a:xfrm>
              <a:off x="5552569" y="5816111"/>
              <a:ext cx="12114" cy="44905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>
              <a:off x="5117093" y="6260025"/>
              <a:ext cx="45169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>
              <a:off x="5114427" y="5826940"/>
              <a:ext cx="0" cy="41931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8" name="Oval 37"/>
            <p:cNvSpPr/>
            <p:nvPr/>
          </p:nvSpPr>
          <p:spPr>
            <a:xfrm>
              <a:off x="5005611" y="6132692"/>
              <a:ext cx="220424" cy="21998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4F81BD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4996721" y="5705680"/>
              <a:ext cx="220424" cy="21998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4F81BD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446460" y="5691767"/>
              <a:ext cx="220424" cy="21998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4F81BD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446460" y="6125429"/>
              <a:ext cx="220424" cy="219988"/>
            </a:xfrm>
            <a:prstGeom prst="ellipse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4F81BD">
                    <a:lumMod val="7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5416369" y="2595520"/>
            <a:ext cx="546567" cy="822960"/>
            <a:chOff x="5764655" y="5569733"/>
            <a:chExt cx="661273" cy="995672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5876137" y="5691767"/>
              <a:ext cx="45169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 flipV="1">
              <a:off x="6098085" y="5662388"/>
              <a:ext cx="229745" cy="40516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5865977" y="5662388"/>
              <a:ext cx="221948" cy="40506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 flipV="1">
              <a:off x="6090050" y="604322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7" name="Oval 46"/>
            <p:cNvSpPr/>
            <p:nvPr/>
          </p:nvSpPr>
          <p:spPr>
            <a:xfrm flipV="1">
              <a:off x="5985079" y="5953454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 flipV="1">
              <a:off x="5985079" y="6352419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 flipV="1">
              <a:off x="5764655" y="556973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 flipV="1">
              <a:off x="6205504" y="556973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C0504D">
                    <a:lumMod val="75000"/>
                  </a:srgb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6169921" y="2658604"/>
            <a:ext cx="685800" cy="693224"/>
            <a:chOff x="6711892" y="5615883"/>
            <a:chExt cx="895411" cy="905104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7167837" y="5719105"/>
              <a:ext cx="0" cy="70679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>
              <a:off x="6798910" y="6081868"/>
              <a:ext cx="347287" cy="30828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7146197" y="5707964"/>
              <a:ext cx="368983" cy="36453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>
            <a:xfrm flipV="1">
              <a:off x="7167837" y="6081868"/>
              <a:ext cx="329254" cy="33645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>
            <a:xfrm flipH="1">
              <a:off x="6817141" y="5738805"/>
              <a:ext cx="329056" cy="317401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7" name="Oval 56"/>
            <p:cNvSpPr/>
            <p:nvPr/>
          </p:nvSpPr>
          <p:spPr>
            <a:xfrm>
              <a:off x="6711892" y="5957272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E0C1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7058949" y="561588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E0C1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7386879" y="5957272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E0C1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7061615" y="6300999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E0C100"/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7067682" y="2650137"/>
            <a:ext cx="685800" cy="714796"/>
            <a:chOff x="7706785" y="5575283"/>
            <a:chExt cx="895411" cy="933270"/>
          </a:xfrm>
        </p:grpSpPr>
        <p:cxnSp>
          <p:nvCxnSpPr>
            <p:cNvPr id="62" name="Straight Connector 61"/>
            <p:cNvCxnSpPr/>
            <p:nvPr/>
          </p:nvCxnSpPr>
          <p:spPr>
            <a:xfrm>
              <a:off x="8162730" y="6108459"/>
              <a:ext cx="307975" cy="29010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>
            <a:xfrm>
              <a:off x="8165482" y="5678364"/>
              <a:ext cx="3370" cy="462875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>
            <a:xfrm flipV="1">
              <a:off x="7815673" y="6113472"/>
              <a:ext cx="347057" cy="28508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>
            <a:xfrm>
              <a:off x="8162730" y="5674255"/>
              <a:ext cx="360577" cy="747787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7808705" y="6406137"/>
              <a:ext cx="699677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 flipH="1">
              <a:off x="7807895" y="5662388"/>
              <a:ext cx="354835" cy="702519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8" name="Oval 67"/>
            <p:cNvSpPr/>
            <p:nvPr/>
          </p:nvSpPr>
          <p:spPr>
            <a:xfrm>
              <a:off x="7706785" y="6288565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FF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8053842" y="557528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FF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8381772" y="6288565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FF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8053842" y="6000963"/>
              <a:ext cx="220424" cy="219988"/>
            </a:xfrm>
            <a:prstGeom prst="ellipse">
              <a:avLst/>
            </a:prstGeom>
            <a:gradFill flip="none" rotWithShape="1">
              <a:gsLst>
                <a:gs pos="100000">
                  <a:srgbClr val="00FFFF"/>
                </a:gs>
                <a:gs pos="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200755" y="2482295"/>
            <a:ext cx="213409" cy="1009510"/>
            <a:chOff x="2204420" y="5478781"/>
            <a:chExt cx="213409" cy="1009510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2309391" y="559571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>
            <a:xfrm>
              <a:off x="2309391" y="5965143"/>
              <a:ext cx="0" cy="40525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75" name="Oval 74"/>
            <p:cNvSpPr/>
            <p:nvPr/>
          </p:nvSpPr>
          <p:spPr>
            <a:xfrm>
              <a:off x="2204420" y="6275305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2204420" y="5877746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204420" y="5478781"/>
              <a:ext cx="213409" cy="212986"/>
            </a:xfrm>
            <a:prstGeom prst="ellipse">
              <a:avLst/>
            </a:prstGeom>
            <a:gradFill flip="none" rotWithShape="1">
              <a:gsLst>
                <a:gs pos="100000">
                  <a:srgbClr val="008000"/>
                </a:gs>
                <a:gs pos="0">
                  <a:sysClr val="window" lastClr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cxnSp>
        <p:nvCxnSpPr>
          <p:cNvPr id="204" name="Straight Arrow Connector 203"/>
          <p:cNvCxnSpPr/>
          <p:nvPr/>
        </p:nvCxnSpPr>
        <p:spPr bwMode="auto">
          <a:xfrm flipH="1">
            <a:off x="1069653" y="3542441"/>
            <a:ext cx="236073" cy="15335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6" name="Straight Arrow Connector 205"/>
          <p:cNvCxnSpPr/>
          <p:nvPr/>
        </p:nvCxnSpPr>
        <p:spPr bwMode="auto">
          <a:xfrm>
            <a:off x="1307459" y="3542441"/>
            <a:ext cx="295594" cy="153354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8" name="Straight Arrow Connector 207"/>
          <p:cNvCxnSpPr/>
          <p:nvPr/>
        </p:nvCxnSpPr>
        <p:spPr bwMode="auto">
          <a:xfrm flipH="1">
            <a:off x="2672354" y="3779838"/>
            <a:ext cx="435839" cy="12241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0" name="Straight Arrow Connector 209"/>
          <p:cNvCxnSpPr/>
          <p:nvPr/>
        </p:nvCxnSpPr>
        <p:spPr bwMode="auto">
          <a:xfrm>
            <a:off x="3108193" y="3779838"/>
            <a:ext cx="73431" cy="122413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2" name="Straight Arrow Connector 211"/>
          <p:cNvCxnSpPr/>
          <p:nvPr/>
        </p:nvCxnSpPr>
        <p:spPr bwMode="auto">
          <a:xfrm flipH="1">
            <a:off x="3731978" y="3527849"/>
            <a:ext cx="216267" cy="162935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4" name="Straight Arrow Connector 213"/>
          <p:cNvCxnSpPr/>
          <p:nvPr/>
        </p:nvCxnSpPr>
        <p:spPr bwMode="auto">
          <a:xfrm>
            <a:off x="3948245" y="3527849"/>
            <a:ext cx="295717" cy="162935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6" name="Straight Arrow Connector 215"/>
          <p:cNvCxnSpPr/>
          <p:nvPr/>
        </p:nvCxnSpPr>
        <p:spPr bwMode="auto">
          <a:xfrm flipH="1">
            <a:off x="5198928" y="3527848"/>
            <a:ext cx="513426" cy="154813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8" name="Straight Arrow Connector 217"/>
          <p:cNvCxnSpPr/>
          <p:nvPr/>
        </p:nvCxnSpPr>
        <p:spPr bwMode="auto">
          <a:xfrm>
            <a:off x="5712355" y="3527848"/>
            <a:ext cx="96036" cy="154813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2" name="Straight Arrow Connector 221"/>
          <p:cNvCxnSpPr/>
          <p:nvPr/>
        </p:nvCxnSpPr>
        <p:spPr bwMode="auto">
          <a:xfrm>
            <a:off x="5712355" y="3527848"/>
            <a:ext cx="657208" cy="154813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" name="Straight Arrow Connector 223"/>
          <p:cNvCxnSpPr/>
          <p:nvPr/>
        </p:nvCxnSpPr>
        <p:spPr bwMode="auto">
          <a:xfrm>
            <a:off x="6552407" y="3527848"/>
            <a:ext cx="381925" cy="166672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6" name="Straight Arrow Connector 225"/>
          <p:cNvCxnSpPr/>
          <p:nvPr/>
        </p:nvCxnSpPr>
        <p:spPr bwMode="auto">
          <a:xfrm>
            <a:off x="6552407" y="3527849"/>
            <a:ext cx="869175" cy="16753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847" name="Group 846"/>
          <p:cNvGrpSpPr/>
          <p:nvPr/>
        </p:nvGrpSpPr>
        <p:grpSpPr>
          <a:xfrm>
            <a:off x="420027" y="5039784"/>
            <a:ext cx="7758870" cy="1056506"/>
            <a:chOff x="1225198" y="5715352"/>
            <a:chExt cx="7037967" cy="958443"/>
          </a:xfrm>
        </p:grpSpPr>
        <p:grpSp>
          <p:nvGrpSpPr>
            <p:cNvPr id="848" name="Group 847"/>
            <p:cNvGrpSpPr>
              <a:grpSpLocks noChangeAspect="1"/>
            </p:cNvGrpSpPr>
            <p:nvPr/>
          </p:nvGrpSpPr>
          <p:grpSpPr>
            <a:xfrm>
              <a:off x="1225198" y="5886484"/>
              <a:ext cx="155825" cy="467417"/>
              <a:chOff x="1442325" y="5713241"/>
              <a:chExt cx="213409" cy="640080"/>
            </a:xfrm>
          </p:grpSpPr>
          <p:cxnSp>
            <p:nvCxnSpPr>
              <p:cNvPr id="967" name="Straight Connector 966"/>
              <p:cNvCxnSpPr/>
              <p:nvPr/>
            </p:nvCxnSpPr>
            <p:spPr>
              <a:xfrm>
                <a:off x="1547296" y="583017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68" name="Oval 967"/>
              <p:cNvSpPr/>
              <p:nvPr/>
            </p:nvSpPr>
            <p:spPr>
              <a:xfrm>
                <a:off x="1442325" y="6140335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69" name="Oval 968"/>
              <p:cNvSpPr/>
              <p:nvPr/>
            </p:nvSpPr>
            <p:spPr>
              <a:xfrm>
                <a:off x="1442325" y="571324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49" name="Group 848"/>
            <p:cNvGrpSpPr>
              <a:grpSpLocks noChangeAspect="1"/>
            </p:cNvGrpSpPr>
            <p:nvPr/>
          </p:nvGrpSpPr>
          <p:grpSpPr>
            <a:xfrm>
              <a:off x="171402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962" name="Straight Connector 961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63" name="Straight Connector 962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64" name="Oval 963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65" name="Oval 964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66" name="Oval 965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0" name="Group 849"/>
            <p:cNvGrpSpPr>
              <a:grpSpLocks noChangeAspect="1"/>
            </p:cNvGrpSpPr>
            <p:nvPr/>
          </p:nvGrpSpPr>
          <p:grpSpPr>
            <a:xfrm>
              <a:off x="2514600" y="6019800"/>
              <a:ext cx="475416" cy="449689"/>
              <a:chOff x="2714676" y="5642718"/>
              <a:chExt cx="661273" cy="625419"/>
            </a:xfrm>
          </p:grpSpPr>
          <p:cxnSp>
            <p:nvCxnSpPr>
              <p:cNvPr id="956" name="Straight Connector 955"/>
              <p:cNvCxnSpPr/>
              <p:nvPr/>
            </p:nvCxnSpPr>
            <p:spPr>
              <a:xfrm>
                <a:off x="3048106" y="5770313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57" name="Straight Connector 956"/>
              <p:cNvCxnSpPr/>
              <p:nvPr/>
            </p:nvCxnSpPr>
            <p:spPr>
              <a:xfrm>
                <a:off x="2826158" y="6175482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58" name="Straight Connector 957"/>
              <p:cNvCxnSpPr/>
              <p:nvPr/>
            </p:nvCxnSpPr>
            <p:spPr>
              <a:xfrm flipH="1">
                <a:off x="2815998" y="5770415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59" name="Oval 958"/>
              <p:cNvSpPr/>
              <p:nvPr/>
            </p:nvSpPr>
            <p:spPr>
              <a:xfrm>
                <a:off x="2714676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60" name="Oval 959"/>
              <p:cNvSpPr/>
              <p:nvPr/>
            </p:nvSpPr>
            <p:spPr>
              <a:xfrm>
                <a:off x="2935100" y="5642718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61" name="Oval 960"/>
              <p:cNvSpPr/>
              <p:nvPr/>
            </p:nvSpPr>
            <p:spPr>
              <a:xfrm>
                <a:off x="3155525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1" name="Group 850"/>
            <p:cNvGrpSpPr>
              <a:grpSpLocks noChangeAspect="1"/>
            </p:cNvGrpSpPr>
            <p:nvPr/>
          </p:nvGrpSpPr>
          <p:grpSpPr>
            <a:xfrm>
              <a:off x="3164797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949" name="Straight Connector 948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50" name="Straight Connector 949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51" name="Straight Connector 950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52" name="Oval 951"/>
              <p:cNvSpPr/>
              <p:nvPr/>
            </p:nvSpPr>
            <p:spPr>
              <a:xfrm>
                <a:off x="3710360" y="613969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53" name="Oval 952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54" name="Oval 953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55" name="Oval 954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2" name="Group 851"/>
            <p:cNvGrpSpPr>
              <a:grpSpLocks noChangeAspect="1"/>
            </p:cNvGrpSpPr>
            <p:nvPr/>
          </p:nvGrpSpPr>
          <p:grpSpPr>
            <a:xfrm>
              <a:off x="4002236" y="5878403"/>
              <a:ext cx="409497" cy="616641"/>
              <a:chOff x="4204966" y="5542691"/>
              <a:chExt cx="661273" cy="995672"/>
            </a:xfrm>
          </p:grpSpPr>
          <p:cxnSp>
            <p:nvCxnSpPr>
              <p:cNvPr id="942" name="Straight Connector 941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3" name="Straight Connector 942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4" name="Straight Connector 943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45" name="Oval 944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46" name="Oval 945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47" name="Oval 946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48" name="Oval 947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3" name="Group 852"/>
            <p:cNvGrpSpPr>
              <a:grpSpLocks noChangeAspect="1"/>
            </p:cNvGrpSpPr>
            <p:nvPr/>
          </p:nvGrpSpPr>
          <p:grpSpPr>
            <a:xfrm>
              <a:off x="5012135" y="5984575"/>
              <a:ext cx="366776" cy="361747"/>
              <a:chOff x="4996721" y="5691767"/>
              <a:chExt cx="670163" cy="660913"/>
            </a:xfrm>
          </p:grpSpPr>
          <p:cxnSp>
            <p:nvCxnSpPr>
              <p:cNvPr id="934" name="Straight Connector 933"/>
              <p:cNvCxnSpPr/>
              <p:nvPr/>
            </p:nvCxnSpPr>
            <p:spPr>
              <a:xfrm>
                <a:off x="5106933" y="5830173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35" name="Straight Connector 934"/>
              <p:cNvCxnSpPr/>
              <p:nvPr/>
            </p:nvCxnSpPr>
            <p:spPr>
              <a:xfrm>
                <a:off x="5552569" y="5816111"/>
                <a:ext cx="12114" cy="44905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36" name="Straight Connector 935"/>
              <p:cNvCxnSpPr/>
              <p:nvPr/>
            </p:nvCxnSpPr>
            <p:spPr>
              <a:xfrm>
                <a:off x="5117093" y="6260025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37" name="Straight Connector 936"/>
              <p:cNvCxnSpPr/>
              <p:nvPr/>
            </p:nvCxnSpPr>
            <p:spPr>
              <a:xfrm>
                <a:off x="5114427" y="5826940"/>
                <a:ext cx="0" cy="41931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38" name="Oval 937"/>
              <p:cNvSpPr/>
              <p:nvPr/>
            </p:nvSpPr>
            <p:spPr>
              <a:xfrm>
                <a:off x="5005611" y="613269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39" name="Oval 938"/>
              <p:cNvSpPr/>
              <p:nvPr/>
            </p:nvSpPr>
            <p:spPr>
              <a:xfrm>
                <a:off x="4996721" y="5705680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40" name="Oval 939"/>
              <p:cNvSpPr/>
              <p:nvPr/>
            </p:nvSpPr>
            <p:spPr>
              <a:xfrm>
                <a:off x="5446460" y="5691767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41" name="Oval 940"/>
              <p:cNvSpPr/>
              <p:nvPr/>
            </p:nvSpPr>
            <p:spPr>
              <a:xfrm>
                <a:off x="5446460" y="612542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4" name="Group 853"/>
            <p:cNvGrpSpPr>
              <a:grpSpLocks noChangeAspect="1"/>
            </p:cNvGrpSpPr>
            <p:nvPr/>
          </p:nvGrpSpPr>
          <p:grpSpPr>
            <a:xfrm>
              <a:off x="5466270" y="5829252"/>
              <a:ext cx="396250" cy="596692"/>
              <a:chOff x="5764655" y="5569733"/>
              <a:chExt cx="661273" cy="995672"/>
            </a:xfrm>
          </p:grpSpPr>
          <p:cxnSp>
            <p:nvCxnSpPr>
              <p:cNvPr id="926" name="Straight Connector 925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27" name="Straight Connector 926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28" name="Straight Connector 927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29" name="Straight Connector 928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30" name="Oval 929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31" name="Oval 930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32" name="Oval 931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33" name="Oval 932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5" name="Group 854"/>
            <p:cNvGrpSpPr>
              <a:grpSpLocks noChangeAspect="1"/>
            </p:cNvGrpSpPr>
            <p:nvPr/>
          </p:nvGrpSpPr>
          <p:grpSpPr>
            <a:xfrm>
              <a:off x="6889989" y="5931487"/>
              <a:ext cx="447896" cy="452792"/>
              <a:chOff x="6711892" y="5615883"/>
              <a:chExt cx="895411" cy="905104"/>
            </a:xfrm>
          </p:grpSpPr>
          <p:cxnSp>
            <p:nvCxnSpPr>
              <p:cNvPr id="917" name="Straight Connector 916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18" name="Straight Connector 917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19" name="Straight Connector 918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20" name="Straight Connector 919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21" name="Straight Connector 920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22" name="Oval 921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23" name="Oval 922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24" name="Oval 923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25" name="Oval 924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6" name="Group 855"/>
            <p:cNvGrpSpPr>
              <a:grpSpLocks noChangeAspect="1"/>
            </p:cNvGrpSpPr>
            <p:nvPr/>
          </p:nvGrpSpPr>
          <p:grpSpPr>
            <a:xfrm>
              <a:off x="7856741" y="5952466"/>
              <a:ext cx="406424" cy="423646"/>
              <a:chOff x="7706785" y="5575283"/>
              <a:chExt cx="895411" cy="933270"/>
            </a:xfrm>
          </p:grpSpPr>
          <p:cxnSp>
            <p:nvCxnSpPr>
              <p:cNvPr id="907" name="Straight Connector 906"/>
              <p:cNvCxnSpPr/>
              <p:nvPr/>
            </p:nvCxnSpPr>
            <p:spPr>
              <a:xfrm>
                <a:off x="8162730" y="6108459"/>
                <a:ext cx="307975" cy="29010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08" name="Straight Connector 907"/>
              <p:cNvCxnSpPr/>
              <p:nvPr/>
            </p:nvCxnSpPr>
            <p:spPr>
              <a:xfrm>
                <a:off x="8165482" y="5678364"/>
                <a:ext cx="3370" cy="46287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09" name="Straight Connector 908"/>
              <p:cNvCxnSpPr/>
              <p:nvPr/>
            </p:nvCxnSpPr>
            <p:spPr>
              <a:xfrm flipV="1">
                <a:off x="7815673" y="6113472"/>
                <a:ext cx="347057" cy="2850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10" name="Straight Connector 909"/>
              <p:cNvCxnSpPr/>
              <p:nvPr/>
            </p:nvCxnSpPr>
            <p:spPr>
              <a:xfrm>
                <a:off x="8162730" y="5674255"/>
                <a:ext cx="360577" cy="7477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11" name="Straight Connector 910"/>
              <p:cNvCxnSpPr/>
              <p:nvPr/>
            </p:nvCxnSpPr>
            <p:spPr>
              <a:xfrm>
                <a:off x="7808705" y="6406137"/>
                <a:ext cx="699677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12" name="Straight Connector 911"/>
              <p:cNvCxnSpPr/>
              <p:nvPr/>
            </p:nvCxnSpPr>
            <p:spPr>
              <a:xfrm flipH="1">
                <a:off x="7807895" y="5662388"/>
                <a:ext cx="354835" cy="7025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13" name="Oval 912"/>
              <p:cNvSpPr/>
              <p:nvPr/>
            </p:nvSpPr>
            <p:spPr>
              <a:xfrm>
                <a:off x="7706785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14" name="Oval 913"/>
              <p:cNvSpPr/>
              <p:nvPr/>
            </p:nvSpPr>
            <p:spPr>
              <a:xfrm>
                <a:off x="8053842" y="55752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15" name="Oval 914"/>
              <p:cNvSpPr/>
              <p:nvPr/>
            </p:nvSpPr>
            <p:spPr>
              <a:xfrm>
                <a:off x="8381772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16" name="Oval 915"/>
              <p:cNvSpPr/>
              <p:nvPr/>
            </p:nvSpPr>
            <p:spPr>
              <a:xfrm>
                <a:off x="8053842" y="600096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7" name="Group 856"/>
            <p:cNvGrpSpPr>
              <a:grpSpLocks noChangeAspect="1"/>
            </p:cNvGrpSpPr>
            <p:nvPr/>
          </p:nvGrpSpPr>
          <p:grpSpPr>
            <a:xfrm>
              <a:off x="219786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902" name="Straight Connector 901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03" name="Straight Connector 902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04" name="Oval 903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05" name="Oval 904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06" name="Oval 905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8" name="Group 857"/>
            <p:cNvGrpSpPr>
              <a:grpSpLocks noChangeAspect="1"/>
            </p:cNvGrpSpPr>
            <p:nvPr/>
          </p:nvGrpSpPr>
          <p:grpSpPr>
            <a:xfrm>
              <a:off x="3626749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895" name="Straight Connector 894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96" name="Straight Connector 895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97" name="Straight Connector 896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898" name="Oval 897"/>
              <p:cNvSpPr/>
              <p:nvPr/>
            </p:nvSpPr>
            <p:spPr>
              <a:xfrm>
                <a:off x="3710365" y="6139693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99" name="Oval 898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00" name="Oval 899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01" name="Oval 900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9" name="Group 858"/>
            <p:cNvGrpSpPr>
              <a:grpSpLocks noChangeAspect="1"/>
            </p:cNvGrpSpPr>
            <p:nvPr/>
          </p:nvGrpSpPr>
          <p:grpSpPr>
            <a:xfrm>
              <a:off x="4500745" y="5874191"/>
              <a:ext cx="409497" cy="616641"/>
              <a:chOff x="4204966" y="5542691"/>
              <a:chExt cx="661273" cy="995672"/>
            </a:xfrm>
          </p:grpSpPr>
          <p:cxnSp>
            <p:nvCxnSpPr>
              <p:cNvPr id="888" name="Straight Connector 887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89" name="Straight Connector 888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90" name="Straight Connector 889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891" name="Oval 890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92" name="Oval 891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93" name="Oval 892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94" name="Oval 893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60" name="Group 859"/>
            <p:cNvGrpSpPr>
              <a:grpSpLocks noChangeAspect="1"/>
            </p:cNvGrpSpPr>
            <p:nvPr/>
          </p:nvGrpSpPr>
          <p:grpSpPr>
            <a:xfrm>
              <a:off x="5953825" y="5822932"/>
              <a:ext cx="396250" cy="596692"/>
              <a:chOff x="5764655" y="5569733"/>
              <a:chExt cx="661273" cy="995672"/>
            </a:xfrm>
          </p:grpSpPr>
          <p:cxnSp>
            <p:nvCxnSpPr>
              <p:cNvPr id="880" name="Straight Connector 879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81" name="Straight Connector 880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82" name="Straight Connector 881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83" name="Straight Connector 882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884" name="Oval 883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85" name="Oval 884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86" name="Oval 885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87" name="Oval 886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61" name="Group 860"/>
            <p:cNvGrpSpPr>
              <a:grpSpLocks noChangeAspect="1"/>
            </p:cNvGrpSpPr>
            <p:nvPr/>
          </p:nvGrpSpPr>
          <p:grpSpPr>
            <a:xfrm>
              <a:off x="6419686" y="5830796"/>
              <a:ext cx="396250" cy="596692"/>
              <a:chOff x="5764655" y="5569733"/>
              <a:chExt cx="661273" cy="995672"/>
            </a:xfrm>
          </p:grpSpPr>
          <p:cxnSp>
            <p:nvCxnSpPr>
              <p:cNvPr id="872" name="Straight Connector 871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73" name="Straight Connector 872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74" name="Straight Connector 873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75" name="Straight Connector 874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876" name="Oval 875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77" name="Oval 876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78" name="Oval 877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79" name="Oval 878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62" name="Group 861"/>
            <p:cNvGrpSpPr>
              <a:grpSpLocks noChangeAspect="1"/>
            </p:cNvGrpSpPr>
            <p:nvPr/>
          </p:nvGrpSpPr>
          <p:grpSpPr>
            <a:xfrm>
              <a:off x="7369987" y="5939592"/>
              <a:ext cx="447896" cy="452792"/>
              <a:chOff x="6711892" y="5615883"/>
              <a:chExt cx="895411" cy="905104"/>
            </a:xfrm>
          </p:grpSpPr>
          <p:cxnSp>
            <p:nvCxnSpPr>
              <p:cNvPr id="863" name="Straight Connector 862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64" name="Straight Connector 863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65" name="Straight Connector 864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66" name="Straight Connector 865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67" name="Straight Connector 866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868" name="Oval 867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69" name="Oval 868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70" name="Oval 869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71" name="Oval 870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sp>
        <p:nvSpPr>
          <p:cNvPr id="215" name="Text Box 9"/>
          <p:cNvSpPr txBox="1">
            <a:spLocks noChangeArrowheads="1"/>
          </p:cNvSpPr>
          <p:nvPr/>
        </p:nvSpPr>
        <p:spPr bwMode="auto">
          <a:xfrm>
            <a:off x="-144263" y="6945313"/>
            <a:ext cx="10008864" cy="45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6" rIns="91430" bIns="45716">
            <a:spAutoFit/>
          </a:bodyPr>
          <a:lstStyle>
            <a:lvl1pPr marL="457200" indent="-4572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400" b="0" dirty="0">
                <a:solidFill>
                  <a:srgbClr val="99CCFF"/>
                </a:solidFill>
              </a:rPr>
              <a:t>	</a:t>
            </a:r>
            <a:r>
              <a:rPr lang="en-US" sz="1100" dirty="0"/>
              <a:t>N. </a:t>
            </a:r>
            <a:r>
              <a:rPr lang="en-US" sz="1100" dirty="0" err="1"/>
              <a:t>Przulj</a:t>
            </a:r>
            <a:r>
              <a:rPr lang="en-US" sz="1100" b="0" dirty="0"/>
              <a:t>, “Biological Network Comparison Using </a:t>
            </a:r>
            <a:r>
              <a:rPr lang="en-US" sz="1100" b="0" dirty="0" err="1"/>
              <a:t>Graphlet</a:t>
            </a:r>
            <a:r>
              <a:rPr lang="en-US" sz="1100" b="0" dirty="0"/>
              <a:t> Degree Distribution,” </a:t>
            </a:r>
            <a:r>
              <a:rPr lang="en-US" sz="1100" b="0" i="1" dirty="0"/>
              <a:t>Proceedings of the 2006 European Conference on Computational Biology, ECCB '06</a:t>
            </a:r>
            <a:r>
              <a:rPr lang="en-US" sz="1100" b="0" dirty="0"/>
              <a:t>, </a:t>
            </a:r>
            <a:r>
              <a:rPr lang="en-US" sz="1100" b="0" dirty="0" err="1"/>
              <a:t>Eilat</a:t>
            </a:r>
            <a:r>
              <a:rPr lang="en-US" sz="1100" b="0" dirty="0"/>
              <a:t>, Israel, January 21-24, 2007, </a:t>
            </a:r>
            <a:r>
              <a:rPr lang="en-US" sz="1100" dirty="0"/>
              <a:t>acceptance rate 18%. </a:t>
            </a:r>
            <a:r>
              <a:rPr lang="en-US" sz="1100" b="0" i="1" dirty="0"/>
              <a:t>Bioinformatics</a:t>
            </a:r>
            <a:r>
              <a:rPr lang="en-US" sz="1100" b="0" dirty="0"/>
              <a:t>, volume 23, pages e177-e183, 2007 </a:t>
            </a:r>
            <a:endParaRPr lang="en-US" b="0" dirty="0"/>
          </a:p>
        </p:txBody>
      </p:sp>
      <p:pic>
        <p:nvPicPr>
          <p:cNvPr id="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" name="Rectangle 1027"/>
          <p:cNvSpPr>
            <a:spLocks noChangeArrowheads="1"/>
          </p:cNvSpPr>
          <p:nvPr/>
        </p:nvSpPr>
        <p:spPr bwMode="auto">
          <a:xfrm>
            <a:off x="881632" y="539477"/>
            <a:ext cx="9055224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</a:rPr>
              <a:t>Graphlets</a:t>
            </a:r>
            <a:r>
              <a:rPr lang="en-US" sz="2400" b="1" dirty="0">
                <a:solidFill>
                  <a:schemeClr val="bg1"/>
                </a:solidFill>
              </a:rPr>
              <a:t> Mine Inter-Connected Entities – </a:t>
            </a:r>
            <a:r>
              <a:rPr lang="en-US" sz="2400" b="1" dirty="0">
                <a:solidFill>
                  <a:srgbClr val="FFFF00"/>
                </a:solidFill>
              </a:rPr>
              <a:t>One Network </a:t>
            </a:r>
            <a:r>
              <a:rPr lang="en-US" sz="2400" b="1" dirty="0">
                <a:solidFill>
                  <a:schemeClr val="bg1"/>
                </a:solidFill>
              </a:rPr>
              <a:t>Type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EBF7B287-9C99-4800-A87C-E5FB375E6B84}"/>
              </a:ext>
            </a:extLst>
          </p:cNvPr>
          <p:cNvSpPr txBox="1"/>
          <p:nvPr/>
        </p:nvSpPr>
        <p:spPr>
          <a:xfrm>
            <a:off x="359793" y="1115541"/>
            <a:ext cx="4875963" cy="865237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ERC </a:t>
            </a:r>
            <a:r>
              <a:rPr lang="en-US" b="1" dirty="0" err="1">
                <a:solidFill>
                  <a:srgbClr val="FFFF00"/>
                </a:solidFill>
              </a:rPr>
              <a:t>StG</a:t>
            </a:r>
            <a:r>
              <a:rPr lang="en-US" dirty="0">
                <a:solidFill>
                  <a:srgbClr val="FFFF00"/>
                </a:solidFill>
              </a:rPr>
              <a:t>: 278212 (2012-2017): "Biological Network Topology Complements Genome as a Source of Biological Information"</a:t>
            </a:r>
          </a:p>
        </p:txBody>
      </p:sp>
      <p:sp>
        <p:nvSpPr>
          <p:cNvPr id="225" name="TextBox 6">
            <a:extLst>
              <a:ext uri="{FF2B5EF4-FFF2-40B4-BE49-F238E27FC236}">
                <a16:creationId xmlns:a16="http://schemas.microsoft.com/office/drawing/2014/main" id="{DE0EC9E7-55E7-4FBF-9541-70512FA62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ACE3C084-D295-41C5-B138-399D1EDD9EFA}"/>
              </a:ext>
            </a:extLst>
          </p:cNvPr>
          <p:cNvSpPr txBox="1"/>
          <p:nvPr/>
        </p:nvSpPr>
        <p:spPr>
          <a:xfrm>
            <a:off x="5349567" y="1379198"/>
            <a:ext cx="2499057" cy="6724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00794" tIns="50397" rIns="100794" bIns="50397" rtlCol="0">
            <a:spAutoFit/>
          </a:bodyPr>
          <a:lstStyle/>
          <a:p>
            <a:pPr marL="533345" indent="-533345">
              <a:spcBef>
                <a:spcPct val="20000"/>
              </a:spcBef>
              <a:defRPr/>
            </a:pPr>
            <a:r>
              <a:rPr lang="en-US" b="1" i="1" dirty="0"/>
              <a:t>Graphlets </a:t>
            </a:r>
          </a:p>
          <a:p>
            <a:pPr marL="533345" indent="-533345">
              <a:spcBef>
                <a:spcPct val="20000"/>
              </a:spcBef>
              <a:defRPr/>
            </a:pPr>
            <a:r>
              <a:rPr lang="en-US" b="1" i="1" dirty="0"/>
              <a:t>“Legos of Networks”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6092E269-F382-4EAA-B62F-14CF3FD6DC29}"/>
              </a:ext>
            </a:extLst>
          </p:cNvPr>
          <p:cNvSpPr txBox="1"/>
          <p:nvPr/>
        </p:nvSpPr>
        <p:spPr>
          <a:xfrm>
            <a:off x="5254716" y="1083046"/>
            <a:ext cx="465229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 Black" panose="020B0A04020102020204" pitchFamily="34" charset="0"/>
              </a:rPr>
              <a:t>Combine Network Topology and 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814E-6 4.41084E-8 L 0.08061 0.163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0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Picture 459" descr="sf_net.pdf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76017" y="1187549"/>
            <a:ext cx="6021485" cy="3312368"/>
          </a:xfrm>
          <a:prstGeom prst="rect">
            <a:avLst/>
          </a:prstGeom>
        </p:spPr>
      </p:pic>
      <p:grpSp>
        <p:nvGrpSpPr>
          <p:cNvPr id="157" name="Group 156"/>
          <p:cNvGrpSpPr/>
          <p:nvPr/>
        </p:nvGrpSpPr>
        <p:grpSpPr>
          <a:xfrm>
            <a:off x="2931269" y="1562900"/>
            <a:ext cx="4197275" cy="1866593"/>
            <a:chOff x="2658915" y="1417834"/>
            <a:chExt cx="3807292" cy="1693339"/>
          </a:xfrm>
        </p:grpSpPr>
        <p:sp>
          <p:nvSpPr>
            <p:cNvPr id="159" name="Rectangle 158"/>
            <p:cNvSpPr/>
            <p:nvPr/>
          </p:nvSpPr>
          <p:spPr>
            <a:xfrm rot="19358278">
              <a:off x="5032757" y="2079459"/>
              <a:ext cx="45720" cy="10317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 rot="19625844">
              <a:off x="6007948" y="1829832"/>
              <a:ext cx="45720" cy="10920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 rot="18011194">
              <a:off x="3280024" y="1805680"/>
              <a:ext cx="45719" cy="10920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 rot="4534121">
              <a:off x="5769444" y="2279186"/>
              <a:ext cx="45720" cy="10920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 rot="15023891">
              <a:off x="5223601" y="1563685"/>
              <a:ext cx="45720" cy="10920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 rot="18882601">
              <a:off x="4342604" y="1380930"/>
              <a:ext cx="52959" cy="10920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 rot="14858847">
              <a:off x="4224642" y="1892567"/>
              <a:ext cx="45719" cy="10920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 rot="1165098">
              <a:off x="3837837" y="1522188"/>
              <a:ext cx="45719" cy="10920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3831352" y="1417834"/>
              <a:ext cx="350272" cy="349609"/>
            </a:xfrm>
            <a:prstGeom prst="ellipse">
              <a:avLst/>
            </a:prstGeom>
            <a:gradFill flip="none" rotWithShape="1">
              <a:gsLst>
                <a:gs pos="100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lIns="82945" tIns="41473" rIns="82945" bIns="41473"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8" name="Oval 167"/>
            <p:cNvSpPr/>
            <p:nvPr/>
          </p:nvSpPr>
          <p:spPr>
            <a:xfrm>
              <a:off x="5150266" y="2759062"/>
              <a:ext cx="350272" cy="349609"/>
            </a:xfrm>
            <a:prstGeom prst="ellipse">
              <a:avLst/>
            </a:prstGeom>
            <a:gradFill flip="none" rotWithShape="1">
              <a:gsLst>
                <a:gs pos="100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lIns="82945" tIns="41473" rIns="82945" bIns="41473"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69" name="Oval 168"/>
            <p:cNvSpPr/>
            <p:nvPr/>
          </p:nvSpPr>
          <p:spPr>
            <a:xfrm>
              <a:off x="3545338" y="2409453"/>
              <a:ext cx="350272" cy="349609"/>
            </a:xfrm>
            <a:prstGeom prst="ellipse">
              <a:avLst/>
            </a:prstGeom>
            <a:gradFill flip="none" rotWithShape="1">
              <a:gsLst>
                <a:gs pos="100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lIns="82945" tIns="41473" rIns="82945" bIns="41473"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70" name="Oval 169"/>
            <p:cNvSpPr/>
            <p:nvPr/>
          </p:nvSpPr>
          <p:spPr>
            <a:xfrm>
              <a:off x="4576737" y="2076725"/>
              <a:ext cx="350272" cy="349609"/>
            </a:xfrm>
            <a:prstGeom prst="ellipse">
              <a:avLst/>
            </a:prstGeom>
            <a:gradFill flip="none" rotWithShape="1">
              <a:gsLst>
                <a:gs pos="100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lIns="82945" tIns="41473" rIns="82945" bIns="41473"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71" name="Oval 170"/>
            <p:cNvSpPr/>
            <p:nvPr/>
          </p:nvSpPr>
          <p:spPr>
            <a:xfrm>
              <a:off x="5556473" y="1767443"/>
              <a:ext cx="350272" cy="349609"/>
            </a:xfrm>
            <a:prstGeom prst="ellipse">
              <a:avLst/>
            </a:prstGeom>
            <a:gradFill flip="none" rotWithShape="1">
              <a:gsLst>
                <a:gs pos="100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lIns="82945" tIns="41473" rIns="82945" bIns="41473"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72" name="Oval 171"/>
            <p:cNvSpPr/>
            <p:nvPr/>
          </p:nvSpPr>
          <p:spPr>
            <a:xfrm>
              <a:off x="6115935" y="2584257"/>
              <a:ext cx="350272" cy="349609"/>
            </a:xfrm>
            <a:prstGeom prst="ellipse">
              <a:avLst/>
            </a:prstGeom>
            <a:gradFill flip="none" rotWithShape="1">
              <a:gsLst>
                <a:gs pos="100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lIns="82945" tIns="41473" rIns="82945" bIns="41473"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  <p:sp>
          <p:nvSpPr>
            <p:cNvPr id="173" name="Oval 172"/>
            <p:cNvSpPr/>
            <p:nvPr/>
          </p:nvSpPr>
          <p:spPr>
            <a:xfrm>
              <a:off x="2658915" y="1884786"/>
              <a:ext cx="350272" cy="349609"/>
            </a:xfrm>
            <a:prstGeom prst="ellipse">
              <a:avLst/>
            </a:prstGeom>
            <a:gradFill flip="none" rotWithShape="1">
              <a:gsLst>
                <a:gs pos="100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tint val="15000"/>
                    <a:satMod val="35000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lIns="82945" tIns="41473" rIns="82945" bIns="41473" rtlCol="0" anchor="ctr"/>
            <a:lstStyle/>
            <a:p>
              <a:pPr algn="ctr" defTabSz="914305">
                <a:defRPr/>
              </a:pPr>
              <a:endParaRPr lang="en-US" kern="0">
                <a:solidFill>
                  <a:sysClr val="windowText" lastClr="000000"/>
                </a:solidFill>
                <a:latin typeface="Calibri"/>
              </a:endParaRPr>
            </a:p>
          </p:txBody>
        </p:sp>
      </p:grpSp>
      <p:sp>
        <p:nvSpPr>
          <p:cNvPr id="749" name="TextBox 748"/>
          <p:cNvSpPr txBox="1"/>
          <p:nvPr/>
        </p:nvSpPr>
        <p:spPr>
          <a:xfrm>
            <a:off x="5086099" y="2281259"/>
            <a:ext cx="338534" cy="34996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305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A</a:t>
            </a:r>
          </a:p>
        </p:txBody>
      </p:sp>
      <p:sp>
        <p:nvSpPr>
          <p:cNvPr id="750" name="TextBox 749"/>
          <p:cNvSpPr txBox="1"/>
          <p:nvPr/>
        </p:nvSpPr>
        <p:spPr>
          <a:xfrm>
            <a:off x="4256534" y="1568169"/>
            <a:ext cx="338534" cy="34996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305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B</a:t>
            </a:r>
          </a:p>
        </p:txBody>
      </p:sp>
      <p:sp>
        <p:nvSpPr>
          <p:cNvPr id="751" name="TextBox 750"/>
          <p:cNvSpPr txBox="1"/>
          <p:nvPr/>
        </p:nvSpPr>
        <p:spPr>
          <a:xfrm>
            <a:off x="3936801" y="2653040"/>
            <a:ext cx="351358" cy="34996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305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C</a:t>
            </a:r>
          </a:p>
        </p:txBody>
      </p:sp>
      <p:sp>
        <p:nvSpPr>
          <p:cNvPr id="752" name="TextBox 751"/>
          <p:cNvSpPr txBox="1"/>
          <p:nvPr/>
        </p:nvSpPr>
        <p:spPr>
          <a:xfrm>
            <a:off x="2967391" y="2077628"/>
            <a:ext cx="351358" cy="34996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305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D</a:t>
            </a:r>
          </a:p>
        </p:txBody>
      </p:sp>
      <p:sp>
        <p:nvSpPr>
          <p:cNvPr id="753" name="TextBox 752"/>
          <p:cNvSpPr txBox="1"/>
          <p:nvPr/>
        </p:nvSpPr>
        <p:spPr>
          <a:xfrm>
            <a:off x="6175902" y="1942407"/>
            <a:ext cx="338534" cy="34996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305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E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5728624" y="3047243"/>
            <a:ext cx="325710" cy="34996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305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F</a:t>
            </a:r>
          </a:p>
        </p:txBody>
      </p:sp>
      <p:sp>
        <p:nvSpPr>
          <p:cNvPr id="755" name="TextBox 754"/>
          <p:cNvSpPr txBox="1"/>
          <p:nvPr/>
        </p:nvSpPr>
        <p:spPr>
          <a:xfrm>
            <a:off x="6770325" y="2850416"/>
            <a:ext cx="364182" cy="349960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pPr defTabSz="914305"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G</a:t>
            </a:r>
          </a:p>
        </p:txBody>
      </p:sp>
      <p:graphicFrame>
        <p:nvGraphicFramePr>
          <p:cNvPr id="756" name="Table 755"/>
          <p:cNvGraphicFramePr>
            <a:graphicFrameLocks noGrp="1"/>
          </p:cNvGraphicFramePr>
          <p:nvPr/>
        </p:nvGraphicFramePr>
        <p:xfrm>
          <a:off x="660067" y="5870230"/>
          <a:ext cx="8449504" cy="38541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528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Orbit</a:t>
                      </a: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81" name="Group 280"/>
          <p:cNvGrpSpPr/>
          <p:nvPr/>
        </p:nvGrpSpPr>
        <p:grpSpPr>
          <a:xfrm>
            <a:off x="1350696" y="6300118"/>
            <a:ext cx="7758870" cy="1056506"/>
            <a:chOff x="1225198" y="5715352"/>
            <a:chExt cx="7037967" cy="958443"/>
          </a:xfrm>
        </p:grpSpPr>
        <p:grpSp>
          <p:nvGrpSpPr>
            <p:cNvPr id="282" name="Group 281"/>
            <p:cNvGrpSpPr>
              <a:grpSpLocks noChangeAspect="1"/>
            </p:cNvGrpSpPr>
            <p:nvPr/>
          </p:nvGrpSpPr>
          <p:grpSpPr>
            <a:xfrm>
              <a:off x="1225198" y="5886484"/>
              <a:ext cx="155825" cy="467417"/>
              <a:chOff x="1442325" y="5713241"/>
              <a:chExt cx="213409" cy="640080"/>
            </a:xfrm>
          </p:grpSpPr>
          <p:cxnSp>
            <p:nvCxnSpPr>
              <p:cNvPr id="401" name="Straight Connector 400"/>
              <p:cNvCxnSpPr/>
              <p:nvPr/>
            </p:nvCxnSpPr>
            <p:spPr>
              <a:xfrm>
                <a:off x="1547296" y="583017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402" name="Oval 401"/>
              <p:cNvSpPr/>
              <p:nvPr/>
            </p:nvSpPr>
            <p:spPr>
              <a:xfrm>
                <a:off x="1442325" y="6140335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1442325" y="571324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83" name="Group 282"/>
            <p:cNvGrpSpPr>
              <a:grpSpLocks noChangeAspect="1"/>
            </p:cNvGrpSpPr>
            <p:nvPr/>
          </p:nvGrpSpPr>
          <p:grpSpPr>
            <a:xfrm>
              <a:off x="171402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396" name="Straight Connector 395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97" name="Straight Connector 396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98" name="Oval 397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99" name="Oval 398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84" name="Group 283"/>
            <p:cNvGrpSpPr>
              <a:grpSpLocks noChangeAspect="1"/>
            </p:cNvGrpSpPr>
            <p:nvPr/>
          </p:nvGrpSpPr>
          <p:grpSpPr>
            <a:xfrm>
              <a:off x="2514600" y="6019800"/>
              <a:ext cx="475416" cy="449689"/>
              <a:chOff x="2714676" y="5642718"/>
              <a:chExt cx="661273" cy="625419"/>
            </a:xfrm>
          </p:grpSpPr>
          <p:cxnSp>
            <p:nvCxnSpPr>
              <p:cNvPr id="390" name="Straight Connector 389"/>
              <p:cNvCxnSpPr/>
              <p:nvPr/>
            </p:nvCxnSpPr>
            <p:spPr>
              <a:xfrm>
                <a:off x="3048106" y="5770313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91" name="Straight Connector 390"/>
              <p:cNvCxnSpPr/>
              <p:nvPr/>
            </p:nvCxnSpPr>
            <p:spPr>
              <a:xfrm>
                <a:off x="2826158" y="6175482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92" name="Straight Connector 391"/>
              <p:cNvCxnSpPr/>
              <p:nvPr/>
            </p:nvCxnSpPr>
            <p:spPr>
              <a:xfrm flipH="1">
                <a:off x="2815998" y="5770415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93" name="Oval 392"/>
              <p:cNvSpPr/>
              <p:nvPr/>
            </p:nvSpPr>
            <p:spPr>
              <a:xfrm>
                <a:off x="2714676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94" name="Oval 393"/>
              <p:cNvSpPr/>
              <p:nvPr/>
            </p:nvSpPr>
            <p:spPr>
              <a:xfrm>
                <a:off x="2935100" y="5642718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95" name="Oval 394"/>
              <p:cNvSpPr/>
              <p:nvPr/>
            </p:nvSpPr>
            <p:spPr>
              <a:xfrm>
                <a:off x="3155525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85" name="Group 284"/>
            <p:cNvGrpSpPr>
              <a:grpSpLocks noChangeAspect="1"/>
            </p:cNvGrpSpPr>
            <p:nvPr/>
          </p:nvGrpSpPr>
          <p:grpSpPr>
            <a:xfrm>
              <a:off x="3164797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383" name="Straight Connector 382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84" name="Straight Connector 383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85" name="Straight Connector 384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86" name="Oval 385"/>
              <p:cNvSpPr/>
              <p:nvPr/>
            </p:nvSpPr>
            <p:spPr>
              <a:xfrm>
                <a:off x="3710360" y="613969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87" name="Oval 386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88" name="Oval 387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89" name="Oval 388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86" name="Group 285"/>
            <p:cNvGrpSpPr>
              <a:grpSpLocks noChangeAspect="1"/>
            </p:cNvGrpSpPr>
            <p:nvPr/>
          </p:nvGrpSpPr>
          <p:grpSpPr>
            <a:xfrm>
              <a:off x="4002236" y="5878403"/>
              <a:ext cx="409497" cy="616641"/>
              <a:chOff x="4204966" y="5542691"/>
              <a:chExt cx="661273" cy="995672"/>
            </a:xfrm>
          </p:grpSpPr>
          <p:cxnSp>
            <p:nvCxnSpPr>
              <p:cNvPr id="376" name="Straight Connector 375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77" name="Straight Connector 376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78" name="Straight Connector 377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79" name="Oval 378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87" name="Group 286"/>
            <p:cNvGrpSpPr>
              <a:grpSpLocks noChangeAspect="1"/>
            </p:cNvGrpSpPr>
            <p:nvPr/>
          </p:nvGrpSpPr>
          <p:grpSpPr>
            <a:xfrm>
              <a:off x="5012135" y="5984575"/>
              <a:ext cx="366776" cy="361747"/>
              <a:chOff x="4996721" y="5691767"/>
              <a:chExt cx="670163" cy="660913"/>
            </a:xfrm>
          </p:grpSpPr>
          <p:cxnSp>
            <p:nvCxnSpPr>
              <p:cNvPr id="368" name="Straight Connector 367"/>
              <p:cNvCxnSpPr/>
              <p:nvPr/>
            </p:nvCxnSpPr>
            <p:spPr>
              <a:xfrm>
                <a:off x="5106933" y="5830173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69" name="Straight Connector 368"/>
              <p:cNvCxnSpPr/>
              <p:nvPr/>
            </p:nvCxnSpPr>
            <p:spPr>
              <a:xfrm>
                <a:off x="5552569" y="5816111"/>
                <a:ext cx="12114" cy="44905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70" name="Straight Connector 369"/>
              <p:cNvCxnSpPr/>
              <p:nvPr/>
            </p:nvCxnSpPr>
            <p:spPr>
              <a:xfrm>
                <a:off x="5117093" y="6260025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71" name="Straight Connector 370"/>
              <p:cNvCxnSpPr/>
              <p:nvPr/>
            </p:nvCxnSpPr>
            <p:spPr>
              <a:xfrm>
                <a:off x="5114427" y="5826940"/>
                <a:ext cx="0" cy="41931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72" name="Oval 371"/>
              <p:cNvSpPr/>
              <p:nvPr/>
            </p:nvSpPr>
            <p:spPr>
              <a:xfrm>
                <a:off x="5005611" y="613269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73" name="Oval 372"/>
              <p:cNvSpPr/>
              <p:nvPr/>
            </p:nvSpPr>
            <p:spPr>
              <a:xfrm>
                <a:off x="4996721" y="5705680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74" name="Oval 373"/>
              <p:cNvSpPr/>
              <p:nvPr/>
            </p:nvSpPr>
            <p:spPr>
              <a:xfrm>
                <a:off x="5446460" y="5691767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75" name="Oval 374"/>
              <p:cNvSpPr/>
              <p:nvPr/>
            </p:nvSpPr>
            <p:spPr>
              <a:xfrm>
                <a:off x="5446460" y="612542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88" name="Group 287"/>
            <p:cNvGrpSpPr>
              <a:grpSpLocks noChangeAspect="1"/>
            </p:cNvGrpSpPr>
            <p:nvPr/>
          </p:nvGrpSpPr>
          <p:grpSpPr>
            <a:xfrm>
              <a:off x="5466270" y="5829252"/>
              <a:ext cx="396250" cy="596692"/>
              <a:chOff x="5764655" y="5569733"/>
              <a:chExt cx="661273" cy="995672"/>
            </a:xfrm>
          </p:grpSpPr>
          <p:cxnSp>
            <p:nvCxnSpPr>
              <p:cNvPr id="360" name="Straight Connector 359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61" name="Straight Connector 360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62" name="Straight Connector 361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63" name="Straight Connector 362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64" name="Oval 363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65" name="Oval 364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66" name="Oval 365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67" name="Oval 366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89" name="Group 288"/>
            <p:cNvGrpSpPr>
              <a:grpSpLocks noChangeAspect="1"/>
            </p:cNvGrpSpPr>
            <p:nvPr/>
          </p:nvGrpSpPr>
          <p:grpSpPr>
            <a:xfrm>
              <a:off x="6889989" y="5931487"/>
              <a:ext cx="447896" cy="452792"/>
              <a:chOff x="6711892" y="5615883"/>
              <a:chExt cx="895411" cy="905104"/>
            </a:xfrm>
          </p:grpSpPr>
          <p:cxnSp>
            <p:nvCxnSpPr>
              <p:cNvPr id="351" name="Straight Connector 350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52" name="Straight Connector 351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53" name="Straight Connector 352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54" name="Straight Connector 353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55" name="Straight Connector 354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56" name="Oval 355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90" name="Group 289"/>
            <p:cNvGrpSpPr>
              <a:grpSpLocks noChangeAspect="1"/>
            </p:cNvGrpSpPr>
            <p:nvPr/>
          </p:nvGrpSpPr>
          <p:grpSpPr>
            <a:xfrm>
              <a:off x="7856741" y="5952466"/>
              <a:ext cx="406424" cy="423646"/>
              <a:chOff x="7706785" y="5575283"/>
              <a:chExt cx="895411" cy="933270"/>
            </a:xfrm>
          </p:grpSpPr>
          <p:cxnSp>
            <p:nvCxnSpPr>
              <p:cNvPr id="341" name="Straight Connector 340"/>
              <p:cNvCxnSpPr/>
              <p:nvPr/>
            </p:nvCxnSpPr>
            <p:spPr>
              <a:xfrm>
                <a:off x="8162730" y="6108459"/>
                <a:ext cx="307975" cy="29010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42" name="Straight Connector 341"/>
              <p:cNvCxnSpPr/>
              <p:nvPr/>
            </p:nvCxnSpPr>
            <p:spPr>
              <a:xfrm>
                <a:off x="8165482" y="5678364"/>
                <a:ext cx="3370" cy="46287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43" name="Straight Connector 342"/>
              <p:cNvCxnSpPr/>
              <p:nvPr/>
            </p:nvCxnSpPr>
            <p:spPr>
              <a:xfrm flipV="1">
                <a:off x="7815673" y="6113472"/>
                <a:ext cx="347057" cy="2850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44" name="Straight Connector 343"/>
              <p:cNvCxnSpPr/>
              <p:nvPr/>
            </p:nvCxnSpPr>
            <p:spPr>
              <a:xfrm>
                <a:off x="8162730" y="5674255"/>
                <a:ext cx="360577" cy="7477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45" name="Straight Connector 344"/>
              <p:cNvCxnSpPr/>
              <p:nvPr/>
            </p:nvCxnSpPr>
            <p:spPr>
              <a:xfrm>
                <a:off x="7808705" y="6406137"/>
                <a:ext cx="699677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46" name="Straight Connector 345"/>
              <p:cNvCxnSpPr/>
              <p:nvPr/>
            </p:nvCxnSpPr>
            <p:spPr>
              <a:xfrm flipH="1">
                <a:off x="7807895" y="5662388"/>
                <a:ext cx="354835" cy="7025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47" name="Oval 346"/>
              <p:cNvSpPr/>
              <p:nvPr/>
            </p:nvSpPr>
            <p:spPr>
              <a:xfrm>
                <a:off x="7706785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8053842" y="55752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8381772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8053842" y="600096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91" name="Group 290"/>
            <p:cNvGrpSpPr>
              <a:grpSpLocks noChangeAspect="1"/>
            </p:cNvGrpSpPr>
            <p:nvPr/>
          </p:nvGrpSpPr>
          <p:grpSpPr>
            <a:xfrm>
              <a:off x="219786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336" name="Straight Connector 335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37" name="Straight Connector 336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38" name="Oval 337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92" name="Group 291"/>
            <p:cNvGrpSpPr>
              <a:grpSpLocks noChangeAspect="1"/>
            </p:cNvGrpSpPr>
            <p:nvPr/>
          </p:nvGrpSpPr>
          <p:grpSpPr>
            <a:xfrm>
              <a:off x="3626749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329" name="Straight Connector 328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30" name="Straight Connector 329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31" name="Straight Connector 330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32" name="Oval 331"/>
              <p:cNvSpPr/>
              <p:nvPr/>
            </p:nvSpPr>
            <p:spPr>
              <a:xfrm>
                <a:off x="3710360" y="6139694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93" name="Group 292"/>
            <p:cNvGrpSpPr>
              <a:grpSpLocks noChangeAspect="1"/>
            </p:cNvGrpSpPr>
            <p:nvPr/>
          </p:nvGrpSpPr>
          <p:grpSpPr>
            <a:xfrm>
              <a:off x="4500745" y="5874191"/>
              <a:ext cx="409497" cy="616641"/>
              <a:chOff x="4204966" y="5542691"/>
              <a:chExt cx="661273" cy="995672"/>
            </a:xfrm>
          </p:grpSpPr>
          <p:cxnSp>
            <p:nvCxnSpPr>
              <p:cNvPr id="322" name="Straight Connector 321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23" name="Straight Connector 322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24" name="Straight Connector 323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25" name="Oval 324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28" name="Oval 327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94" name="Group 293"/>
            <p:cNvGrpSpPr>
              <a:grpSpLocks noChangeAspect="1"/>
            </p:cNvGrpSpPr>
            <p:nvPr/>
          </p:nvGrpSpPr>
          <p:grpSpPr>
            <a:xfrm>
              <a:off x="5953825" y="5822932"/>
              <a:ext cx="396250" cy="596692"/>
              <a:chOff x="5764655" y="5569733"/>
              <a:chExt cx="661273" cy="995672"/>
            </a:xfrm>
          </p:grpSpPr>
          <p:cxnSp>
            <p:nvCxnSpPr>
              <p:cNvPr id="314" name="Straight Connector 313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15" name="Straight Connector 314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16" name="Straight Connector 315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17" name="Straight Connector 316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18" name="Oval 317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19" name="Oval 318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20" name="Oval 319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21" name="Oval 320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95" name="Group 294"/>
            <p:cNvGrpSpPr>
              <a:grpSpLocks noChangeAspect="1"/>
            </p:cNvGrpSpPr>
            <p:nvPr/>
          </p:nvGrpSpPr>
          <p:grpSpPr>
            <a:xfrm>
              <a:off x="6419686" y="5830796"/>
              <a:ext cx="396250" cy="596692"/>
              <a:chOff x="5764655" y="5569733"/>
              <a:chExt cx="661273" cy="995672"/>
            </a:xfrm>
          </p:grpSpPr>
          <p:cxnSp>
            <p:nvCxnSpPr>
              <p:cNvPr id="306" name="Straight Connector 305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07" name="Straight Connector 306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08" name="Straight Connector 307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09" name="Straight Connector 308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10" name="Oval 309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11" name="Oval 310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12" name="Oval 311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13" name="Oval 312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296" name="Group 295"/>
            <p:cNvGrpSpPr>
              <a:grpSpLocks noChangeAspect="1"/>
            </p:cNvGrpSpPr>
            <p:nvPr/>
          </p:nvGrpSpPr>
          <p:grpSpPr>
            <a:xfrm>
              <a:off x="7369987" y="5939592"/>
              <a:ext cx="447896" cy="452792"/>
              <a:chOff x="6711892" y="5615883"/>
              <a:chExt cx="895411" cy="905104"/>
            </a:xfrm>
          </p:grpSpPr>
          <p:cxnSp>
            <p:nvCxnSpPr>
              <p:cNvPr id="297" name="Straight Connector 296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98" name="Straight Connector 297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00" name="Straight Connector 299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301" name="Straight Connector 300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02" name="Oval 301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03" name="Oval 302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04" name="Oval 303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graphicFrame>
        <p:nvGraphicFramePr>
          <p:cNvPr id="757" name="Table 756"/>
          <p:cNvGraphicFramePr>
            <a:graphicFrameLocks noGrp="1"/>
          </p:cNvGraphicFramePr>
          <p:nvPr/>
        </p:nvGraphicFramePr>
        <p:xfrm>
          <a:off x="660062" y="5849788"/>
          <a:ext cx="8449504" cy="1541648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C0504D">
                        <a:tint val="50000"/>
                        <a:satMod val="300000"/>
                      </a:srgbClr>
                    </a:gs>
                    <a:gs pos="35000">
                      <a:srgbClr val="C0504D">
                        <a:tint val="37000"/>
                        <a:satMod val="300000"/>
                      </a:srgbClr>
                    </a:gs>
                    <a:gs pos="100000">
                      <a:srgbClr val="C0504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528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2809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Orbit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14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>
                      <a:noFill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B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>
                          <a:effectLst/>
                        </a:rPr>
                        <a:t>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F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70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913" marR="7913" marT="7914" marB="0" anchor="b">
                    <a:lnL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C0504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" name="Rectangle 1027"/>
          <p:cNvSpPr>
            <a:spLocks noChangeArrowheads="1"/>
          </p:cNvSpPr>
          <p:nvPr/>
        </p:nvSpPr>
        <p:spPr bwMode="auto">
          <a:xfrm>
            <a:off x="881632" y="539477"/>
            <a:ext cx="9055224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</a:rPr>
              <a:t>Graphlets</a:t>
            </a:r>
            <a:r>
              <a:rPr lang="en-US" sz="2400" b="1" dirty="0">
                <a:solidFill>
                  <a:schemeClr val="bg1"/>
                </a:solidFill>
              </a:rPr>
              <a:t> Mine Inter-Connected Entities – </a:t>
            </a:r>
            <a:r>
              <a:rPr lang="en-US" sz="2400" b="1" dirty="0">
                <a:solidFill>
                  <a:srgbClr val="FFFF00"/>
                </a:solidFill>
              </a:rPr>
              <a:t>One Network </a:t>
            </a:r>
            <a:r>
              <a:rPr lang="en-US" sz="2400" b="1" dirty="0">
                <a:solidFill>
                  <a:schemeClr val="bg1"/>
                </a:solidFill>
              </a:rPr>
              <a:t>Type</a:t>
            </a:r>
          </a:p>
        </p:txBody>
      </p:sp>
      <p:sp>
        <p:nvSpPr>
          <p:cNvPr id="154" name="TextBox 6">
            <a:extLst>
              <a:ext uri="{FF2B5EF4-FFF2-40B4-BE49-F238E27FC236}">
                <a16:creationId xmlns:a16="http://schemas.microsoft.com/office/drawing/2014/main" id="{CF4FA4D3-5524-4647-8534-87BAF534E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2C50A-8286-4847-B961-8E77972E4AE8}"/>
              </a:ext>
            </a:extLst>
          </p:cNvPr>
          <p:cNvSpPr txBox="1"/>
          <p:nvPr/>
        </p:nvSpPr>
        <p:spPr>
          <a:xfrm>
            <a:off x="650569" y="4139877"/>
            <a:ext cx="906376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 Black" panose="020B0A04020102020204" pitchFamily="34" charset="0"/>
              </a:rPr>
              <a:t>Combine Network Topology and ML:</a:t>
            </a:r>
            <a:r>
              <a:rPr lang="en-US" b="1" dirty="0">
                <a:latin typeface="Arial Black" panose="020B0A04020102020204" pitchFamily="34" charset="0"/>
              </a:rPr>
              <a:t> </a:t>
            </a:r>
            <a:r>
              <a:rPr lang="en-US" b="1" dirty="0"/>
              <a:t>node </a:t>
            </a:r>
            <a:r>
              <a:rPr lang="en-US" b="1" dirty="0">
                <a:solidFill>
                  <a:srgbClr val="FF0000"/>
                </a:solidFill>
              </a:rPr>
              <a:t>feature vector </a:t>
            </a:r>
            <a:r>
              <a:rPr lang="en-US" b="1" dirty="0"/>
              <a:t>/ node </a:t>
            </a:r>
            <a:r>
              <a:rPr lang="en-US" b="1" dirty="0">
                <a:solidFill>
                  <a:srgbClr val="FF0000"/>
                </a:solidFill>
              </a:rPr>
              <a:t>embedding</a:t>
            </a:r>
            <a:endParaRPr lang="en-US" dirty="0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419632D8-D439-4556-A075-6074155F5802}"/>
              </a:ext>
            </a:extLst>
          </p:cNvPr>
          <p:cNvSpPr txBox="1"/>
          <p:nvPr/>
        </p:nvSpPr>
        <p:spPr>
          <a:xfrm>
            <a:off x="5349567" y="1379198"/>
            <a:ext cx="2499057" cy="6724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lIns="100794" tIns="50397" rIns="100794" bIns="50397" rtlCol="0">
            <a:spAutoFit/>
          </a:bodyPr>
          <a:lstStyle/>
          <a:p>
            <a:pPr marL="533345" indent="-533345">
              <a:spcBef>
                <a:spcPct val="20000"/>
              </a:spcBef>
              <a:defRPr/>
            </a:pPr>
            <a:r>
              <a:rPr lang="en-US" b="1" i="1" dirty="0"/>
              <a:t>Graphlets </a:t>
            </a:r>
          </a:p>
          <a:p>
            <a:pPr marL="533345" indent="-533345">
              <a:spcBef>
                <a:spcPct val="20000"/>
              </a:spcBef>
              <a:defRPr/>
            </a:pPr>
            <a:r>
              <a:rPr lang="en-US" b="1" i="1" dirty="0"/>
              <a:t>“Legos of Networks”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EFEB91BF-C17E-4DBB-81D0-B6EBE3DB8EED}"/>
              </a:ext>
            </a:extLst>
          </p:cNvPr>
          <p:cNvSpPr txBox="1"/>
          <p:nvPr/>
        </p:nvSpPr>
        <p:spPr>
          <a:xfrm>
            <a:off x="5254716" y="1083046"/>
            <a:ext cx="465229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 Black" panose="020B0A04020102020204" pitchFamily="34" charset="0"/>
              </a:rPr>
              <a:t>Combine Network Topology and 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"/>
    </mc:Choice>
    <mc:Fallback xmlns="">
      <p:transition spd="slow" advTm="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3.33333E-6 -0.23333 " pathEditMode="relative" ptsTypes="AA"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3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8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" grpId="0"/>
      <p:bldP spid="750" grpId="0"/>
      <p:bldP spid="751" grpId="0"/>
      <p:bldP spid="752" grpId="0"/>
      <p:bldP spid="753" grpId="0"/>
      <p:bldP spid="754" grpId="0"/>
      <p:bldP spid="7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089A0B1-B8CF-4EEF-8B6B-8055B560CA9A}"/>
              </a:ext>
            </a:extLst>
          </p:cNvPr>
          <p:cNvSpPr txBox="1">
            <a:spLocks/>
          </p:cNvSpPr>
          <p:nvPr/>
        </p:nvSpPr>
        <p:spPr>
          <a:xfrm>
            <a:off x="143768" y="778718"/>
            <a:ext cx="914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1001">
            <a:schemeClr val="dk1"/>
          </a:fillRef>
          <a:effectRef idx="0">
            <a:scrgbClr r="0" g="0" b="0"/>
          </a:effectRef>
          <a:fontRef idx="major"/>
        </p:style>
        <p:txBody>
          <a:bodyPr lIns="91430" tIns="45716" rIns="91430" bIns="45716"/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Tx/>
              <a:buNone/>
              <a:defRPr/>
            </a:pPr>
            <a:r>
              <a:rPr lang="en-GB" sz="2000" kern="0" dirty="0"/>
              <a:t>	</a:t>
            </a:r>
            <a:endParaRPr lang="en-GB" sz="1800" kern="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sz="1800" kern="0" dirty="0">
                <a:solidFill>
                  <a:schemeClr val="tx1"/>
                </a:solidFill>
              </a:rPr>
              <a:t>The best performing</a:t>
            </a:r>
          </a:p>
          <a:p>
            <a:pPr lvl="1">
              <a:buFont typeface="Wingdings" panose="05000000000000000000" pitchFamily="2" charset="2"/>
              <a:buChar char="ü"/>
              <a:defRPr/>
            </a:pPr>
            <a:r>
              <a:rPr lang="en-US" sz="1800" kern="0" dirty="0">
                <a:solidFill>
                  <a:schemeClr val="tx1"/>
                </a:solidFill>
              </a:rPr>
              <a:t>Robust</a:t>
            </a:r>
          </a:p>
          <a:p>
            <a:pPr lvl="1">
              <a:buFont typeface="Wingdings" panose="05000000000000000000" pitchFamily="2" charset="2"/>
              <a:buChar char="q"/>
              <a:defRPr/>
            </a:pPr>
            <a:r>
              <a:rPr lang="en-US" sz="1800" kern="0" dirty="0">
                <a:solidFill>
                  <a:schemeClr val="tx1"/>
                </a:solidFill>
              </a:rPr>
              <a:t>PPI networks are </a:t>
            </a:r>
            <a:r>
              <a:rPr lang="en-US" sz="1800" b="1" i="1" kern="0" dirty="0">
                <a:solidFill>
                  <a:schemeClr val="tx1"/>
                </a:solidFill>
              </a:rPr>
              <a:t>geometric</a:t>
            </a:r>
            <a:endParaRPr lang="en-GB" sz="1800" b="1" i="1" kern="0" dirty="0">
              <a:solidFill>
                <a:schemeClr val="tx1"/>
              </a:solidFill>
            </a:endParaRPr>
          </a:p>
          <a:p>
            <a:pPr marL="1657178" lvl="3" indent="-342865">
              <a:buFont typeface="+mj-lt"/>
              <a:buAutoNum type="arabicPeriod" startAt="3"/>
              <a:defRPr/>
            </a:pPr>
            <a:endParaRPr lang="en-GB" sz="1200" kern="0" dirty="0">
              <a:sym typeface="Wingdings" pitchFamily="2" charset="2"/>
            </a:endParaRPr>
          </a:p>
          <a:p>
            <a:pPr marL="800017" lvl="1" indent="-342865">
              <a:defRPr/>
            </a:pPr>
            <a:r>
              <a:rPr lang="en-US" sz="1700" kern="0" dirty="0">
                <a:sym typeface="Wingdings" pitchFamily="2" charset="2"/>
              </a:rPr>
              <a:t>	</a:t>
            </a:r>
            <a:endParaRPr lang="en-US" sz="1400" kern="0" dirty="0"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077D8-7274-4F72-A586-7C2A06BE1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793" y="1168871"/>
            <a:ext cx="3857674" cy="750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446" y="1994455"/>
            <a:ext cx="3672410" cy="3153534"/>
          </a:xfrm>
          <a:prstGeom prst="rect">
            <a:avLst/>
          </a:prstGeom>
        </p:spPr>
      </p:pic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3" y="3779837"/>
            <a:ext cx="9795634" cy="129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/>
          <a:lstStyle/>
          <a:p>
            <a:pPr marL="533289" indent="-533289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400" b="1" dirty="0"/>
              <a:t>Used in ML algorithms ... </a:t>
            </a:r>
            <a:endParaRPr lang="en-GB" sz="2400" b="1" dirty="0">
              <a:cs typeface="+mn-cs"/>
            </a:endParaRPr>
          </a:p>
          <a:p>
            <a:pPr marL="533289" indent="-533289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400" b="1" dirty="0">
                <a:cs typeface="+mn-cs"/>
              </a:rPr>
              <a:t>Directed</a:t>
            </a:r>
          </a:p>
          <a:p>
            <a:pPr marL="533289" indent="-533289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400" b="1" dirty="0">
                <a:cs typeface="+mn-cs"/>
              </a:rPr>
              <a:t>Probabilistic</a:t>
            </a:r>
          </a:p>
          <a:p>
            <a:pPr marL="533289" indent="-533289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400" b="1" dirty="0">
                <a:cs typeface="+mn-cs"/>
              </a:rPr>
              <a:t>Hyper-</a:t>
            </a:r>
            <a:r>
              <a:rPr lang="en-GB" sz="2400" b="1" dirty="0" err="1">
                <a:cs typeface="+mn-cs"/>
              </a:rPr>
              <a:t>graphlets</a:t>
            </a:r>
            <a:r>
              <a:rPr lang="en-GB" sz="2400" b="1" dirty="0">
                <a:cs typeface="+mn-cs"/>
              </a:rPr>
              <a:t>, Hyper-</a:t>
            </a:r>
            <a:r>
              <a:rPr lang="en-GB" sz="2400" b="1" dirty="0" err="1">
                <a:cs typeface="+mn-cs"/>
              </a:rPr>
              <a:t>graphlet</a:t>
            </a:r>
            <a:r>
              <a:rPr lang="en-GB" sz="2400" b="1" dirty="0">
                <a:cs typeface="+mn-cs"/>
              </a:rPr>
              <a:t> kernels, </a:t>
            </a:r>
            <a:r>
              <a:rPr lang="en-GB" sz="2400" b="1" dirty="0" err="1">
                <a:cs typeface="+mn-cs"/>
              </a:rPr>
              <a:t>Simplets</a:t>
            </a:r>
            <a:endParaRPr lang="en-US" sz="2400" b="1" dirty="0">
              <a:cs typeface="+mn-cs"/>
            </a:endParaRPr>
          </a:p>
          <a:p>
            <a:pPr marL="533289" indent="-533289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b="1" dirty="0" err="1">
                <a:cs typeface="+mn-cs"/>
              </a:rPr>
              <a:t>Graphlet</a:t>
            </a:r>
            <a:r>
              <a:rPr lang="en-US" sz="2400" b="1" dirty="0">
                <a:cs typeface="+mn-cs"/>
              </a:rPr>
              <a:t> Laplacians</a:t>
            </a:r>
          </a:p>
          <a:p>
            <a:pPr marL="533289" indent="-533289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400" b="1" dirty="0">
                <a:cs typeface="+mn-cs"/>
              </a:rPr>
              <a:t>Generalized spectral embedding and clustering</a:t>
            </a:r>
          </a:p>
          <a:p>
            <a:pPr marL="1276162" lvl="1" indent="-533289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cs typeface="+mn-cs"/>
              </a:rPr>
              <a:t>Different and complementary annotations</a:t>
            </a:r>
          </a:p>
          <a:p>
            <a:pPr marL="533289" indent="-533289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GB" sz="2400" b="1" dirty="0" err="1">
                <a:cs typeface="+mn-cs"/>
              </a:rPr>
              <a:t>Graphlet</a:t>
            </a:r>
            <a:r>
              <a:rPr lang="en-GB" sz="2400" b="1" dirty="0">
                <a:cs typeface="+mn-cs"/>
              </a:rPr>
              <a:t> </a:t>
            </a:r>
            <a:r>
              <a:rPr lang="en-GB" sz="2400" b="1" dirty="0" err="1">
                <a:cs typeface="+mn-cs"/>
              </a:rPr>
              <a:t>eigencentralities</a:t>
            </a:r>
            <a:r>
              <a:rPr lang="en-GB" sz="2400" b="1" dirty="0">
                <a:cs typeface="+mn-cs"/>
              </a:rPr>
              <a:t>: </a:t>
            </a:r>
            <a:r>
              <a:rPr lang="en-GB" sz="2000" dirty="0">
                <a:cs typeface="+mn-cs"/>
              </a:rPr>
              <a:t>central roles of genes in pathways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87784" y="7145706"/>
            <a:ext cx="9697352" cy="23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99CC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99CC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99CC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99CC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9pPr>
          </a:lstStyle>
          <a:p>
            <a:pPr>
              <a:buFontTx/>
              <a:buNone/>
            </a:pPr>
            <a:endParaRPr lang="en-US" altLang="en-US" sz="1000" dirty="0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87784" y="2459298"/>
            <a:ext cx="5904656" cy="113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marL="457200" indent="-4572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marL="0" algn="l" eaLnBrk="1" hangingPunct="1">
              <a:spcBef>
                <a:spcPct val="20000"/>
              </a:spcBef>
            </a:pPr>
            <a:r>
              <a:rPr lang="en-US" sz="1100" dirty="0"/>
              <a:t>N. </a:t>
            </a:r>
            <a:r>
              <a:rPr lang="en-US" sz="1100" dirty="0" err="1"/>
              <a:t>Pržulj</a:t>
            </a:r>
            <a:r>
              <a:rPr lang="en-US" sz="1100" b="0" dirty="0"/>
              <a:t>, D. G. </a:t>
            </a:r>
            <a:r>
              <a:rPr lang="en-US" sz="1100" b="0" dirty="0" err="1"/>
              <a:t>Corneil</a:t>
            </a:r>
            <a:r>
              <a:rPr lang="en-US" sz="1100" b="0" dirty="0"/>
              <a:t>, and I. </a:t>
            </a:r>
            <a:r>
              <a:rPr lang="en-US" sz="1100" b="0" dirty="0" err="1"/>
              <a:t>Jurisica</a:t>
            </a:r>
            <a:r>
              <a:rPr lang="en-US" sz="1100" b="0" dirty="0"/>
              <a:t>, “Modeling </a:t>
            </a:r>
            <a:r>
              <a:rPr lang="en-US" sz="1100" b="0" dirty="0" err="1"/>
              <a:t>Interactome</a:t>
            </a:r>
            <a:r>
              <a:rPr lang="en-US" sz="1100" b="0" dirty="0"/>
              <a:t>: Scale Free or Geometric?,” </a:t>
            </a:r>
            <a:r>
              <a:rPr lang="en-US" sz="1100" i="1" u="sng" dirty="0"/>
              <a:t>Bioinformatics</a:t>
            </a:r>
            <a:r>
              <a:rPr lang="en-US" sz="1100" b="0" dirty="0"/>
              <a:t>, vol. 20, num. 18, pg. 3508-3515, 2004; </a:t>
            </a:r>
            <a:r>
              <a:rPr lang="en-US" sz="1100" u="sng" dirty="0"/>
              <a:t>Cited 931 times</a:t>
            </a:r>
            <a:r>
              <a:rPr lang="en-US" sz="1100" b="0" dirty="0"/>
              <a:t>.</a:t>
            </a:r>
          </a:p>
          <a:p>
            <a:pPr marL="0" algn="l" eaLnBrk="1" hangingPunct="1">
              <a:spcBef>
                <a:spcPct val="20000"/>
              </a:spcBef>
            </a:pPr>
            <a:endParaRPr lang="en-US" sz="1100" b="0" dirty="0"/>
          </a:p>
          <a:p>
            <a:pPr marL="0" eaLnBrk="1" hangingPunct="1">
              <a:spcBef>
                <a:spcPct val="20000"/>
              </a:spcBef>
            </a:pPr>
            <a:r>
              <a:rPr lang="en-US" sz="1100" dirty="0"/>
              <a:t>N. </a:t>
            </a:r>
            <a:r>
              <a:rPr lang="en-US" sz="1100" dirty="0" err="1"/>
              <a:t>Pržulj</a:t>
            </a:r>
            <a:r>
              <a:rPr lang="en-US" sz="1100" b="0" dirty="0"/>
              <a:t>, “Biological Network Comparison Using Graphlet Degree Distribution,” Proceedings of ECCB '06, Eilat, Israel, </a:t>
            </a:r>
            <a:r>
              <a:rPr lang="en-US" sz="1100" dirty="0"/>
              <a:t>acceptance rate 18%. </a:t>
            </a:r>
            <a:r>
              <a:rPr lang="en-US" sz="1100" i="1" u="sng" dirty="0"/>
              <a:t>Bioinformatics</a:t>
            </a:r>
            <a:r>
              <a:rPr lang="en-US" sz="1100" b="0" dirty="0"/>
              <a:t>, 23, e177-e183, 2007; </a:t>
            </a:r>
            <a:r>
              <a:rPr lang="en-US" sz="1100" u="sng" dirty="0"/>
              <a:t>Cited 1,158 times</a:t>
            </a:r>
            <a:r>
              <a:rPr lang="en-US" sz="1100" b="0" dirty="0"/>
              <a:t>. 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7784" y="7020197"/>
            <a:ext cx="9697352" cy="55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99CC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99CC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99CC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99CC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9pPr>
          </a:lstStyle>
          <a:p>
            <a:pPr>
              <a:buNone/>
            </a:pPr>
            <a:r>
              <a:rPr lang="it-IT" altLang="en-US" sz="1000" dirty="0">
                <a:solidFill>
                  <a:schemeClr val="tx1"/>
                </a:solidFill>
              </a:rPr>
              <a:t>SFL Windels, D Tello Velasco, M Rotkevich, N Malod-Dognin</a:t>
            </a:r>
            <a:r>
              <a:rPr lang="en-US" altLang="en-US" sz="1000" dirty="0">
                <a:solidFill>
                  <a:schemeClr val="tx1"/>
                </a:solidFill>
              </a:rPr>
              <a:t>, </a:t>
            </a:r>
            <a:r>
              <a:rPr lang="en-US" altLang="en-US" sz="1000" b="1" dirty="0">
                <a:solidFill>
                  <a:schemeClr val="tx1"/>
                </a:solidFill>
              </a:rPr>
              <a:t>N </a:t>
            </a:r>
            <a:r>
              <a:rPr lang="en-US" altLang="en-US" sz="1000" b="1" dirty="0" err="1">
                <a:solidFill>
                  <a:schemeClr val="tx1"/>
                </a:solidFill>
              </a:rPr>
              <a:t>Pržulj</a:t>
            </a:r>
            <a:r>
              <a:rPr lang="en-US" altLang="en-US" sz="1000" dirty="0">
                <a:solidFill>
                  <a:schemeClr val="tx1"/>
                </a:solidFill>
              </a:rPr>
              <a:t>, “Graphlet-based hyperbolic embeddings capture evolutionary dynamics in genetic networks,” </a:t>
            </a:r>
            <a:r>
              <a:rPr lang="en-US" altLang="en-US" sz="1000" b="1" i="1" dirty="0">
                <a:solidFill>
                  <a:schemeClr val="tx1"/>
                </a:solidFill>
              </a:rPr>
              <a:t>Bioinformatics 40</a:t>
            </a:r>
            <a:r>
              <a:rPr lang="en-US" altLang="en-US" sz="1000" dirty="0">
                <a:solidFill>
                  <a:schemeClr val="tx1"/>
                </a:solidFill>
              </a:rPr>
              <a:t> (11), btae650, 2024</a:t>
            </a:r>
          </a:p>
          <a:p>
            <a:pPr>
              <a:buFontTx/>
              <a:buNone/>
            </a:pPr>
            <a:r>
              <a:rPr lang="en-US" altLang="en-US" sz="1000" dirty="0">
                <a:solidFill>
                  <a:schemeClr val="tx1"/>
                </a:solidFill>
              </a:rPr>
              <a:t>SFL </a:t>
            </a:r>
            <a:r>
              <a:rPr lang="en-US" altLang="en-US" sz="1000" dirty="0" err="1">
                <a:solidFill>
                  <a:schemeClr val="tx1"/>
                </a:solidFill>
              </a:rPr>
              <a:t>Windels</a:t>
            </a:r>
            <a:r>
              <a:rPr lang="en-US" altLang="en-US" sz="1000" dirty="0">
                <a:solidFill>
                  <a:schemeClr val="tx1"/>
                </a:solidFill>
              </a:rPr>
              <a:t>, N </a:t>
            </a:r>
            <a:r>
              <a:rPr lang="en-US" altLang="en-US" sz="1000" dirty="0" err="1">
                <a:solidFill>
                  <a:schemeClr val="tx1"/>
                </a:solidFill>
              </a:rPr>
              <a:t>Malod-Dognin</a:t>
            </a:r>
            <a:r>
              <a:rPr lang="en-US" altLang="en-US" sz="1000" dirty="0">
                <a:solidFill>
                  <a:schemeClr val="tx1"/>
                </a:solidFill>
              </a:rPr>
              <a:t>, </a:t>
            </a:r>
            <a:r>
              <a:rPr lang="en-US" altLang="en-US" sz="1000" b="1" dirty="0">
                <a:solidFill>
                  <a:schemeClr val="tx1"/>
                </a:solidFill>
              </a:rPr>
              <a:t>N </a:t>
            </a:r>
            <a:r>
              <a:rPr lang="en-US" altLang="en-US" sz="1000" b="1" dirty="0" err="1">
                <a:solidFill>
                  <a:schemeClr val="tx1"/>
                </a:solidFill>
              </a:rPr>
              <a:t>Pržulj</a:t>
            </a:r>
            <a:r>
              <a:rPr lang="en-US" altLang="en-US" sz="1000" dirty="0">
                <a:solidFill>
                  <a:schemeClr val="tx1"/>
                </a:solidFill>
              </a:rPr>
              <a:t>, “Graphlets correct for the topological information missed by random walks,” arXiv:2405.14194, 2024</a:t>
            </a:r>
          </a:p>
        </p:txBody>
      </p:sp>
      <p:sp>
        <p:nvSpPr>
          <p:cNvPr id="20" name="Google Shape;236;p7"/>
          <p:cNvSpPr txBox="1"/>
          <p:nvPr/>
        </p:nvSpPr>
        <p:spPr>
          <a:xfrm>
            <a:off x="3168104" y="1115541"/>
            <a:ext cx="2880320" cy="2926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€1.6M ERC </a:t>
            </a:r>
            <a:r>
              <a:rPr lang="en-US" sz="14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StG</a:t>
            </a: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for 2012-2017</a:t>
            </a:r>
            <a:endParaRPr sz="6000" b="0" dirty="0"/>
          </a:p>
        </p:txBody>
      </p:sp>
      <p:sp>
        <p:nvSpPr>
          <p:cNvPr id="21" name="Rectangle 1027"/>
          <p:cNvSpPr>
            <a:spLocks noChangeArrowheads="1"/>
          </p:cNvSpPr>
          <p:nvPr/>
        </p:nvSpPr>
        <p:spPr bwMode="auto">
          <a:xfrm>
            <a:off x="881632" y="539477"/>
            <a:ext cx="9055224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</a:rPr>
              <a:t>Graphlets</a:t>
            </a:r>
            <a:r>
              <a:rPr lang="en-US" sz="2400" b="1" dirty="0">
                <a:solidFill>
                  <a:schemeClr val="bg1"/>
                </a:solidFill>
              </a:rPr>
              <a:t> Mine Inter-Connected Entities – </a:t>
            </a:r>
            <a:r>
              <a:rPr lang="en-US" sz="2400" b="1" dirty="0">
                <a:solidFill>
                  <a:srgbClr val="FFFF00"/>
                </a:solidFill>
              </a:rPr>
              <a:t>One Network </a:t>
            </a:r>
            <a:r>
              <a:rPr lang="en-US" sz="2400" b="1" dirty="0">
                <a:solidFill>
                  <a:schemeClr val="bg1"/>
                </a:solidFill>
              </a:rPr>
              <a:t>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4A60E-563C-4E90-A8D8-0B3C3910D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424" y="1618253"/>
            <a:ext cx="4032448" cy="35467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 bwMode="auto">
          <a:xfrm>
            <a:off x="8136656" y="1651572"/>
            <a:ext cx="1368152" cy="28803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7598D0-B0E4-45A5-928D-730BF61C8834}"/>
              </a:ext>
            </a:extLst>
          </p:cNvPr>
          <p:cNvSpPr/>
          <p:nvPr/>
        </p:nvSpPr>
        <p:spPr bwMode="auto">
          <a:xfrm>
            <a:off x="7965035" y="1225425"/>
            <a:ext cx="1368152" cy="28803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BC95F7C-DA84-44B7-A04C-A089F57CC2C3}"/>
              </a:ext>
            </a:extLst>
          </p:cNvPr>
          <p:cNvSpPr/>
          <p:nvPr/>
        </p:nvSpPr>
        <p:spPr bwMode="auto">
          <a:xfrm>
            <a:off x="4752280" y="2588348"/>
            <a:ext cx="1368152" cy="28803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1FFF20D-5673-4948-B3F7-2F30F98E58BA}"/>
              </a:ext>
            </a:extLst>
          </p:cNvPr>
          <p:cNvSpPr/>
          <p:nvPr/>
        </p:nvSpPr>
        <p:spPr bwMode="auto">
          <a:xfrm>
            <a:off x="1079872" y="3294375"/>
            <a:ext cx="1368152" cy="28803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33714BD0-1665-461B-98F1-9BFD0AE0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99428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238643" y="3779837"/>
            <a:ext cx="9795634" cy="129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/>
          <a:lstStyle/>
          <a:p>
            <a:pPr>
              <a:spcBef>
                <a:spcPct val="20000"/>
              </a:spcBef>
              <a:defRPr/>
            </a:pPr>
            <a:endParaRPr lang="en-GB" sz="2400" b="1" dirty="0">
              <a:cs typeface="+mn-cs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87784" y="7145706"/>
            <a:ext cx="9697352" cy="23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99CC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99CC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99CC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99CC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9pPr>
          </a:lstStyle>
          <a:p>
            <a:pPr>
              <a:buFontTx/>
              <a:buNone/>
            </a:pPr>
            <a:endParaRPr lang="en-US" altLang="en-US" sz="1000" dirty="0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87784" y="6876181"/>
            <a:ext cx="9697352" cy="69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99CC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99CC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99CC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99CC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9pPr>
          </a:lstStyle>
          <a:p>
            <a:pPr>
              <a:buNone/>
            </a:pPr>
            <a:r>
              <a:rPr lang="it-IT" altLang="en-US" sz="1000" dirty="0">
                <a:solidFill>
                  <a:schemeClr val="tx1"/>
                </a:solidFill>
              </a:rPr>
              <a:t>SFL Windels, D Tello Velasco, M Rotkevich, N Malod-Dognin</a:t>
            </a:r>
            <a:r>
              <a:rPr lang="en-US" altLang="en-US" sz="1000" dirty="0">
                <a:solidFill>
                  <a:schemeClr val="tx1"/>
                </a:solidFill>
              </a:rPr>
              <a:t>, </a:t>
            </a:r>
            <a:r>
              <a:rPr lang="en-US" altLang="en-US" sz="1000" b="1" dirty="0">
                <a:solidFill>
                  <a:schemeClr val="tx1"/>
                </a:solidFill>
              </a:rPr>
              <a:t>N </a:t>
            </a:r>
            <a:r>
              <a:rPr lang="en-US" altLang="en-US" sz="1000" b="1" dirty="0" err="1">
                <a:solidFill>
                  <a:schemeClr val="tx1"/>
                </a:solidFill>
              </a:rPr>
              <a:t>Pržulj</a:t>
            </a:r>
            <a:r>
              <a:rPr lang="en-US" altLang="en-US" sz="1000" dirty="0">
                <a:solidFill>
                  <a:schemeClr val="tx1"/>
                </a:solidFill>
              </a:rPr>
              <a:t>, “Graphlet-based hyperbolic embeddings capture evolutionary dynamics in genetic networks,” </a:t>
            </a:r>
            <a:r>
              <a:rPr lang="en-US" altLang="en-US" sz="1000" b="1" i="1" dirty="0">
                <a:solidFill>
                  <a:schemeClr val="tx1"/>
                </a:solidFill>
              </a:rPr>
              <a:t>Bioinformatics 40</a:t>
            </a:r>
            <a:r>
              <a:rPr lang="en-US" altLang="en-US" sz="1000" dirty="0">
                <a:solidFill>
                  <a:schemeClr val="tx1"/>
                </a:solidFill>
              </a:rPr>
              <a:t> (11), btae650, 2024</a:t>
            </a:r>
          </a:p>
          <a:p>
            <a:pPr>
              <a:buFontTx/>
              <a:buNone/>
            </a:pPr>
            <a:r>
              <a:rPr lang="en-US" altLang="en-US" sz="1000" dirty="0">
                <a:solidFill>
                  <a:schemeClr val="tx1"/>
                </a:solidFill>
                <a:latin typeface="Arial Black" panose="020B0A04020102020204" pitchFamily="34" charset="0"/>
              </a:rPr>
              <a:t>SFL Windels, N Malod-Dognin, </a:t>
            </a:r>
            <a:r>
              <a:rPr lang="en-US" altLang="en-US" sz="1000" b="1" dirty="0">
                <a:solidFill>
                  <a:schemeClr val="tx1"/>
                </a:solidFill>
                <a:latin typeface="Arial Black" panose="020B0A04020102020204" pitchFamily="34" charset="0"/>
              </a:rPr>
              <a:t>N </a:t>
            </a:r>
            <a:r>
              <a:rPr lang="en-US" altLang="en-US" sz="10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Pržulj</a:t>
            </a:r>
            <a:r>
              <a:rPr lang="en-US" altLang="en-US" sz="1000" dirty="0">
                <a:solidFill>
                  <a:schemeClr val="tx1"/>
                </a:solidFill>
                <a:latin typeface="Arial Black" panose="020B0A04020102020204" pitchFamily="34" charset="0"/>
              </a:rPr>
              <a:t>, “Graphlets correct for the topological information missed by random walks,” arXiv:2405.14194, 2024</a:t>
            </a:r>
          </a:p>
        </p:txBody>
      </p:sp>
      <p:sp>
        <p:nvSpPr>
          <p:cNvPr id="21" name="Rectangle 1027"/>
          <p:cNvSpPr>
            <a:spLocks noChangeArrowheads="1"/>
          </p:cNvSpPr>
          <p:nvPr/>
        </p:nvSpPr>
        <p:spPr bwMode="auto">
          <a:xfrm>
            <a:off x="881632" y="539477"/>
            <a:ext cx="9055224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</a:rPr>
              <a:t>Graphlets</a:t>
            </a:r>
            <a:r>
              <a:rPr lang="en-US" sz="2400" b="1" dirty="0">
                <a:solidFill>
                  <a:schemeClr val="bg1"/>
                </a:solidFill>
              </a:rPr>
              <a:t> Mine Inter-Connected Entities – </a:t>
            </a:r>
            <a:r>
              <a:rPr lang="en-US" sz="2400" b="1" dirty="0">
                <a:solidFill>
                  <a:srgbClr val="FFFF00"/>
                </a:solidFill>
              </a:rPr>
              <a:t>One Network </a:t>
            </a:r>
            <a:r>
              <a:rPr lang="en-US" sz="2400" b="1" dirty="0">
                <a:solidFill>
                  <a:schemeClr val="bg1"/>
                </a:solidFill>
              </a:rPr>
              <a:t>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A121A-4356-479B-9DB0-46571646C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20" y="1258120"/>
            <a:ext cx="7010517" cy="3385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57018E-80BF-4A20-BFD4-EE980572C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168" y="4757918"/>
            <a:ext cx="6995391" cy="815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20027C-2DF1-45D0-9AE7-0E229A7C5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0045" y="5704516"/>
            <a:ext cx="6995391" cy="1027649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8E174793-0AD2-4F91-A44F-3986AE7A0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8494613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 – New 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442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936" y="1330070"/>
            <a:ext cx="6840760" cy="597815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040312" y="4931965"/>
            <a:ext cx="64807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5688384" y="4283893"/>
            <a:ext cx="252028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7272560" y="4715941"/>
            <a:ext cx="1080120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243" y="1986340"/>
            <a:ext cx="4758283" cy="353338"/>
          </a:xfrm>
          <a:prstGeom prst="rect">
            <a:avLst/>
          </a:prstGeom>
        </p:spPr>
      </p:pic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881632" y="539477"/>
            <a:ext cx="9055224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</a:rPr>
              <a:t>Graphlets</a:t>
            </a:r>
            <a:r>
              <a:rPr lang="en-US" sz="2400" b="1" dirty="0">
                <a:solidFill>
                  <a:schemeClr val="bg1"/>
                </a:solidFill>
              </a:rPr>
              <a:t> Mine Inter-Connected Entities – </a:t>
            </a:r>
            <a:r>
              <a:rPr lang="en-US" sz="2400" b="1" dirty="0">
                <a:solidFill>
                  <a:srgbClr val="FFFF00"/>
                </a:solidFill>
              </a:rPr>
              <a:t>One Network </a:t>
            </a:r>
            <a:r>
              <a:rPr lang="en-US" sz="2400" b="1" dirty="0">
                <a:solidFill>
                  <a:schemeClr val="bg1"/>
                </a:solidFill>
              </a:rPr>
              <a:t>Type</a:t>
            </a: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5400352" y="4499917"/>
            <a:ext cx="136815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30F48F6-CC5E-4735-8BE5-251A54707B82}"/>
              </a:ext>
            </a:extLst>
          </p:cNvPr>
          <p:cNvSpPr txBox="1"/>
          <p:nvPr/>
        </p:nvSpPr>
        <p:spPr>
          <a:xfrm>
            <a:off x="8352680" y="4017959"/>
            <a:ext cx="1649811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embeddings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40DE738-7C7E-4A75-B80E-5D87B5805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7641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87784" y="7145706"/>
            <a:ext cx="9697352" cy="23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99CCFF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99CCFF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99CCFF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99CCFF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99CCFF"/>
                </a:solidFill>
                <a:latin typeface="Trebuchet MS" pitchFamily="34" charset="0"/>
              </a:defRPr>
            </a:lvl9pPr>
          </a:lstStyle>
          <a:p>
            <a:pPr>
              <a:buFontTx/>
              <a:buNone/>
            </a:pPr>
            <a:endParaRPr lang="en-US" altLang="en-US" sz="1000" dirty="0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>
            <a:cxnSpLocks/>
          </p:cNvCxnSpPr>
          <p:nvPr/>
        </p:nvCxnSpPr>
        <p:spPr bwMode="auto">
          <a:xfrm>
            <a:off x="4269137" y="4331493"/>
            <a:ext cx="483143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cxnSpLocks/>
          </p:cNvCxnSpPr>
          <p:nvPr/>
        </p:nvCxnSpPr>
        <p:spPr bwMode="auto">
          <a:xfrm>
            <a:off x="4824288" y="3755429"/>
            <a:ext cx="208823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cxnSpLocks/>
          </p:cNvCxnSpPr>
          <p:nvPr/>
        </p:nvCxnSpPr>
        <p:spPr bwMode="auto">
          <a:xfrm>
            <a:off x="6192440" y="4115469"/>
            <a:ext cx="792088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" name="Rectangle 1027"/>
          <p:cNvSpPr>
            <a:spLocks noChangeArrowheads="1"/>
          </p:cNvSpPr>
          <p:nvPr/>
        </p:nvSpPr>
        <p:spPr bwMode="auto">
          <a:xfrm>
            <a:off x="881632" y="539477"/>
            <a:ext cx="9055224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 err="1">
                <a:solidFill>
                  <a:srgbClr val="FFFF00"/>
                </a:solidFill>
              </a:rPr>
              <a:t>Graphlets</a:t>
            </a:r>
            <a:r>
              <a:rPr lang="en-US" sz="2400" b="1" dirty="0">
                <a:solidFill>
                  <a:schemeClr val="bg1"/>
                </a:solidFill>
              </a:rPr>
              <a:t> Mine Inter-Connected Entities – </a:t>
            </a:r>
            <a:r>
              <a:rPr lang="en-US" sz="2400" b="1" dirty="0">
                <a:solidFill>
                  <a:srgbClr val="FFFF00"/>
                </a:solidFill>
              </a:rPr>
              <a:t>One Network </a:t>
            </a:r>
            <a:r>
              <a:rPr lang="en-US" sz="2400" b="1" dirty="0">
                <a:solidFill>
                  <a:schemeClr val="bg1"/>
                </a:solidFill>
              </a:rPr>
              <a:t>Type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 bwMode="auto">
          <a:xfrm>
            <a:off x="4536256" y="3971453"/>
            <a:ext cx="1224136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76DAD00-C518-41D9-804A-71F832BA2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000" y="1558825"/>
            <a:ext cx="6192688" cy="58223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CF0C09-D2B7-44EE-ACD2-7A30EC524651}"/>
              </a:ext>
            </a:extLst>
          </p:cNvPr>
          <p:cNvSpPr txBox="1"/>
          <p:nvPr/>
        </p:nvSpPr>
        <p:spPr>
          <a:xfrm>
            <a:off x="1969913" y="2296926"/>
            <a:ext cx="550119" cy="1323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✔</a:t>
            </a:r>
          </a:p>
          <a:p>
            <a:r>
              <a:rPr lang="en-US" b="1" dirty="0">
                <a:solidFill>
                  <a:srgbClr val="FF0000"/>
                </a:solidFill>
              </a:rPr>
              <a:t>✔</a:t>
            </a:r>
          </a:p>
          <a:p>
            <a:r>
              <a:rPr lang="en-US" b="1" dirty="0">
                <a:solidFill>
                  <a:srgbClr val="FF0000"/>
                </a:solidFill>
              </a:rPr>
              <a:t>✔</a:t>
            </a:r>
          </a:p>
          <a:p>
            <a:endParaRPr lang="en-US" sz="1100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59A97BD-7006-4ACF-88A0-BE7E49778141}"/>
              </a:ext>
            </a:extLst>
          </p:cNvPr>
          <p:cNvSpPr/>
          <p:nvPr/>
        </p:nvSpPr>
        <p:spPr bwMode="auto">
          <a:xfrm>
            <a:off x="2304008" y="2555701"/>
            <a:ext cx="720080" cy="2354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47B8206-1B21-4F5D-A528-82016E41AD74}"/>
              </a:ext>
            </a:extLst>
          </p:cNvPr>
          <p:cNvCxnSpPr/>
          <p:nvPr/>
        </p:nvCxnSpPr>
        <p:spPr bwMode="auto">
          <a:xfrm>
            <a:off x="7416576" y="2296926"/>
            <a:ext cx="648072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6A1E43E-BB26-419F-8319-CC9B323D1AA5}"/>
              </a:ext>
            </a:extLst>
          </p:cNvPr>
          <p:cNvSpPr txBox="1"/>
          <p:nvPr/>
        </p:nvSpPr>
        <p:spPr>
          <a:xfrm>
            <a:off x="3528144" y="1799389"/>
            <a:ext cx="524503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2024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7A438FE6-4085-4F19-8CB2-BB3BFE62F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622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D9E8FDC7-CFC9-5DBB-AC94-F0B3BFC60B3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12" y="945974"/>
          <a:ext cx="1313" cy="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7" name="think-cell Slide" r:id="rId4" imgW="348" imgH="346" progId="TCLayout.ActiveDocument.1">
                  <p:embed/>
                </p:oleObj>
              </mc:Choice>
              <mc:Fallback>
                <p:oleObj name="think-cell Slide" r:id="rId4" imgW="348" imgH="346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9E8FDC7-CFC9-5DBB-AC94-F0B3BFC60B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2" y="945974"/>
                        <a:ext cx="1313" cy="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AEE1C0B-3FA4-D8FE-30C8-66CD3BE6C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463" y="482114"/>
            <a:ext cx="9663948" cy="653792"/>
          </a:xfrm>
        </p:spPr>
        <p:txBody>
          <a:bodyPr vert="horz">
            <a:normAutofit/>
          </a:bodyPr>
          <a:lstStyle/>
          <a:p>
            <a:r>
              <a:rPr lang="en-US" sz="2976" dirty="0">
                <a:solidFill>
                  <a:srgbClr val="000000"/>
                </a:solidFill>
                <a:ea typeface="Calibri"/>
                <a:cs typeface="Arial"/>
              </a:rPr>
              <a:t>The </a:t>
            </a:r>
            <a:r>
              <a:rPr lang="en-US" sz="2976" dirty="0">
                <a:solidFill>
                  <a:schemeClr val="tx2"/>
                </a:solidFill>
                <a:ea typeface="Calibri"/>
                <a:cs typeface="Arial"/>
              </a:rPr>
              <a:t>Epicenter</a:t>
            </a:r>
            <a:r>
              <a:rPr lang="en-US" sz="2976" dirty="0">
                <a:solidFill>
                  <a:srgbClr val="000000"/>
                </a:solidFill>
                <a:ea typeface="Calibri"/>
                <a:cs typeface="Arial"/>
              </a:rPr>
              <a:t> of the “Abu Dhabi AI District” </a:t>
            </a:r>
            <a:endParaRPr lang="en-AE" sz="297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697CC7-43AB-D0D1-507C-FFC131AB91EB}"/>
              </a:ext>
            </a:extLst>
          </p:cNvPr>
          <p:cNvSpPr/>
          <p:nvPr/>
        </p:nvSpPr>
        <p:spPr>
          <a:xfrm>
            <a:off x="504030" y="1883152"/>
            <a:ext cx="5838363" cy="30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defTabSz="756026" fontAlgn="b" hangingPunct="1">
              <a:lnSpc>
                <a:spcPct val="100000"/>
              </a:lnSpc>
              <a:spcBef>
                <a:spcPts val="0"/>
              </a:spcBef>
              <a:spcAft>
                <a:spcPts val="496"/>
              </a:spcAft>
              <a:buClr>
                <a:srgbClr val="061F32"/>
              </a:buClr>
              <a:buSzTx/>
              <a:defRPr/>
            </a:pPr>
            <a:r>
              <a:rPr lang="en-US" sz="1984" dirty="0">
                <a:solidFill>
                  <a:srgbClr val="061F32"/>
                </a:solidFill>
                <a:latin typeface="Helvetica Light" panose="020B0403020202020204"/>
                <a:cs typeface="Arial" panose="020B0604020202020204" pitchFamily="34" charset="0"/>
                <a:sym typeface="Arial" panose="020B0604020202020204" pitchFamily="34" charset="0"/>
              </a:rPr>
              <a:t>Future </a:t>
            </a:r>
            <a:r>
              <a:rPr lang="en-US" sz="1984" b="1" dirty="0">
                <a:solidFill>
                  <a:srgbClr val="3300FB"/>
                </a:solidFill>
                <a:latin typeface="Helvetica Light" panose="020B0403020202020204"/>
                <a:cs typeface="Arial" panose="020B0604020202020204" pitchFamily="34" charset="0"/>
                <a:sym typeface="Arial" panose="020B0604020202020204" pitchFamily="34" charset="0"/>
              </a:rPr>
              <a:t>Silicon Valley </a:t>
            </a:r>
            <a:r>
              <a:rPr lang="en-US" sz="1984" dirty="0">
                <a:solidFill>
                  <a:srgbClr val="061F32"/>
                </a:solidFill>
                <a:latin typeface="Helvetica Light" panose="020B0403020202020204"/>
                <a:cs typeface="Arial" panose="020B0604020202020204" pitchFamily="34" charset="0"/>
                <a:sym typeface="Arial" panose="020B0604020202020204" pitchFamily="34" charset="0"/>
              </a:rPr>
              <a:t>of the Middle East</a:t>
            </a:r>
          </a:p>
        </p:txBody>
      </p:sp>
      <p:pic>
        <p:nvPicPr>
          <p:cNvPr id="15" name="Picture 14" descr="Low angle view of a building&#10;&#10;Description automatically generated">
            <a:extLst>
              <a:ext uri="{FF2B5EF4-FFF2-40B4-BE49-F238E27FC236}">
                <a16:creationId xmlns:a16="http://schemas.microsoft.com/office/drawing/2014/main" id="{9D0C779B-4599-4688-6530-3E9A8489F4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698513"/>
            <a:ext cx="10080625" cy="2865982"/>
          </a:xfrm>
          <a:prstGeom prst="rect">
            <a:avLst/>
          </a:prstGeom>
          <a:solidFill>
            <a:srgbClr val="D3DBE2"/>
          </a:solidFill>
        </p:spPr>
      </p:pic>
      <p:sp>
        <p:nvSpPr>
          <p:cNvPr id="16" name="Google Shape;596;p35">
            <a:extLst>
              <a:ext uri="{FF2B5EF4-FFF2-40B4-BE49-F238E27FC236}">
                <a16:creationId xmlns:a16="http://schemas.microsoft.com/office/drawing/2014/main" id="{EFC55D8F-44B6-94BF-7C7D-DE356090C3F6}"/>
              </a:ext>
            </a:extLst>
          </p:cNvPr>
          <p:cNvSpPr/>
          <p:nvPr/>
        </p:nvSpPr>
        <p:spPr>
          <a:xfrm>
            <a:off x="-1" y="2706389"/>
            <a:ext cx="10080625" cy="2865983"/>
          </a:xfrm>
          <a:prstGeom prst="rect">
            <a:avLst/>
          </a:prstGeom>
          <a:solidFill>
            <a:srgbClr val="D3DBE2">
              <a:alpha val="90000"/>
            </a:srgbClr>
          </a:solidFill>
          <a:ln>
            <a:noFill/>
          </a:ln>
        </p:spPr>
        <p:txBody>
          <a:bodyPr spcFirstLastPara="1" wrap="square" lIns="75592" tIns="37786" rIns="75592" bIns="37786" anchor="ctr" anchorCtr="0">
            <a:noAutofit/>
          </a:bodyPr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8"/>
              <a:defRPr/>
            </a:pPr>
            <a:r>
              <a:rPr lang="en-US" sz="652" kern="0">
                <a:solidFill>
                  <a:srgbClr val="FFFFFF"/>
                </a:solidFill>
                <a:latin typeface="Helvetica Light" panose="020B0403020202020204"/>
                <a:ea typeface="Arial"/>
                <a:cs typeface="Arial" panose="020B0604020202020204" pitchFamily="34" charset="0"/>
                <a:sym typeface="Arial"/>
              </a:rPr>
              <a:t>v</a:t>
            </a:r>
            <a:endParaRPr sz="652" kern="0">
              <a:solidFill>
                <a:srgbClr val="FFFFFF"/>
              </a:solidFill>
              <a:latin typeface="Helvetica Light" panose="020B0403020202020204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DB40B3A-BA2C-607B-F7D4-92383389681D}"/>
              </a:ext>
            </a:extLst>
          </p:cNvPr>
          <p:cNvCxnSpPr>
            <a:cxnSpLocks/>
          </p:cNvCxnSpPr>
          <p:nvPr/>
        </p:nvCxnSpPr>
        <p:spPr>
          <a:xfrm>
            <a:off x="340324" y="2256048"/>
            <a:ext cx="9379621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2" descr="Masdar City - Wayfinding masterplan - Endpoint">
            <a:extLst>
              <a:ext uri="{FF2B5EF4-FFF2-40B4-BE49-F238E27FC236}">
                <a16:creationId xmlns:a16="http://schemas.microsoft.com/office/drawing/2014/main" id="{D98B3E95-5598-1502-B5F0-A43BB97EE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0679" y="2365112"/>
            <a:ext cx="9379621" cy="38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Speech Bubble: Rectangle 60">
            <a:extLst>
              <a:ext uri="{FF2B5EF4-FFF2-40B4-BE49-F238E27FC236}">
                <a16:creationId xmlns:a16="http://schemas.microsoft.com/office/drawing/2014/main" id="{4736D944-72E2-DE62-799B-BAA68B290CE9}"/>
              </a:ext>
            </a:extLst>
          </p:cNvPr>
          <p:cNvSpPr/>
          <p:nvPr/>
        </p:nvSpPr>
        <p:spPr>
          <a:xfrm>
            <a:off x="4170087" y="3419352"/>
            <a:ext cx="2225744" cy="575987"/>
          </a:xfrm>
          <a:prstGeom prst="wedgeRectCallout">
            <a:avLst>
              <a:gd name="adj1" fmla="val 26924"/>
              <a:gd name="adj2" fmla="val 874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62" name="Speech Bubble: Rectangle 61">
            <a:extLst>
              <a:ext uri="{FF2B5EF4-FFF2-40B4-BE49-F238E27FC236}">
                <a16:creationId xmlns:a16="http://schemas.microsoft.com/office/drawing/2014/main" id="{5AA673F3-A02F-AC28-D71C-9ECB74E84030}"/>
              </a:ext>
            </a:extLst>
          </p:cNvPr>
          <p:cNvSpPr/>
          <p:nvPr/>
        </p:nvSpPr>
        <p:spPr>
          <a:xfrm>
            <a:off x="7207749" y="4646490"/>
            <a:ext cx="774440" cy="365728"/>
          </a:xfrm>
          <a:prstGeom prst="wedgeRectCallout">
            <a:avLst>
              <a:gd name="adj1" fmla="val -17659"/>
              <a:gd name="adj2" fmla="val 1235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63" name="Picture 18" descr="Technology Innovation Institute - Wikipedia">
            <a:extLst>
              <a:ext uri="{FF2B5EF4-FFF2-40B4-BE49-F238E27FC236}">
                <a16:creationId xmlns:a16="http://schemas.microsoft.com/office/drawing/2014/main" id="{95A9327C-7126-B231-2918-D42249A35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567" y="4672506"/>
            <a:ext cx="653428" cy="32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Speech Bubble: Rectangle 1023">
            <a:extLst>
              <a:ext uri="{FF2B5EF4-FFF2-40B4-BE49-F238E27FC236}">
                <a16:creationId xmlns:a16="http://schemas.microsoft.com/office/drawing/2014/main" id="{DA19F7C9-847A-E593-E0A8-E4B7C755006A}"/>
              </a:ext>
            </a:extLst>
          </p:cNvPr>
          <p:cNvSpPr/>
          <p:nvPr/>
        </p:nvSpPr>
        <p:spPr>
          <a:xfrm>
            <a:off x="5684484" y="4672877"/>
            <a:ext cx="1043232" cy="286730"/>
          </a:xfrm>
          <a:prstGeom prst="wedgeRectCallout">
            <a:avLst>
              <a:gd name="adj1" fmla="val -17659"/>
              <a:gd name="adj2" fmla="val 1235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1025" name="Speech Bubble: Rectangle 1024">
            <a:extLst>
              <a:ext uri="{FF2B5EF4-FFF2-40B4-BE49-F238E27FC236}">
                <a16:creationId xmlns:a16="http://schemas.microsoft.com/office/drawing/2014/main" id="{9439A7D0-0C9F-176B-9BA2-6C65601EE68D}"/>
              </a:ext>
            </a:extLst>
          </p:cNvPr>
          <p:cNvSpPr/>
          <p:nvPr/>
        </p:nvSpPr>
        <p:spPr>
          <a:xfrm>
            <a:off x="7980447" y="3084857"/>
            <a:ext cx="828732" cy="307524"/>
          </a:xfrm>
          <a:prstGeom prst="wedgeRectCallout">
            <a:avLst>
              <a:gd name="adj1" fmla="val -17659"/>
              <a:gd name="adj2" fmla="val 1235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27" name="Picture 8">
            <a:extLst>
              <a:ext uri="{FF2B5EF4-FFF2-40B4-BE49-F238E27FC236}">
                <a16:creationId xmlns:a16="http://schemas.microsoft.com/office/drawing/2014/main" id="{EA696E36-2D33-63C1-65A8-5DC529CE3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7469" y="4734135"/>
            <a:ext cx="857262" cy="1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2" descr="Core42">
            <a:extLst>
              <a:ext uri="{FF2B5EF4-FFF2-40B4-BE49-F238E27FC236}">
                <a16:creationId xmlns:a16="http://schemas.microsoft.com/office/drawing/2014/main" id="{E69BD7A8-FA73-DEA1-2C07-7201FDBE7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4760" y="3171503"/>
            <a:ext cx="706481" cy="1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Speech Bubble: Rectangle 1029">
            <a:extLst>
              <a:ext uri="{FF2B5EF4-FFF2-40B4-BE49-F238E27FC236}">
                <a16:creationId xmlns:a16="http://schemas.microsoft.com/office/drawing/2014/main" id="{FCCD7FB8-E1FB-8861-31FD-371043E77FF8}"/>
              </a:ext>
            </a:extLst>
          </p:cNvPr>
          <p:cNvSpPr/>
          <p:nvPr/>
        </p:nvSpPr>
        <p:spPr>
          <a:xfrm>
            <a:off x="3933314" y="2623542"/>
            <a:ext cx="401871" cy="387788"/>
          </a:xfrm>
          <a:prstGeom prst="wedgeRectCallout">
            <a:avLst>
              <a:gd name="adj1" fmla="val -17659"/>
              <a:gd name="adj2" fmla="val 1235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1031" name="Speech Bubble: Rectangle 1030">
            <a:extLst>
              <a:ext uri="{FF2B5EF4-FFF2-40B4-BE49-F238E27FC236}">
                <a16:creationId xmlns:a16="http://schemas.microsoft.com/office/drawing/2014/main" id="{4F092077-DCB2-362E-9A4B-7FDB9DC4EE64}"/>
              </a:ext>
            </a:extLst>
          </p:cNvPr>
          <p:cNvSpPr/>
          <p:nvPr/>
        </p:nvSpPr>
        <p:spPr>
          <a:xfrm>
            <a:off x="1725480" y="3625893"/>
            <a:ext cx="857867" cy="342615"/>
          </a:xfrm>
          <a:prstGeom prst="wedgeRectCallout">
            <a:avLst>
              <a:gd name="adj1" fmla="val 89220"/>
              <a:gd name="adj2" fmla="val 267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1032" name="Speech Bubble: Rectangle 1031">
            <a:extLst>
              <a:ext uri="{FF2B5EF4-FFF2-40B4-BE49-F238E27FC236}">
                <a16:creationId xmlns:a16="http://schemas.microsoft.com/office/drawing/2014/main" id="{B26F8EB5-1874-2659-7148-CAAB13236498}"/>
              </a:ext>
            </a:extLst>
          </p:cNvPr>
          <p:cNvSpPr/>
          <p:nvPr/>
        </p:nvSpPr>
        <p:spPr>
          <a:xfrm>
            <a:off x="2416369" y="4966633"/>
            <a:ext cx="1043232" cy="286730"/>
          </a:xfrm>
          <a:prstGeom prst="wedgeRectCallout">
            <a:avLst>
              <a:gd name="adj1" fmla="val 63275"/>
              <a:gd name="adj2" fmla="val -987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1033" name="Speech Bubble: Rectangle 1032">
            <a:extLst>
              <a:ext uri="{FF2B5EF4-FFF2-40B4-BE49-F238E27FC236}">
                <a16:creationId xmlns:a16="http://schemas.microsoft.com/office/drawing/2014/main" id="{1B6A2F2D-10AE-D189-4CD8-0F1EAFA6D0EF}"/>
              </a:ext>
            </a:extLst>
          </p:cNvPr>
          <p:cNvSpPr/>
          <p:nvPr/>
        </p:nvSpPr>
        <p:spPr>
          <a:xfrm>
            <a:off x="3368172" y="5334770"/>
            <a:ext cx="857867" cy="342615"/>
          </a:xfrm>
          <a:prstGeom prst="wedgeRectCallout">
            <a:avLst>
              <a:gd name="adj1" fmla="val 54627"/>
              <a:gd name="adj2" fmla="val -1059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34" name="Picture 16" descr="What Is OpenAI? Here's Everything a Marketer Needs to Know">
            <a:extLst>
              <a:ext uri="{FF2B5EF4-FFF2-40B4-BE49-F238E27FC236}">
                <a16:creationId xmlns:a16="http://schemas.microsoft.com/office/drawing/2014/main" id="{A8D3529C-D32C-40A1-3FBE-141F1762A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2531" y="3700446"/>
            <a:ext cx="763764" cy="19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2" descr="Hub71 - Incentive Program for Startups in Abu Dhabi 🚀">
            <a:extLst>
              <a:ext uri="{FF2B5EF4-FFF2-40B4-BE49-F238E27FC236}">
                <a16:creationId xmlns:a16="http://schemas.microsoft.com/office/drawing/2014/main" id="{751F12C2-26D9-C594-9AE8-E0C89F116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1836" y="5396726"/>
            <a:ext cx="730536" cy="2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0" descr="undefined">
            <a:extLst>
              <a:ext uri="{FF2B5EF4-FFF2-40B4-BE49-F238E27FC236}">
                <a16:creationId xmlns:a16="http://schemas.microsoft.com/office/drawing/2014/main" id="{A21E86C9-8A1C-72D8-5A83-0CAE3DA13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773" y="5036608"/>
            <a:ext cx="880423" cy="14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Speech Bubble: Rectangle 1036">
            <a:extLst>
              <a:ext uri="{FF2B5EF4-FFF2-40B4-BE49-F238E27FC236}">
                <a16:creationId xmlns:a16="http://schemas.microsoft.com/office/drawing/2014/main" id="{09822E2B-9257-7EE3-D5DE-702B64597488}"/>
              </a:ext>
            </a:extLst>
          </p:cNvPr>
          <p:cNvSpPr/>
          <p:nvPr/>
        </p:nvSpPr>
        <p:spPr>
          <a:xfrm>
            <a:off x="5579750" y="2756479"/>
            <a:ext cx="739520" cy="266319"/>
          </a:xfrm>
          <a:prstGeom prst="wedgeRectCallout">
            <a:avLst>
              <a:gd name="adj1" fmla="val -17659"/>
              <a:gd name="adj2" fmla="val 1235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1039" name="Speech Bubble: Rectangle 1038">
            <a:extLst>
              <a:ext uri="{FF2B5EF4-FFF2-40B4-BE49-F238E27FC236}">
                <a16:creationId xmlns:a16="http://schemas.microsoft.com/office/drawing/2014/main" id="{C21774BC-3F65-B559-F778-61AA3C7885EE}"/>
              </a:ext>
            </a:extLst>
          </p:cNvPr>
          <p:cNvSpPr/>
          <p:nvPr/>
        </p:nvSpPr>
        <p:spPr>
          <a:xfrm>
            <a:off x="2532250" y="3019485"/>
            <a:ext cx="875928" cy="250030"/>
          </a:xfrm>
          <a:prstGeom prst="wedgeRectCallout">
            <a:avLst>
              <a:gd name="adj1" fmla="val 53574"/>
              <a:gd name="adj2" fmla="val 10863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40" name="Picture 28" descr="Home - See the Future Today">
            <a:extLst>
              <a:ext uri="{FF2B5EF4-FFF2-40B4-BE49-F238E27FC236}">
                <a16:creationId xmlns:a16="http://schemas.microsoft.com/office/drawing/2014/main" id="{4FB16A32-446D-2B04-00B8-DCE3FCA8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4646" y="3044276"/>
            <a:ext cx="783524" cy="2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Speech Bubble: Rectangle 1040">
            <a:extLst>
              <a:ext uri="{FF2B5EF4-FFF2-40B4-BE49-F238E27FC236}">
                <a16:creationId xmlns:a16="http://schemas.microsoft.com/office/drawing/2014/main" id="{F3B841BD-E929-B1B0-1AEC-122FA489B4EB}"/>
              </a:ext>
            </a:extLst>
          </p:cNvPr>
          <p:cNvSpPr/>
          <p:nvPr/>
        </p:nvSpPr>
        <p:spPr>
          <a:xfrm>
            <a:off x="4820511" y="5263843"/>
            <a:ext cx="857867" cy="218701"/>
          </a:xfrm>
          <a:prstGeom prst="wedgeRectCallout">
            <a:avLst>
              <a:gd name="adj1" fmla="val -52398"/>
              <a:gd name="adj2" fmla="val -1135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42" name="Picture 32" descr="undefined">
            <a:extLst>
              <a:ext uri="{FF2B5EF4-FFF2-40B4-BE49-F238E27FC236}">
                <a16:creationId xmlns:a16="http://schemas.microsoft.com/office/drawing/2014/main" id="{78CE5362-144B-8B48-8D38-0BFEF2E8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5781" y="5313228"/>
            <a:ext cx="667325" cy="1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Speech Bubble: Rectangle 1042">
            <a:extLst>
              <a:ext uri="{FF2B5EF4-FFF2-40B4-BE49-F238E27FC236}">
                <a16:creationId xmlns:a16="http://schemas.microsoft.com/office/drawing/2014/main" id="{7A88A1E1-2748-75A1-2978-0AB69B806877}"/>
              </a:ext>
            </a:extLst>
          </p:cNvPr>
          <p:cNvSpPr/>
          <p:nvPr/>
        </p:nvSpPr>
        <p:spPr>
          <a:xfrm>
            <a:off x="7207749" y="3993886"/>
            <a:ext cx="1187064" cy="275373"/>
          </a:xfrm>
          <a:prstGeom prst="wedgeRectCallout">
            <a:avLst>
              <a:gd name="adj1" fmla="val 8710"/>
              <a:gd name="adj2" fmla="val 1099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1044" name="Speech Bubble: Rectangle 1043">
            <a:extLst>
              <a:ext uri="{FF2B5EF4-FFF2-40B4-BE49-F238E27FC236}">
                <a16:creationId xmlns:a16="http://schemas.microsoft.com/office/drawing/2014/main" id="{49DF3A7B-2593-FCE4-82D9-518A3A6FC5D4}"/>
              </a:ext>
            </a:extLst>
          </p:cNvPr>
          <p:cNvSpPr/>
          <p:nvPr/>
        </p:nvSpPr>
        <p:spPr>
          <a:xfrm>
            <a:off x="6395830" y="2906121"/>
            <a:ext cx="1082888" cy="250030"/>
          </a:xfrm>
          <a:prstGeom prst="wedgeRectCallout">
            <a:avLst>
              <a:gd name="adj1" fmla="val -10232"/>
              <a:gd name="adj2" fmla="val 106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1045" name="Speech Bubble: Rectangle 1044">
            <a:extLst>
              <a:ext uri="{FF2B5EF4-FFF2-40B4-BE49-F238E27FC236}">
                <a16:creationId xmlns:a16="http://schemas.microsoft.com/office/drawing/2014/main" id="{BB6789AA-93C4-8916-5B67-E0E867E412F3}"/>
              </a:ext>
            </a:extLst>
          </p:cNvPr>
          <p:cNvSpPr/>
          <p:nvPr/>
        </p:nvSpPr>
        <p:spPr>
          <a:xfrm>
            <a:off x="6059891" y="5702256"/>
            <a:ext cx="694068" cy="286730"/>
          </a:xfrm>
          <a:prstGeom prst="wedgeRectCallout">
            <a:avLst>
              <a:gd name="adj1" fmla="val 29835"/>
              <a:gd name="adj2" fmla="val -103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1046" name="Speech Bubble: Rectangle 1045">
            <a:extLst>
              <a:ext uri="{FF2B5EF4-FFF2-40B4-BE49-F238E27FC236}">
                <a16:creationId xmlns:a16="http://schemas.microsoft.com/office/drawing/2014/main" id="{D79D5CB3-8C09-7321-4E9A-BB2B26F7667F}"/>
              </a:ext>
            </a:extLst>
          </p:cNvPr>
          <p:cNvSpPr/>
          <p:nvPr/>
        </p:nvSpPr>
        <p:spPr>
          <a:xfrm>
            <a:off x="991756" y="4684560"/>
            <a:ext cx="779012" cy="255178"/>
          </a:xfrm>
          <a:prstGeom prst="wedgeRectCallout">
            <a:avLst>
              <a:gd name="adj1" fmla="val 29835"/>
              <a:gd name="adj2" fmla="val -103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47" name="Picture 2" descr="undefined">
            <a:extLst>
              <a:ext uri="{FF2B5EF4-FFF2-40B4-BE49-F238E27FC236}">
                <a16:creationId xmlns:a16="http://schemas.microsoft.com/office/drawing/2014/main" id="{5906407B-2E1E-AB47-1476-F40661461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886" y="2943238"/>
            <a:ext cx="848779" cy="17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4" descr="Each letter of &quot;Google&quot; is colored (from left to right) in blue, red, yellow, blue, green, and red.">
            <a:extLst>
              <a:ext uri="{FF2B5EF4-FFF2-40B4-BE49-F238E27FC236}">
                <a16:creationId xmlns:a16="http://schemas.microsoft.com/office/drawing/2014/main" id="{093CB5EB-417A-7F5D-95F4-22263BBED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551" y="4719268"/>
            <a:ext cx="615419" cy="1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6" descr="undefined">
            <a:extLst>
              <a:ext uri="{FF2B5EF4-FFF2-40B4-BE49-F238E27FC236}">
                <a16:creationId xmlns:a16="http://schemas.microsoft.com/office/drawing/2014/main" id="{9AEC8172-70AB-9365-B7D2-5E364C7C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1511" y="2686071"/>
            <a:ext cx="265475" cy="26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4" descr="Insilico Medicine - Wikipedia">
            <a:extLst>
              <a:ext uri="{FF2B5EF4-FFF2-40B4-BE49-F238E27FC236}">
                <a16:creationId xmlns:a16="http://schemas.microsoft.com/office/drawing/2014/main" id="{C2487BFB-8B0B-E241-B496-B3D11F0EF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6611" y="5721556"/>
            <a:ext cx="600627" cy="2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Speech Bubble: Rectangle 1051">
            <a:extLst>
              <a:ext uri="{FF2B5EF4-FFF2-40B4-BE49-F238E27FC236}">
                <a16:creationId xmlns:a16="http://schemas.microsoft.com/office/drawing/2014/main" id="{E5B48035-1B12-F677-9634-D886CBF99062}"/>
              </a:ext>
            </a:extLst>
          </p:cNvPr>
          <p:cNvSpPr/>
          <p:nvPr/>
        </p:nvSpPr>
        <p:spPr>
          <a:xfrm>
            <a:off x="2187471" y="4321303"/>
            <a:ext cx="748625" cy="303617"/>
          </a:xfrm>
          <a:prstGeom prst="wedgeRectCallout">
            <a:avLst>
              <a:gd name="adj1" fmla="val 104397"/>
              <a:gd name="adj2" fmla="val 427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sp>
        <p:nvSpPr>
          <p:cNvPr id="1053" name="Speech Bubble: Rectangle 1052">
            <a:extLst>
              <a:ext uri="{FF2B5EF4-FFF2-40B4-BE49-F238E27FC236}">
                <a16:creationId xmlns:a16="http://schemas.microsoft.com/office/drawing/2014/main" id="{6474CB45-A334-27EA-CC28-5CB4552A3A86}"/>
              </a:ext>
            </a:extLst>
          </p:cNvPr>
          <p:cNvSpPr/>
          <p:nvPr/>
        </p:nvSpPr>
        <p:spPr>
          <a:xfrm>
            <a:off x="4238443" y="4550923"/>
            <a:ext cx="857867" cy="342615"/>
          </a:xfrm>
          <a:prstGeom prst="wedgeRectCallout">
            <a:avLst>
              <a:gd name="adj1" fmla="val -22688"/>
              <a:gd name="adj2" fmla="val -71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54" name="Picture 10" descr="Press Kit - Cerebras">
            <a:extLst>
              <a:ext uri="{FF2B5EF4-FFF2-40B4-BE49-F238E27FC236}">
                <a16:creationId xmlns:a16="http://schemas.microsoft.com/office/drawing/2014/main" id="{646002AD-F41B-5FE4-249B-1454255E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185" y="4566876"/>
            <a:ext cx="660638" cy="32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Speech Bubble: Rectangle 1054">
            <a:extLst>
              <a:ext uri="{FF2B5EF4-FFF2-40B4-BE49-F238E27FC236}">
                <a16:creationId xmlns:a16="http://schemas.microsoft.com/office/drawing/2014/main" id="{4AF39C3E-D023-7AF7-0826-F70E6D6EB16A}"/>
              </a:ext>
            </a:extLst>
          </p:cNvPr>
          <p:cNvSpPr/>
          <p:nvPr/>
        </p:nvSpPr>
        <p:spPr>
          <a:xfrm>
            <a:off x="4759989" y="2528001"/>
            <a:ext cx="599401" cy="369562"/>
          </a:xfrm>
          <a:prstGeom prst="wedgeRectCallout">
            <a:avLst>
              <a:gd name="adj1" fmla="val -17659"/>
              <a:gd name="adj2" fmla="val 1235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56" name="Picture 2">
            <a:extLst>
              <a:ext uri="{FF2B5EF4-FFF2-40B4-BE49-F238E27FC236}">
                <a16:creationId xmlns:a16="http://schemas.microsoft.com/office/drawing/2014/main" id="{730C8110-7259-471D-C914-2A774F34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972" y="2596816"/>
            <a:ext cx="381433" cy="26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" name="Speech Bubble: Rectangle 1056">
            <a:extLst>
              <a:ext uri="{FF2B5EF4-FFF2-40B4-BE49-F238E27FC236}">
                <a16:creationId xmlns:a16="http://schemas.microsoft.com/office/drawing/2014/main" id="{CF6C2EDA-11E5-4BB3-3DD8-85A1BEF4B67C}"/>
              </a:ext>
            </a:extLst>
          </p:cNvPr>
          <p:cNvSpPr/>
          <p:nvPr/>
        </p:nvSpPr>
        <p:spPr>
          <a:xfrm>
            <a:off x="7141621" y="5390560"/>
            <a:ext cx="1187064" cy="195559"/>
          </a:xfrm>
          <a:prstGeom prst="wedgeRectCallout">
            <a:avLst>
              <a:gd name="adj1" fmla="val -63309"/>
              <a:gd name="adj2" fmla="val 148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58" name="Picture 8" descr="undefined">
            <a:extLst>
              <a:ext uri="{FF2B5EF4-FFF2-40B4-BE49-F238E27FC236}">
                <a16:creationId xmlns:a16="http://schemas.microsoft.com/office/drawing/2014/main" id="{948CDE5D-7D6D-B095-7733-077C7E9EB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3532" y="5436962"/>
            <a:ext cx="1024434" cy="1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2">
            <a:extLst>
              <a:ext uri="{FF2B5EF4-FFF2-40B4-BE49-F238E27FC236}">
                <a16:creationId xmlns:a16="http://schemas.microsoft.com/office/drawing/2014/main" id="{962CC75C-4F14-5CEB-73C4-A7C7B6E72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7804" y="4058379"/>
            <a:ext cx="986955" cy="1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Speech Bubble: Rectangle 1059">
            <a:extLst>
              <a:ext uri="{FF2B5EF4-FFF2-40B4-BE49-F238E27FC236}">
                <a16:creationId xmlns:a16="http://schemas.microsoft.com/office/drawing/2014/main" id="{9B04D63B-372D-8845-0705-F592835170E3}"/>
              </a:ext>
            </a:extLst>
          </p:cNvPr>
          <p:cNvSpPr/>
          <p:nvPr/>
        </p:nvSpPr>
        <p:spPr>
          <a:xfrm>
            <a:off x="7071533" y="3328636"/>
            <a:ext cx="828732" cy="286908"/>
          </a:xfrm>
          <a:prstGeom prst="wedgeRectCallout">
            <a:avLst>
              <a:gd name="adj1" fmla="val -17659"/>
              <a:gd name="adj2" fmla="val 1235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61" name="Picture 1060">
            <a:extLst>
              <a:ext uri="{FF2B5EF4-FFF2-40B4-BE49-F238E27FC236}">
                <a16:creationId xmlns:a16="http://schemas.microsoft.com/office/drawing/2014/main" id="{509E064A-31A0-BC65-1DA0-658ACD6ADDD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5841"/>
          <a:stretch/>
        </p:blipFill>
        <p:spPr>
          <a:xfrm>
            <a:off x="4211081" y="3432874"/>
            <a:ext cx="2108190" cy="556543"/>
          </a:xfrm>
          <a:prstGeom prst="rect">
            <a:avLst/>
          </a:prstGeom>
        </p:spPr>
      </p:pic>
      <p:sp>
        <p:nvSpPr>
          <p:cNvPr id="1062" name="Speech Bubble: Rectangle 1061">
            <a:extLst>
              <a:ext uri="{FF2B5EF4-FFF2-40B4-BE49-F238E27FC236}">
                <a16:creationId xmlns:a16="http://schemas.microsoft.com/office/drawing/2014/main" id="{474EB5CF-ACA6-B396-19B3-CC4C503AE272}"/>
              </a:ext>
            </a:extLst>
          </p:cNvPr>
          <p:cNvSpPr/>
          <p:nvPr/>
        </p:nvSpPr>
        <p:spPr>
          <a:xfrm>
            <a:off x="903435" y="4107394"/>
            <a:ext cx="706431" cy="323726"/>
          </a:xfrm>
          <a:prstGeom prst="wedgeRectCallout">
            <a:avLst>
              <a:gd name="adj1" fmla="val 81312"/>
              <a:gd name="adj2" fmla="val -26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  <a:cs typeface="Arial" panose="020B0604020202020204" pitchFamily="34" charset="0"/>
            </a:endParaRPr>
          </a:p>
        </p:txBody>
      </p:sp>
      <p:pic>
        <p:nvPicPr>
          <p:cNvPr id="1063" name="Picture 2" descr="undefined">
            <a:extLst>
              <a:ext uri="{FF2B5EF4-FFF2-40B4-BE49-F238E27FC236}">
                <a16:creationId xmlns:a16="http://schemas.microsoft.com/office/drawing/2014/main" id="{48CEFE90-8195-DD5B-8030-772AE34D8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930" y="3382367"/>
            <a:ext cx="685578" cy="15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8" descr="GenBio AI Releases Phase 1 of World's First Digital Organism to Transform  Medical Research">
            <a:extLst>
              <a:ext uri="{FF2B5EF4-FFF2-40B4-BE49-F238E27FC236}">
                <a16:creationId xmlns:a16="http://schemas.microsoft.com/office/drawing/2014/main" id="{7D8B3AFF-C858-BF2D-F4F8-5DDDB4F9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8" y="4115272"/>
            <a:ext cx="607976" cy="30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6" descr="Amazon logo flag color codes">
            <a:extLst>
              <a:ext uri="{FF2B5EF4-FFF2-40B4-BE49-F238E27FC236}">
                <a16:creationId xmlns:a16="http://schemas.microsoft.com/office/drawing/2014/main" id="{29A7F9AF-B145-FA0D-710A-EBD53B558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83" b="30255"/>
          <a:stretch/>
        </p:blipFill>
        <p:spPr bwMode="auto">
          <a:xfrm>
            <a:off x="2211853" y="4367677"/>
            <a:ext cx="692964" cy="2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ception | LinkedIn">
            <a:extLst>
              <a:ext uri="{FF2B5EF4-FFF2-40B4-BE49-F238E27FC236}">
                <a16:creationId xmlns:a16="http://schemas.microsoft.com/office/drawing/2014/main" id="{9CFABFCA-418C-CE77-C78D-1A7616D4E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95" b="32429"/>
          <a:stretch/>
        </p:blipFill>
        <p:spPr bwMode="auto">
          <a:xfrm>
            <a:off x="5611084" y="2796237"/>
            <a:ext cx="666707" cy="2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53E2A8-34F1-4BCF-B4AB-001F4E9B1F3F}"/>
              </a:ext>
            </a:extLst>
          </p:cNvPr>
          <p:cNvSpPr txBox="1"/>
          <p:nvPr/>
        </p:nvSpPr>
        <p:spPr>
          <a:xfrm>
            <a:off x="5710506" y="1843372"/>
            <a:ext cx="2278188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Free zone, no tax</a:t>
            </a:r>
          </a:p>
        </p:txBody>
      </p:sp>
    </p:spTree>
    <p:extLst>
      <p:ext uri="{BB962C8B-B14F-4D97-AF65-F5344CB8AC3E}">
        <p14:creationId xmlns:p14="http://schemas.microsoft.com/office/powerpoint/2010/main" val="679681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07864" y="1331565"/>
            <a:ext cx="8325462" cy="11015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1" y="1431341"/>
            <a:ext cx="1094710" cy="9739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3178" y="1431342"/>
            <a:ext cx="6940148" cy="1008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To </a:t>
            </a:r>
            <a:r>
              <a:rPr lang="en-US" sz="2000" b="1" dirty="0"/>
              <a:t>ease</a:t>
            </a:r>
            <a:r>
              <a:rPr lang="en-US" sz="2000" dirty="0"/>
              <a:t> the computational burden of mining large, </a:t>
            </a:r>
            <a:r>
              <a:rPr lang="en-US" sz="2000" b="1" dirty="0"/>
              <a:t>complex</a:t>
            </a:r>
            <a:r>
              <a:rPr lang="en-US" sz="2000" dirty="0"/>
              <a:t> datasets, current approaches rely on </a:t>
            </a:r>
            <a:r>
              <a:rPr lang="en-US" sz="2000" b="1" u="sng" dirty="0">
                <a:solidFill>
                  <a:srgbClr val="FF0000"/>
                </a:solidFill>
              </a:rPr>
              <a:t>network / </a:t>
            </a:r>
            <a:r>
              <a:rPr lang="en-US" sz="24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node</a:t>
            </a:r>
            <a:r>
              <a:rPr lang="en-US" sz="2000" b="1" u="sng" dirty="0">
                <a:solidFill>
                  <a:srgbClr val="FF0000"/>
                </a:solidFill>
              </a:rPr>
              <a:t> embeddings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19BC3F-EC40-4343-8339-489FC24B9AC6}"/>
              </a:ext>
            </a:extLst>
          </p:cNvPr>
          <p:cNvSpPr/>
          <p:nvPr/>
        </p:nvSpPr>
        <p:spPr>
          <a:xfrm>
            <a:off x="989200" y="2555701"/>
            <a:ext cx="8875648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Principle: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Map nodes to </a:t>
            </a:r>
            <a:r>
              <a:rPr lang="en-US" b="1" dirty="0">
                <a:solidFill>
                  <a:srgbClr val="FF0000"/>
                </a:solidFill>
              </a:rPr>
              <a:t>lower dimensional space</a:t>
            </a:r>
            <a:r>
              <a:rPr lang="en-US" dirty="0"/>
              <a:t>, where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geometry of the space </a:t>
            </a:r>
            <a:r>
              <a:rPr lang="en-US" dirty="0"/>
              <a:t>reflects the similarities between the nodes</a:t>
            </a:r>
            <a:endParaRPr lang="es-ES" b="1" dirty="0"/>
          </a:p>
        </p:txBody>
      </p:sp>
      <p:sp>
        <p:nvSpPr>
          <p:cNvPr id="15" name="Rectangle 1027"/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Node embedding – One network type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6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7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/>
              <a:t>Sergio </a:t>
            </a:r>
            <a:r>
              <a:rPr lang="en-US" sz="1100" dirty="0" err="1"/>
              <a:t>Doria-Belenguer</a:t>
            </a:r>
            <a:r>
              <a:rPr lang="en-US" sz="1100" dirty="0"/>
              <a:t>, Alexandros </a:t>
            </a:r>
            <a:r>
              <a:rPr lang="en-US" sz="1100" dirty="0" err="1"/>
              <a:t>Xenos</a:t>
            </a:r>
            <a:r>
              <a:rPr lang="en-US" sz="1100" dirty="0"/>
              <a:t>, Gaia </a:t>
            </a:r>
            <a:r>
              <a:rPr lang="en-US" sz="1100" dirty="0" err="1"/>
              <a:t>Ceddia</a:t>
            </a:r>
            <a:r>
              <a:rPr lang="en-US" sz="1100" dirty="0"/>
              <a:t>, Noël </a:t>
            </a:r>
            <a:r>
              <a:rPr lang="en-US" sz="1100" dirty="0" err="1"/>
              <a:t>Malod-Dognin</a:t>
            </a:r>
            <a:r>
              <a:rPr lang="en-US" sz="1100" dirty="0"/>
              <a:t>, </a:t>
            </a:r>
            <a:r>
              <a:rPr lang="en-US" sz="1100" b="1" dirty="0" err="1"/>
              <a:t>Nataša</a:t>
            </a:r>
            <a:r>
              <a:rPr lang="en-US" sz="1100" b="1" dirty="0"/>
              <a:t> </a:t>
            </a:r>
            <a:r>
              <a:rPr lang="en-US" sz="1100" b="1" dirty="0" err="1"/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578" y="3395458"/>
            <a:ext cx="7912356" cy="247261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19BC3F-EC40-4343-8339-489FC24B9AC6}"/>
              </a:ext>
            </a:extLst>
          </p:cNvPr>
          <p:cNvSpPr/>
          <p:nvPr/>
        </p:nvSpPr>
        <p:spPr>
          <a:xfrm>
            <a:off x="920897" y="5940077"/>
            <a:ext cx="9303991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Low-dimensional embedding vectors </a:t>
            </a:r>
            <a:r>
              <a:rPr lang="en-US" b="1" dirty="0"/>
              <a:t>of the </a:t>
            </a:r>
            <a:r>
              <a:rPr lang="en-US" b="1" dirty="0">
                <a:solidFill>
                  <a:srgbClr val="FF0000"/>
                </a:solidFill>
              </a:rPr>
              <a:t>nodes</a:t>
            </a:r>
            <a:r>
              <a:rPr lang="en-US" b="1" dirty="0"/>
              <a:t> are used as </a:t>
            </a:r>
            <a:r>
              <a:rPr lang="en-US" b="1" dirty="0">
                <a:solidFill>
                  <a:srgbClr val="FF0000"/>
                </a:solidFill>
              </a:rPr>
              <a:t>input for downstream analysis </a:t>
            </a:r>
            <a:r>
              <a:rPr lang="en-US" b="1" dirty="0"/>
              <a:t>(e.g., clustering, link predictions, etc…)</a:t>
            </a:r>
            <a:endParaRPr lang="es-ES" b="1" dirty="0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9ADE297-9FF1-4A74-9663-76B0FA2AB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5531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528" y="3334475"/>
            <a:ext cx="2952328" cy="3397690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489" y="1115541"/>
            <a:ext cx="9825135" cy="303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Inspired by Natural Language Processing (NLP)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1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Word </a:t>
            </a:r>
            <a:r>
              <a:rPr lang="en-GB" b="1" dirty="0" err="1"/>
              <a:t>embeddings</a:t>
            </a:r>
            <a:r>
              <a:rPr lang="en-GB" b="1" dirty="0"/>
              <a:t>: </a:t>
            </a:r>
            <a:r>
              <a:rPr lang="en-GB" dirty="0"/>
              <a:t>e.g. </a:t>
            </a:r>
            <a:r>
              <a:rPr lang="en-GB" b="1" i="1" dirty="0"/>
              <a:t>Word2Vec</a:t>
            </a:r>
            <a:r>
              <a:rPr lang="en-GB" dirty="0"/>
              <a:t>, with the Skip-Gram </a:t>
            </a:r>
            <a:r>
              <a:rPr lang="en-GB" b="1" dirty="0"/>
              <a:t>NN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1085773" lvl="1" indent="-342900">
              <a:buFont typeface="Courier New" panose="02070309020205020404" pitchFamily="49" charset="0"/>
              <a:buChar char="o"/>
            </a:pPr>
            <a:r>
              <a:rPr lang="en-GB" sz="1600" dirty="0"/>
              <a:t>1-layer with non-linear </a:t>
            </a:r>
            <a:r>
              <a:rPr lang="en-GB" sz="1600" dirty="0" err="1"/>
              <a:t>softmax</a:t>
            </a:r>
            <a:r>
              <a:rPr lang="en-GB" sz="1600" dirty="0"/>
              <a:t> activation function</a:t>
            </a:r>
          </a:p>
          <a:p>
            <a:pPr marL="1085773" lvl="1" indent="-342900">
              <a:buFont typeface="Courier New" panose="02070309020205020404" pitchFamily="49" charset="0"/>
              <a:buChar char="o"/>
            </a:pPr>
            <a:r>
              <a:rPr lang="en-GB" sz="1600" dirty="0"/>
              <a:t>Maximizes the dot-product of vectors of words that co-occur in the lexical corpus</a:t>
            </a:r>
          </a:p>
          <a:p>
            <a:pPr marL="1085773" lvl="1" indent="-342900">
              <a:buFont typeface="Courier New" panose="02070309020205020404" pitchFamily="49" charset="0"/>
              <a:buChar char="o"/>
            </a:pPr>
            <a:r>
              <a:rPr lang="en-GB" sz="1600" dirty="0"/>
              <a:t>Given an unlabelled training corpus, produce </a:t>
            </a:r>
            <a:r>
              <a:rPr lang="en-GB" sz="1600" b="1" i="1" dirty="0"/>
              <a:t>vectors for words </a:t>
            </a:r>
            <a:r>
              <a:rPr lang="en-GB" sz="1600" dirty="0"/>
              <a:t>encoding their </a:t>
            </a:r>
            <a:r>
              <a:rPr lang="en-GB" sz="1600" i="1" dirty="0"/>
              <a:t>semantic info</a:t>
            </a:r>
            <a:r>
              <a:rPr lang="en-GB" sz="1600" dirty="0"/>
              <a:t>.</a:t>
            </a:r>
          </a:p>
          <a:p>
            <a:pPr marL="1085773" lvl="1" indent="-342900">
              <a:buFont typeface="Courier New" panose="02070309020205020404" pitchFamily="49" charset="0"/>
              <a:buChar char="o"/>
            </a:pPr>
            <a:r>
              <a:rPr lang="en-GB" sz="1600" dirty="0"/>
              <a:t>Word </a:t>
            </a:r>
            <a:r>
              <a:rPr lang="en-GB" sz="1600" b="1" i="1" dirty="0"/>
              <a:t>semantic similarity (synonyms) </a:t>
            </a:r>
            <a:r>
              <a:rPr lang="en-GB" sz="1600" dirty="0"/>
              <a:t>by </a:t>
            </a:r>
            <a:r>
              <a:rPr lang="en-GB" sz="1600" b="1" i="1" dirty="0"/>
              <a:t>cosine similarity </a:t>
            </a:r>
            <a:r>
              <a:rPr lang="en-GB" sz="1600" dirty="0"/>
              <a:t>of their</a:t>
            </a:r>
            <a:r>
              <a:rPr lang="en-GB" sz="1600" i="1" dirty="0"/>
              <a:t> vector representations</a:t>
            </a:r>
          </a:p>
          <a:p>
            <a:pPr marL="1085773" lvl="1" indent="-342900">
              <a:buFont typeface="Courier New" panose="02070309020205020404" pitchFamily="49" charset="0"/>
              <a:buChar char="o"/>
            </a:pPr>
            <a:endParaRPr lang="en-GB" sz="1050" dirty="0"/>
          </a:p>
          <a:p>
            <a:pPr marL="1085773" lvl="1" indent="-342900">
              <a:buFont typeface="Courier New" panose="02070309020205020404" pitchFamily="49" charset="0"/>
              <a:buChar char="o"/>
            </a:pPr>
            <a:r>
              <a:rPr lang="en-GB" sz="1600" dirty="0"/>
              <a:t>Use word vectors as features in various supervised NLP tasks, e.g.:</a:t>
            </a:r>
          </a:p>
          <a:p>
            <a:pPr marL="1485781" lvl="2" indent="-342900">
              <a:buFont typeface="Wingdings" panose="05000000000000000000" pitchFamily="2" charset="2"/>
              <a:buChar char="Ø"/>
            </a:pPr>
            <a:r>
              <a:rPr lang="en-GB" sz="1400" dirty="0"/>
              <a:t>Document classification</a:t>
            </a:r>
          </a:p>
          <a:p>
            <a:pPr marL="1485781" lvl="2" indent="-342900">
              <a:buFont typeface="Wingdings" panose="05000000000000000000" pitchFamily="2" charset="2"/>
              <a:buChar char="Ø"/>
            </a:pPr>
            <a:r>
              <a:rPr lang="en-GB" sz="1400" dirty="0"/>
              <a:t>Named entity recognition / information retrieval</a:t>
            </a:r>
          </a:p>
          <a:p>
            <a:pPr marL="1028623" lvl="1" indent="-285750">
              <a:buFont typeface="Arial" panose="020B0604020202020204" pitchFamily="34" charset="0"/>
              <a:buChar char="•"/>
            </a:pPr>
            <a:endParaRPr lang="en-GB" sz="9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700" dirty="0"/>
          </a:p>
        </p:txBody>
      </p:sp>
      <p:sp>
        <p:nvSpPr>
          <p:cNvPr id="16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7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/>
              <a:t>Sergio </a:t>
            </a:r>
            <a:r>
              <a:rPr lang="en-US" sz="1100" dirty="0" err="1"/>
              <a:t>Doria-Belenguer</a:t>
            </a:r>
            <a:r>
              <a:rPr lang="en-US" sz="1100" dirty="0"/>
              <a:t>, Alexandros </a:t>
            </a:r>
            <a:r>
              <a:rPr lang="en-US" sz="1100" dirty="0" err="1"/>
              <a:t>Xenos</a:t>
            </a:r>
            <a:r>
              <a:rPr lang="en-US" sz="1100" dirty="0"/>
              <a:t>, Gaia </a:t>
            </a:r>
            <a:r>
              <a:rPr lang="en-US" sz="1100" dirty="0" err="1"/>
              <a:t>Ceddia</a:t>
            </a:r>
            <a:r>
              <a:rPr lang="en-US" sz="1100" dirty="0"/>
              <a:t>, Noël </a:t>
            </a:r>
            <a:r>
              <a:rPr lang="en-US" sz="1100" dirty="0" err="1"/>
              <a:t>Malod-Dognin</a:t>
            </a:r>
            <a:r>
              <a:rPr lang="en-US" sz="1100" dirty="0"/>
              <a:t>, </a:t>
            </a:r>
            <a:r>
              <a:rPr lang="en-US" sz="1100" b="1" dirty="0" err="1"/>
              <a:t>Nataša</a:t>
            </a:r>
            <a:r>
              <a:rPr lang="en-US" sz="1100" b="1" dirty="0"/>
              <a:t> </a:t>
            </a:r>
            <a:r>
              <a:rPr lang="en-US" sz="1100" b="1" dirty="0" err="1"/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F5AD5E05-3879-4A92-B96D-3A3AC8B5B2FC}" type="slidenum">
              <a:rPr lang="en-GB" smtClean="0"/>
              <a:t>41</a:t>
            </a:fld>
            <a:endParaRPr lang="en-GB" dirty="0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38C67254-087C-4F5C-BFCD-5B111BAE4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Rectangle 1027">
            <a:extLst>
              <a:ext uri="{FF2B5EF4-FFF2-40B4-BE49-F238E27FC236}">
                <a16:creationId xmlns:a16="http://schemas.microsoft.com/office/drawing/2014/main" id="{3FEA888B-998A-42E6-80EC-2B599217B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Node embedding – One network type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1402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800" y="1187549"/>
            <a:ext cx="9289032" cy="155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Network data mining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Network </a:t>
            </a:r>
            <a:r>
              <a:rPr lang="en-GB" b="1" dirty="0" err="1"/>
              <a:t>embeddings</a:t>
            </a:r>
            <a:r>
              <a:rPr lang="en-GB" b="1" dirty="0"/>
              <a:t>:</a:t>
            </a:r>
            <a:endParaRPr lang="en-GB" dirty="0"/>
          </a:p>
          <a:p>
            <a:pPr marL="1085773" lvl="1" indent="-342900">
              <a:buFont typeface="Courier New" panose="02070309020205020404" pitchFamily="49" charset="0"/>
              <a:buChar char="o"/>
            </a:pPr>
            <a:r>
              <a:rPr lang="en-GB" sz="1600" b="1" i="1" dirty="0"/>
              <a:t>Random-walk</a:t>
            </a:r>
            <a:r>
              <a:rPr lang="en-GB" sz="1600" dirty="0"/>
              <a:t> based NNs that employ the Skip-Gram architecture (e.g., </a:t>
            </a:r>
            <a:r>
              <a:rPr lang="en-GB" sz="1600" dirty="0" err="1"/>
              <a:t>DeepWalk</a:t>
            </a:r>
            <a:r>
              <a:rPr lang="en-GB" sz="1600" dirty="0"/>
              <a:t>, LINE and Node2Vec)</a:t>
            </a:r>
          </a:p>
          <a:p>
            <a:pPr marL="1085773" lvl="1" indent="-342900">
              <a:buFont typeface="Courier New" panose="02070309020205020404" pitchFamily="49" charset="0"/>
              <a:buChar char="o"/>
            </a:pPr>
            <a:r>
              <a:rPr lang="en-GB" sz="1600" dirty="0"/>
              <a:t>Graph Neural Networks (GNNs)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04786" y="6395698"/>
            <a:ext cx="6335925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Fig. Illustration of Skip-Gram NN based network embedding.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16" y="2843733"/>
            <a:ext cx="8894835" cy="3475021"/>
          </a:xfrm>
          <a:prstGeom prst="rect">
            <a:avLst/>
          </a:prstGeom>
        </p:spPr>
      </p:pic>
      <p:sp>
        <p:nvSpPr>
          <p:cNvPr id="15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7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/>
              <a:t>Sergio </a:t>
            </a:r>
            <a:r>
              <a:rPr lang="en-US" sz="1100" dirty="0" err="1"/>
              <a:t>Doria-Belenguer</a:t>
            </a:r>
            <a:r>
              <a:rPr lang="en-US" sz="1100" dirty="0"/>
              <a:t>, Alexandros </a:t>
            </a:r>
            <a:r>
              <a:rPr lang="en-US" sz="1100" dirty="0" err="1"/>
              <a:t>Xenos</a:t>
            </a:r>
            <a:r>
              <a:rPr lang="en-US" sz="1100" dirty="0"/>
              <a:t>, Gaia </a:t>
            </a:r>
            <a:r>
              <a:rPr lang="en-US" sz="1100" dirty="0" err="1"/>
              <a:t>Ceddia</a:t>
            </a:r>
            <a:r>
              <a:rPr lang="en-US" sz="1100" dirty="0"/>
              <a:t>, Noël </a:t>
            </a:r>
            <a:r>
              <a:rPr lang="en-US" sz="1100" dirty="0" err="1"/>
              <a:t>Malod-Dognin</a:t>
            </a:r>
            <a:r>
              <a:rPr lang="en-US" sz="1100" dirty="0"/>
              <a:t>, </a:t>
            </a:r>
            <a:r>
              <a:rPr lang="en-US" sz="1100" b="1" dirty="0" err="1"/>
              <a:t>Nataša</a:t>
            </a:r>
            <a:r>
              <a:rPr lang="en-US" sz="1100" b="1" dirty="0"/>
              <a:t> </a:t>
            </a:r>
            <a:r>
              <a:rPr lang="en-US" sz="1100" b="1" dirty="0" err="1"/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3E61CE0A-4D43-4AB8-8722-7FF0BA20A6DA}" type="slidenum">
              <a:rPr lang="en-GB" smtClean="0"/>
              <a:t>42</a:t>
            </a:fld>
            <a:endParaRPr lang="en-GB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599EAF4-102D-4623-8AEA-1A0D5E611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Rectangle 1027">
            <a:extLst>
              <a:ext uri="{FF2B5EF4-FFF2-40B4-BE49-F238E27FC236}">
                <a16:creationId xmlns:a16="http://schemas.microsoft.com/office/drawing/2014/main" id="{8ED3B5E9-C1F8-4B14-BFEC-494075607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Node embedding – One network type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37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6"/>
          <p:cNvSpPr txBox="1"/>
          <p:nvPr/>
        </p:nvSpPr>
        <p:spPr>
          <a:xfrm>
            <a:off x="265137" y="1190592"/>
            <a:ext cx="5660570" cy="606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u="sng" dirty="0">
                <a:solidFill>
                  <a:srgbClr val="C00000"/>
                </a:solidFill>
              </a:rPr>
              <a:t>Interestingly</a:t>
            </a:r>
            <a:r>
              <a:rPr lang="en-US" sz="1600" b="1" u="sng" dirty="0"/>
              <a:t>, from NLP, for word </a:t>
            </a:r>
            <a:r>
              <a:rPr lang="en-US" sz="1600" b="1" u="sng" dirty="0" err="1"/>
              <a:t>embeddings</a:t>
            </a:r>
            <a:r>
              <a:rPr lang="en-US" sz="1600" b="1" u="sng" dirty="0"/>
              <a:t> </a:t>
            </a:r>
          </a:p>
          <a:p>
            <a:pPr algn="just"/>
            <a:r>
              <a:rPr lang="en-US" sz="1600" u="sng" dirty="0"/>
              <a:t>(</a:t>
            </a:r>
            <a:r>
              <a:rPr lang="en-US" sz="1600" u="sng" dirty="0" err="1"/>
              <a:t>Mikolov</a:t>
            </a:r>
            <a:r>
              <a:rPr lang="en-US" sz="1600" u="sng" dirty="0"/>
              <a:t>, </a:t>
            </a:r>
            <a:r>
              <a:rPr lang="sr-Latn-RS" u="sng" dirty="0"/>
              <a:t>Sutskever</a:t>
            </a:r>
            <a:r>
              <a:rPr lang="en-US" sz="1600" u="sng" dirty="0"/>
              <a:t> </a:t>
            </a:r>
            <a:r>
              <a:rPr lang="en-US" sz="1600" i="1" u="sng" dirty="0"/>
              <a:t>et al</a:t>
            </a:r>
            <a:r>
              <a:rPr lang="en-US" sz="1600" u="sng" dirty="0"/>
              <a:t>., NIPS, 2013)</a:t>
            </a:r>
          </a:p>
          <a:p>
            <a:pPr algn="just"/>
            <a:endParaRPr lang="en-GB" sz="1200" b="1" u="sng" dirty="0"/>
          </a:p>
          <a:p>
            <a:pPr algn="just"/>
            <a:r>
              <a:rPr lang="en-GB" sz="1600" b="1" u="sng" dirty="0">
                <a:solidFill>
                  <a:srgbClr val="C00000"/>
                </a:solidFill>
              </a:rPr>
              <a:t>LINEARITY</a:t>
            </a:r>
            <a:r>
              <a:rPr lang="en-GB" sz="1600" b="1" u="sng" dirty="0"/>
              <a:t>  OF  THE  EMBEDDING  SPACES:</a:t>
            </a:r>
            <a:endParaRPr lang="en-US" sz="1600" b="1" u="sng" dirty="0"/>
          </a:p>
          <a:p>
            <a:pPr algn="just"/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u="sng" dirty="0"/>
              <a:t>Class </a:t>
            </a:r>
            <a:r>
              <a:rPr lang="en-US" sz="1600" b="1" u="sng" dirty="0" err="1"/>
              <a:t>separability</a:t>
            </a:r>
            <a:r>
              <a:rPr lang="en-US" sz="1600" dirty="0"/>
              <a:t>: The vector representations of </a:t>
            </a:r>
            <a:r>
              <a:rPr lang="en-US" sz="1600" b="1" dirty="0"/>
              <a:t>elements</a:t>
            </a:r>
            <a:r>
              <a:rPr lang="en-US" sz="1600" dirty="0"/>
              <a:t> belonging to different </a:t>
            </a:r>
            <a:r>
              <a:rPr lang="en-US" sz="1600" b="1" dirty="0"/>
              <a:t>classes are linearly separated </a:t>
            </a:r>
            <a:r>
              <a:rPr lang="en-US" sz="1600" dirty="0"/>
              <a:t>in the embedding space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u="sng" dirty="0"/>
              <a:t>Vector summation</a:t>
            </a:r>
            <a:r>
              <a:rPr lang="en-US" sz="1600" dirty="0"/>
              <a:t>: relevant embedding vector for a set (</a:t>
            </a:r>
            <a:r>
              <a:rPr lang="en-US" sz="1600" b="1" i="1" dirty="0"/>
              <a:t>sentence, paragraph</a:t>
            </a:r>
            <a:r>
              <a:rPr lang="en-US" sz="1600" dirty="0"/>
              <a:t>) can be obtained as the </a:t>
            </a:r>
            <a:r>
              <a:rPr lang="en-US" sz="1600" b="1" dirty="0"/>
              <a:t>sum / average of the embedding vectors </a:t>
            </a:r>
            <a:r>
              <a:rPr lang="en-US" sz="1600" dirty="0"/>
              <a:t>of its constituent elements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600" b="1" u="sng" dirty="0">
                <a:solidFill>
                  <a:srgbClr val="FF0000"/>
                </a:solidFill>
              </a:rPr>
              <a:t>Surprise</a:t>
            </a:r>
            <a:r>
              <a:rPr lang="en-US" sz="1600" b="1" u="sng" dirty="0"/>
              <a:t> – Analogy </a:t>
            </a:r>
            <a:r>
              <a:rPr lang="en-US" sz="1600" u="sng" dirty="0"/>
              <a:t>(with limitations)</a:t>
            </a:r>
            <a:r>
              <a:rPr lang="en-US" sz="1600" dirty="0"/>
              <a:t>: </a:t>
            </a:r>
            <a:endParaRPr lang="en-US" sz="1600" i="1" dirty="0"/>
          </a:p>
          <a:p>
            <a:pPr algn="just"/>
            <a:r>
              <a:rPr lang="en-US" sz="1600" i="1" dirty="0"/>
              <a:t>	“</a:t>
            </a:r>
            <a:r>
              <a:rPr lang="en-US" sz="1600" i="1" dirty="0" err="1"/>
              <a:t>queen:woman</a:t>
            </a:r>
            <a:r>
              <a:rPr lang="en-US" sz="1600" i="1" dirty="0"/>
              <a:t> :: </a:t>
            </a:r>
            <a:r>
              <a:rPr lang="en-US" sz="1600" i="1" dirty="0" err="1"/>
              <a:t>king:man</a:t>
            </a:r>
            <a:r>
              <a:rPr lang="en-US" sz="1600" i="1" dirty="0"/>
              <a:t>” </a:t>
            </a:r>
          </a:p>
          <a:p>
            <a:pPr algn="just"/>
            <a:r>
              <a:rPr lang="en-US" sz="1600" i="1" dirty="0"/>
              <a:t>	</a:t>
            </a:r>
            <a:r>
              <a:rPr lang="en-US" sz="1600" i="1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linear operation on the words’ embedding vectors: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050" dirty="0"/>
          </a:p>
          <a:p>
            <a:pPr lvl="1" algn="just"/>
            <a:r>
              <a:rPr lang="en-US" sz="1600" i="1" dirty="0" err="1"/>
              <a:t>vec</a:t>
            </a:r>
            <a:r>
              <a:rPr lang="en-US" sz="1600" i="1" dirty="0"/>
              <a:t>(queen</a:t>
            </a:r>
            <a:r>
              <a:rPr lang="en-US" sz="1600" i="1" dirty="0">
                <a:latin typeface="+mn-lt"/>
              </a:rPr>
              <a:t>) </a:t>
            </a:r>
            <a:r>
              <a:rPr lang="en-US" sz="1600" i="1" dirty="0">
                <a:latin typeface="+mn-lt"/>
                <a:ea typeface="Cambria Math" panose="02040503050406030204" pitchFamily="18" charset="0"/>
              </a:rPr>
              <a:t>≈ </a:t>
            </a:r>
            <a:r>
              <a:rPr lang="en-US" sz="1600" i="1" dirty="0" err="1">
                <a:latin typeface="+mn-lt"/>
                <a:ea typeface="Cambria Math" panose="02040503050406030204" pitchFamily="18" charset="0"/>
              </a:rPr>
              <a:t>vec</a:t>
            </a:r>
            <a:r>
              <a:rPr lang="en-US" sz="1600" i="1" dirty="0">
                <a:latin typeface="+mn-lt"/>
                <a:ea typeface="Cambria Math" panose="02040503050406030204" pitchFamily="18" charset="0"/>
              </a:rPr>
              <a:t>(king) – </a:t>
            </a:r>
            <a:r>
              <a:rPr lang="en-US" sz="1600" i="1" dirty="0" err="1">
                <a:latin typeface="+mn-lt"/>
                <a:ea typeface="Cambria Math" panose="02040503050406030204" pitchFamily="18" charset="0"/>
              </a:rPr>
              <a:t>vec</a:t>
            </a:r>
            <a:r>
              <a:rPr lang="en-US" sz="1600" i="1" dirty="0">
                <a:latin typeface="+mn-lt"/>
                <a:ea typeface="Cambria Math" panose="02040503050406030204" pitchFamily="18" charset="0"/>
              </a:rPr>
              <a:t>(man) + </a:t>
            </a:r>
            <a:r>
              <a:rPr lang="en-US" sz="1600" i="1" dirty="0" err="1">
                <a:latin typeface="+mn-lt"/>
                <a:ea typeface="Cambria Math" panose="02040503050406030204" pitchFamily="18" charset="0"/>
              </a:rPr>
              <a:t>vec</a:t>
            </a:r>
            <a:r>
              <a:rPr lang="en-US" sz="1600" i="1" dirty="0">
                <a:latin typeface="+mn-lt"/>
                <a:ea typeface="Cambria Math" panose="02040503050406030204" pitchFamily="18" charset="0"/>
              </a:rPr>
              <a:t>(women) </a:t>
            </a:r>
          </a:p>
          <a:p>
            <a:pPr lvl="1" algn="just"/>
            <a:endParaRPr lang="en-US" sz="1100" b="1" dirty="0">
              <a:solidFill>
                <a:srgbClr val="FF0000"/>
              </a:solidFill>
            </a:endParaRPr>
          </a:p>
          <a:p>
            <a:pPr algn="just"/>
            <a:r>
              <a:rPr lang="en-US" sz="1600" b="1" u="sng" dirty="0">
                <a:solidFill>
                  <a:srgbClr val="FF0000"/>
                </a:solidFill>
              </a:rPr>
              <a:t>Motivation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</a:rPr>
              <a:t>Do equivalent hold for biological network embeddings?</a:t>
            </a:r>
          </a:p>
          <a:p>
            <a:pPr algn="just"/>
            <a:endParaRPr lang="en-US" sz="1400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Can we answer biological questions using simple vector operations?</a:t>
            </a:r>
          </a:p>
          <a:p>
            <a:pPr algn="just"/>
            <a:endParaRPr lang="en-US" sz="16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074419" y="1173598"/>
            <a:ext cx="0" cy="5334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062" y="1084675"/>
            <a:ext cx="1934589" cy="18310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889" y="3194899"/>
            <a:ext cx="4024991" cy="17370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10701" y="1569283"/>
            <a:ext cx="262096" cy="3499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92440" y="5026614"/>
            <a:ext cx="255520" cy="3499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23132" y="2997821"/>
            <a:ext cx="314789" cy="3499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53" y="4990586"/>
            <a:ext cx="3361503" cy="16821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724066" y="5003973"/>
            <a:ext cx="576064" cy="2825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0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5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8994B3F-6BA2-470B-9C74-D6FAB309551B}" type="slidenum">
              <a:rPr lang="en-GB" smtClean="0"/>
              <a:t>43</a:t>
            </a:fld>
            <a:endParaRPr lang="en-GB" dirty="0"/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AC171604-93E3-411B-8128-DE538E761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8" name="Rectangle 1027">
            <a:extLst>
              <a:ext uri="{FF2B5EF4-FFF2-40B4-BE49-F238E27FC236}">
                <a16:creationId xmlns:a16="http://schemas.microsoft.com/office/drawing/2014/main" id="{8C2BA1A9-D58C-4065-A7ED-CFA8C47FD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Node embedding – One network type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674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6074419" y="1489385"/>
            <a:ext cx="0" cy="5334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6"/>
          <p:cNvSpPr txBox="1"/>
          <p:nvPr/>
        </p:nvSpPr>
        <p:spPr>
          <a:xfrm>
            <a:off x="265137" y="1431328"/>
            <a:ext cx="5660570" cy="527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u="sng" dirty="0">
                <a:solidFill>
                  <a:srgbClr val="C00000"/>
                </a:solidFill>
              </a:rPr>
              <a:t>PROBLEM</a:t>
            </a:r>
            <a:r>
              <a:rPr lang="en-GB" sz="1600" b="1" u="sng" dirty="0"/>
              <a:t>  OF  HETEROPHYLIC  DATA  SETS:</a:t>
            </a:r>
            <a:endParaRPr lang="en-US" sz="1600" b="1" u="sng" dirty="0"/>
          </a:p>
          <a:p>
            <a:pPr algn="just"/>
            <a:endParaRPr lang="en-US" sz="1600" dirty="0"/>
          </a:p>
          <a:p>
            <a:pPr algn="just"/>
            <a:r>
              <a:rPr lang="en-US" sz="1600" b="1" u="sng" dirty="0"/>
              <a:t>Definition</a:t>
            </a:r>
            <a:r>
              <a:rPr lang="en-US" sz="1600" dirty="0"/>
              <a:t>: </a:t>
            </a:r>
          </a:p>
          <a:p>
            <a:pPr algn="just"/>
            <a:r>
              <a:rPr lang="en-US" sz="1600" dirty="0"/>
              <a:t>For a given set of annotations, a network is: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b="1" dirty="0" err="1"/>
              <a:t>Homophilic</a:t>
            </a:r>
            <a:r>
              <a:rPr lang="en-US" sz="1600" b="1" dirty="0"/>
              <a:t>,</a:t>
            </a:r>
            <a:r>
              <a:rPr lang="en-US" sz="1600" dirty="0"/>
              <a:t> if elements (nodes) with the same annotations / class are connected;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Otherwise, it is </a:t>
            </a:r>
            <a:r>
              <a:rPr lang="en-US" sz="1600" b="1" dirty="0" err="1"/>
              <a:t>heterophilic</a:t>
            </a:r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Network embedding methods </a:t>
            </a:r>
            <a:r>
              <a:rPr lang="en-US" sz="1600" b="1" dirty="0">
                <a:solidFill>
                  <a:srgbClr val="FF0000"/>
                </a:solidFill>
              </a:rPr>
              <a:t>perform poorly on </a:t>
            </a:r>
            <a:r>
              <a:rPr lang="en-US" sz="1600" b="1" dirty="0" err="1">
                <a:solidFill>
                  <a:srgbClr val="FF0000"/>
                </a:solidFill>
              </a:rPr>
              <a:t>heterophilic</a:t>
            </a:r>
            <a:r>
              <a:rPr lang="en-US" sz="1600" b="1" dirty="0">
                <a:solidFill>
                  <a:srgbClr val="FF0000"/>
                </a:solidFill>
              </a:rPr>
              <a:t> datasets</a:t>
            </a:r>
            <a:r>
              <a:rPr lang="en-US" sz="1600" dirty="0"/>
              <a:t> (</a:t>
            </a:r>
            <a:r>
              <a:rPr lang="en-US" sz="1600" dirty="0" err="1"/>
              <a:t>Alon</a:t>
            </a:r>
            <a:r>
              <a:rPr lang="en-US" sz="1600" dirty="0"/>
              <a:t> &amp; </a:t>
            </a:r>
            <a:r>
              <a:rPr lang="en-US" sz="1600" dirty="0" err="1"/>
              <a:t>Yahav</a:t>
            </a:r>
            <a:r>
              <a:rPr lang="en-US" sz="1600" dirty="0"/>
              <a:t>, 2020; Zhu </a:t>
            </a:r>
            <a:r>
              <a:rPr lang="en-US" sz="1600" i="1" dirty="0"/>
              <a:t>et al.</a:t>
            </a:r>
            <a:r>
              <a:rPr lang="en-US" sz="1600" dirty="0"/>
              <a:t>, 2020)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b="1" dirty="0"/>
              <a:t>Importantly</a:t>
            </a:r>
            <a:r>
              <a:rPr lang="en-US" sz="1600" dirty="0"/>
              <a:t>, network embedding methods are mostly tested on toy examples, while:</a:t>
            </a:r>
          </a:p>
          <a:p>
            <a:pPr algn="just"/>
            <a:endParaRPr lang="en-US" sz="1600" dirty="0"/>
          </a:p>
          <a:p>
            <a:pPr marL="285750" indent="-285750" algn="just">
              <a:buFontTx/>
              <a:buChar char="-"/>
            </a:pPr>
            <a:r>
              <a:rPr lang="en-US" sz="1600" dirty="0"/>
              <a:t>Biological networks are large, noisy &amp; incomplete</a:t>
            </a:r>
          </a:p>
          <a:p>
            <a:pPr marL="285750" indent="-285750" algn="just">
              <a:buFontTx/>
              <a:buChar char="-"/>
            </a:pPr>
            <a:r>
              <a:rPr lang="en-US" sz="1600" dirty="0"/>
              <a:t>Annotations are also noisy, incomplete, overlapping…</a:t>
            </a:r>
          </a:p>
          <a:p>
            <a:pPr marL="285750" indent="-285750" algn="just">
              <a:buFontTx/>
              <a:buChar char="-"/>
            </a:pPr>
            <a:r>
              <a:rPr lang="en-US" sz="1600" b="1" u="sng" dirty="0"/>
              <a:t>Likely to be </a:t>
            </a:r>
            <a:r>
              <a:rPr lang="en-US" sz="1600" b="1" u="sng" dirty="0" err="1"/>
              <a:t>heterophilic</a:t>
            </a:r>
            <a:endParaRPr lang="en-US" sz="1600" b="1" u="sng" dirty="0"/>
          </a:p>
          <a:p>
            <a:pPr algn="just"/>
            <a:endParaRPr lang="en-US" sz="1600" dirty="0"/>
          </a:p>
          <a:p>
            <a:pPr algn="just"/>
            <a:endParaRPr lang="en-US" sz="1000" dirty="0"/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This questions the applicability of network embeddings for biological datasets</a:t>
            </a:r>
          </a:p>
          <a:p>
            <a:pPr algn="just"/>
            <a:endParaRPr lang="en-US" sz="1600" dirty="0"/>
          </a:p>
        </p:txBody>
      </p:sp>
      <p:sp>
        <p:nvSpPr>
          <p:cNvPr id="20" name="Oval 19"/>
          <p:cNvSpPr/>
          <p:nvPr/>
        </p:nvSpPr>
        <p:spPr>
          <a:xfrm>
            <a:off x="6748559" y="2780482"/>
            <a:ext cx="195943" cy="186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748558" y="3371421"/>
            <a:ext cx="195943" cy="186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355049" y="2780482"/>
            <a:ext cx="195943" cy="186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355048" y="3371421"/>
            <a:ext cx="195943" cy="186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093791" y="3828622"/>
            <a:ext cx="195943" cy="186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961538" y="3371421"/>
            <a:ext cx="195943" cy="1866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8356534" y="2839576"/>
            <a:ext cx="195943" cy="1866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649072" y="3393193"/>
            <a:ext cx="195943" cy="1866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991015" y="3064235"/>
            <a:ext cx="195943" cy="18661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863566" y="4326769"/>
            <a:ext cx="195943" cy="186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258562" y="4630050"/>
            <a:ext cx="195943" cy="186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453019" y="4723356"/>
            <a:ext cx="195943" cy="186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882227" y="5095505"/>
            <a:ext cx="195943" cy="1866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>
            <a:stCxn id="20" idx="6"/>
            <a:endCxn id="23" idx="2"/>
          </p:cNvCxnSpPr>
          <p:nvPr/>
        </p:nvCxnSpPr>
        <p:spPr>
          <a:xfrm>
            <a:off x="6944502" y="2873788"/>
            <a:ext cx="4105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3" idx="4"/>
            <a:endCxn id="24" idx="0"/>
          </p:cNvCxnSpPr>
          <p:nvPr/>
        </p:nvCxnSpPr>
        <p:spPr>
          <a:xfrm flipH="1">
            <a:off x="7453020" y="2967094"/>
            <a:ext cx="1" cy="404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0" idx="4"/>
            <a:endCxn id="22" idx="0"/>
          </p:cNvCxnSpPr>
          <p:nvPr/>
        </p:nvCxnSpPr>
        <p:spPr>
          <a:xfrm flipH="1">
            <a:off x="6846530" y="2967094"/>
            <a:ext cx="1" cy="404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22" idx="6"/>
            <a:endCxn id="24" idx="2"/>
          </p:cNvCxnSpPr>
          <p:nvPr/>
        </p:nvCxnSpPr>
        <p:spPr>
          <a:xfrm>
            <a:off x="6944501" y="3464727"/>
            <a:ext cx="4105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2" idx="4"/>
            <a:endCxn id="25" idx="1"/>
          </p:cNvCxnSpPr>
          <p:nvPr/>
        </p:nvCxnSpPr>
        <p:spPr>
          <a:xfrm>
            <a:off x="6846530" y="3558033"/>
            <a:ext cx="275956" cy="297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4" idx="4"/>
            <a:endCxn id="25" idx="7"/>
          </p:cNvCxnSpPr>
          <p:nvPr/>
        </p:nvCxnSpPr>
        <p:spPr>
          <a:xfrm flipH="1">
            <a:off x="7261039" y="3558033"/>
            <a:ext cx="191981" cy="297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4" idx="6"/>
            <a:endCxn id="26" idx="2"/>
          </p:cNvCxnSpPr>
          <p:nvPr/>
        </p:nvCxnSpPr>
        <p:spPr>
          <a:xfrm>
            <a:off x="7550991" y="3464727"/>
            <a:ext cx="4105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6" idx="7"/>
            <a:endCxn id="27" idx="3"/>
          </p:cNvCxnSpPr>
          <p:nvPr/>
        </p:nvCxnSpPr>
        <p:spPr>
          <a:xfrm flipV="1">
            <a:off x="8128786" y="2998859"/>
            <a:ext cx="256443" cy="3998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7" idx="6"/>
            <a:endCxn id="29" idx="1"/>
          </p:cNvCxnSpPr>
          <p:nvPr/>
        </p:nvCxnSpPr>
        <p:spPr>
          <a:xfrm>
            <a:off x="8552477" y="2932882"/>
            <a:ext cx="467233" cy="1586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6" idx="6"/>
            <a:endCxn id="28" idx="2"/>
          </p:cNvCxnSpPr>
          <p:nvPr/>
        </p:nvCxnSpPr>
        <p:spPr>
          <a:xfrm>
            <a:off x="8157481" y="3464727"/>
            <a:ext cx="491591" cy="217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7" idx="5"/>
            <a:endCxn id="28" idx="0"/>
          </p:cNvCxnSpPr>
          <p:nvPr/>
        </p:nvCxnSpPr>
        <p:spPr>
          <a:xfrm>
            <a:off x="8523782" y="2998859"/>
            <a:ext cx="223262" cy="3943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5" idx="5"/>
            <a:endCxn id="30" idx="1"/>
          </p:cNvCxnSpPr>
          <p:nvPr/>
        </p:nvCxnSpPr>
        <p:spPr>
          <a:xfrm>
            <a:off x="7261039" y="3987905"/>
            <a:ext cx="631222" cy="3661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0" idx="3"/>
            <a:endCxn id="32" idx="7"/>
          </p:cNvCxnSpPr>
          <p:nvPr/>
        </p:nvCxnSpPr>
        <p:spPr>
          <a:xfrm flipH="1">
            <a:off x="7620267" y="4486052"/>
            <a:ext cx="271994" cy="2646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2" idx="5"/>
            <a:endCxn id="33" idx="1"/>
          </p:cNvCxnSpPr>
          <p:nvPr/>
        </p:nvCxnSpPr>
        <p:spPr>
          <a:xfrm>
            <a:off x="7620267" y="4882639"/>
            <a:ext cx="290655" cy="2401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3" idx="7"/>
            <a:endCxn id="31" idx="3"/>
          </p:cNvCxnSpPr>
          <p:nvPr/>
        </p:nvCxnSpPr>
        <p:spPr>
          <a:xfrm flipV="1">
            <a:off x="8049475" y="4789333"/>
            <a:ext cx="237782" cy="3335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0" idx="5"/>
            <a:endCxn id="31" idx="1"/>
          </p:cNvCxnSpPr>
          <p:nvPr/>
        </p:nvCxnSpPr>
        <p:spPr>
          <a:xfrm>
            <a:off x="8030814" y="4486052"/>
            <a:ext cx="256443" cy="1713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2" idx="6"/>
            <a:endCxn id="31" idx="2"/>
          </p:cNvCxnSpPr>
          <p:nvPr/>
        </p:nvCxnSpPr>
        <p:spPr>
          <a:xfrm flipV="1">
            <a:off x="7648962" y="4723356"/>
            <a:ext cx="609600" cy="933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0" idx="4"/>
            <a:endCxn id="33" idx="0"/>
          </p:cNvCxnSpPr>
          <p:nvPr/>
        </p:nvCxnSpPr>
        <p:spPr>
          <a:xfrm>
            <a:off x="7961538" y="4513381"/>
            <a:ext cx="18661" cy="5821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 rot="21066259">
            <a:off x="7794321" y="2682145"/>
            <a:ext cx="1497046" cy="1193800"/>
          </a:xfrm>
          <a:prstGeom prst="ellipse">
            <a:avLst/>
          </a:prstGeom>
          <a:solidFill>
            <a:srgbClr val="FFC000">
              <a:alpha val="10196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8157481" y="2306403"/>
            <a:ext cx="102947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Class B</a:t>
            </a:r>
          </a:p>
        </p:txBody>
      </p:sp>
      <p:sp>
        <p:nvSpPr>
          <p:cNvPr id="54" name="Oval 53"/>
          <p:cNvSpPr/>
          <p:nvPr/>
        </p:nvSpPr>
        <p:spPr>
          <a:xfrm rot="21185089">
            <a:off x="7267411" y="4208018"/>
            <a:ext cx="1425575" cy="1193800"/>
          </a:xfrm>
          <a:prstGeom prst="ellipse">
            <a:avLst/>
          </a:prstGeom>
          <a:solidFill>
            <a:schemeClr val="accent6">
              <a:alpha val="10196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8690780" y="4394635"/>
            <a:ext cx="958044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Class C</a:t>
            </a:r>
          </a:p>
        </p:txBody>
      </p:sp>
      <p:sp>
        <p:nvSpPr>
          <p:cNvPr id="56" name="Oval 55"/>
          <p:cNvSpPr/>
          <p:nvPr/>
        </p:nvSpPr>
        <p:spPr>
          <a:xfrm rot="16200000">
            <a:off x="6309379" y="2704807"/>
            <a:ext cx="1652805" cy="1193800"/>
          </a:xfrm>
          <a:prstGeom prst="ellipse">
            <a:avLst/>
          </a:prstGeom>
          <a:solidFill>
            <a:schemeClr val="accent1">
              <a:lumMod val="75000"/>
              <a:alpha val="10196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691371" y="2051645"/>
            <a:ext cx="1041311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Class 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92440" y="5673530"/>
            <a:ext cx="374416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Fig. Illustration of a </a:t>
            </a:r>
            <a:r>
              <a:rPr lang="en-US" sz="1600" dirty="0" err="1"/>
              <a:t>homophilic</a:t>
            </a:r>
            <a:r>
              <a:rPr lang="en-US" sz="1600" dirty="0"/>
              <a:t> network</a:t>
            </a:r>
          </a:p>
        </p:txBody>
      </p:sp>
      <p:sp>
        <p:nvSpPr>
          <p:cNvPr id="62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63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59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9B8E8A82-F773-497A-874D-19E2D0CD1FCD}" type="slidenum">
              <a:rPr lang="en-GB" smtClean="0"/>
              <a:t>44</a:t>
            </a:fld>
            <a:endParaRPr lang="en-GB" dirty="0"/>
          </a:p>
        </p:txBody>
      </p:sp>
      <p:sp>
        <p:nvSpPr>
          <p:cNvPr id="61" name="TextBox 6">
            <a:extLst>
              <a:ext uri="{FF2B5EF4-FFF2-40B4-BE49-F238E27FC236}">
                <a16:creationId xmlns:a16="http://schemas.microsoft.com/office/drawing/2014/main" id="{AAEFBC3C-7DD6-4795-9BE9-AD08D648D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6" name="Rectangle 1027">
            <a:extLst>
              <a:ext uri="{FF2B5EF4-FFF2-40B4-BE49-F238E27FC236}">
                <a16:creationId xmlns:a16="http://schemas.microsoft.com/office/drawing/2014/main" id="{479ED308-74B8-492C-A4C8-E2FB21054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Node embedding – One network type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60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27"/>
          <p:cNvSpPr>
            <a:spLocks noChangeArrowheads="1"/>
          </p:cNvSpPr>
          <p:nvPr/>
        </p:nvSpPr>
        <p:spPr bwMode="auto">
          <a:xfrm>
            <a:off x="881632" y="539477"/>
            <a:ext cx="8983216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different node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types into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same space</a:t>
            </a:r>
          </a:p>
        </p:txBody>
      </p:sp>
      <p:sp>
        <p:nvSpPr>
          <p:cNvPr id="16" name="Google Shape;280;p18"/>
          <p:cNvSpPr txBox="1"/>
          <p:nvPr/>
        </p:nvSpPr>
        <p:spPr>
          <a:xfrm>
            <a:off x="287784" y="6660157"/>
            <a:ext cx="9721080" cy="40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1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Pržulj</a:t>
            </a:r>
            <a:r>
              <a:rPr lang="en-US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N. Malod-Dognin, “Simplicity within biological complexity,” </a:t>
            </a:r>
            <a:r>
              <a:rPr lang="en-US" sz="1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 Advances, </a:t>
            </a:r>
            <a:r>
              <a:rPr lang="en-US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5(1), Feb. 6, 2025</a:t>
            </a:r>
          </a:p>
        </p:txBody>
      </p:sp>
      <p:sp>
        <p:nvSpPr>
          <p:cNvPr id="17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/>
              <a:t>Sergio </a:t>
            </a:r>
            <a:r>
              <a:rPr lang="en-US" sz="1100" dirty="0" err="1"/>
              <a:t>Doria-Belenguer</a:t>
            </a:r>
            <a:r>
              <a:rPr lang="en-US" sz="1100" dirty="0"/>
              <a:t>, Alexandros </a:t>
            </a:r>
            <a:r>
              <a:rPr lang="en-US" sz="1100" dirty="0" err="1"/>
              <a:t>Xenos</a:t>
            </a:r>
            <a:r>
              <a:rPr lang="en-US" sz="1100" dirty="0"/>
              <a:t>, Gaia </a:t>
            </a:r>
            <a:r>
              <a:rPr lang="en-US" sz="1100" dirty="0" err="1"/>
              <a:t>Ceddia</a:t>
            </a:r>
            <a:r>
              <a:rPr lang="en-US" sz="1100" dirty="0"/>
              <a:t>, Noël </a:t>
            </a:r>
            <a:r>
              <a:rPr lang="en-US" sz="1100" dirty="0" err="1"/>
              <a:t>Malod-Dognin</a:t>
            </a:r>
            <a:r>
              <a:rPr lang="en-US" sz="1100" dirty="0"/>
              <a:t>, </a:t>
            </a:r>
            <a:r>
              <a:rPr lang="en-US" sz="1100" b="1" dirty="0" err="1"/>
              <a:t>Nataša</a:t>
            </a:r>
            <a:r>
              <a:rPr lang="en-US" sz="1100" b="1" dirty="0"/>
              <a:t> </a:t>
            </a:r>
            <a:r>
              <a:rPr lang="en-US" sz="1100" b="1" dirty="0" err="1"/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B9ADE297-9FF1-4A74-9663-76B0FA2AB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6904434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1. Motivation and </a:t>
            </a:r>
            <a:r>
              <a:rPr lang="en-US" sz="3600" b="1" dirty="0">
                <a:solidFill>
                  <a:srgbClr val="FFFF00"/>
                </a:solidFill>
              </a:rPr>
              <a:t>Background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B7CF428-EECB-4089-8C80-D9B8B0C32CE7}"/>
              </a:ext>
            </a:extLst>
          </p:cNvPr>
          <p:cNvSpPr txBox="1">
            <a:spLocks/>
          </p:cNvSpPr>
          <p:nvPr/>
        </p:nvSpPr>
        <p:spPr>
          <a:xfrm>
            <a:off x="2880072" y="1563725"/>
            <a:ext cx="5184576" cy="308528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6pPr>
            <a:lvl7pPr marL="9144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7pPr>
            <a:lvl8pPr marL="13716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8pPr>
            <a:lvl9pPr marL="1828800" indent="-228576"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  <a:cs typeface="SimSun" charset="0"/>
              </a:defRPr>
            </a:lvl9pPr>
          </a:lstStyle>
          <a:p>
            <a:r>
              <a:rPr lang="en-US" b="0" dirty="0"/>
              <a:t>Connectedness of biomedical network data
</a:t>
            </a:r>
          </a:p>
        </p:txBody>
      </p:sp>
      <p:pic>
        <p:nvPicPr>
          <p:cNvPr id="23" name="Picture 4" descr="Oxford University Press">
            <a:extLst>
              <a:ext uri="{FF2B5EF4-FFF2-40B4-BE49-F238E27FC236}">
                <a16:creationId xmlns:a16="http://schemas.microsoft.com/office/drawing/2014/main" id="{F55F6A5C-5A4C-4C39-9AC0-2C681CDEE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664" y="6055642"/>
            <a:ext cx="1058862" cy="2444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4" name="New picture">
            <a:extLst>
              <a:ext uri="{FF2B5EF4-FFF2-40B4-BE49-F238E27FC236}">
                <a16:creationId xmlns:a16="http://schemas.microsoft.com/office/drawing/2014/main" id="{A03371D9-76D6-4664-AAE9-5FCDC40E66A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15977" y="1836952"/>
            <a:ext cx="6048672" cy="44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71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75816" y="251446"/>
            <a:ext cx="2259360" cy="61295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68325-A3AB-4474-8638-DDDBF87E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65" y="1259557"/>
            <a:ext cx="96170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/>
              <a:t>Medicine: complex world of inter-connected entities (networks)</a:t>
            </a:r>
          </a:p>
          <a:p>
            <a:pPr marL="533345" indent="-533345">
              <a:spcBef>
                <a:spcPct val="20000"/>
              </a:spcBef>
              <a:defRPr/>
            </a:pPr>
            <a:endParaRPr lang="en-US" sz="1200" b="1" dirty="0">
              <a:cs typeface="+mn-cs"/>
            </a:endParaRPr>
          </a:p>
          <a:p>
            <a:pPr marL="533400" indent="-533400">
              <a:spcBef>
                <a:spcPct val="20000"/>
              </a:spcBef>
              <a:defRPr/>
            </a:pPr>
            <a:endParaRPr lang="en-US" sz="1200" b="0" dirty="0">
              <a:cs typeface="+mn-cs"/>
            </a:endParaRPr>
          </a:p>
          <a:p>
            <a:pPr marL="533400" indent="-533400">
              <a:spcBef>
                <a:spcPct val="20000"/>
              </a:spcBef>
              <a:spcAft>
                <a:spcPts val="1200"/>
              </a:spcAft>
              <a:buFontTx/>
              <a:buAutoNum type="arabicPeriod"/>
              <a:defRPr/>
            </a:pPr>
            <a:r>
              <a:rPr lang="en-US" sz="2400" b="1" dirty="0">
                <a:cs typeface="+mn-cs"/>
              </a:rPr>
              <a:t>Motivation and Background</a:t>
            </a:r>
            <a:endParaRPr lang="en-US" sz="2000" b="1" dirty="0">
              <a:cs typeface="+mn-cs"/>
            </a:endParaRPr>
          </a:p>
          <a:p>
            <a:pPr marL="533400" indent="-533400">
              <a:spcBef>
                <a:spcPct val="200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rgbClr val="C00000"/>
                </a:solidFill>
                <a:cs typeface="+mn-cs"/>
              </a:rPr>
              <a:t>New Methods to Jointly Embed Multi-Omics Data</a:t>
            </a:r>
            <a:endParaRPr lang="en-US" sz="2000" b="1" u="sng" dirty="0">
              <a:solidFill>
                <a:srgbClr val="C00000"/>
              </a:solidFill>
              <a:cs typeface="Times New Roman"/>
            </a:endParaRP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US" sz="2000" b="1" dirty="0">
                <a:solidFill>
                  <a:srgbClr val="C00000"/>
                </a:solidFill>
                <a:cs typeface="Times New Roman"/>
              </a:rPr>
              <a:t>Precision Medicine Applications</a:t>
            </a: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GB" sz="2000" b="1" dirty="0">
                <a:cs typeface="Times New Roman"/>
              </a:rPr>
              <a:t>New Network Embedding Paradigms: 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Linearizing the embedding space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Meaning of axes of joint embedding</a:t>
            </a:r>
          </a:p>
          <a:p>
            <a:pPr marL="1657261" lvl="3" indent="-342900">
              <a:spcBef>
                <a:spcPts val="432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cs typeface="Times New Roman"/>
              </a:rPr>
              <a:t>biological function, disease, evolution</a:t>
            </a:r>
            <a:endParaRPr lang="en-US" sz="1600" b="1" dirty="0"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b="1" dirty="0">
                <a:cs typeface="Times New Roman"/>
              </a:rPr>
              <a:t>Conclusions and Future Directions</a:t>
            </a:r>
            <a:endParaRPr lang="en-US" sz="2000" dirty="0"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45667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-72256" y="6588148"/>
            <a:ext cx="10513168" cy="93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       min{∑</a:t>
            </a:r>
            <a:r>
              <a:rPr lang="en-GB" b="1" baseline="-25000" dirty="0"/>
              <a:t>1≤i≤j≤p</a:t>
            </a:r>
            <a:r>
              <a:rPr lang="en-GB" b="1" dirty="0"/>
              <a:t> [ ||</a:t>
            </a:r>
            <a:r>
              <a:rPr lang="en-GB" b="1" dirty="0" err="1"/>
              <a:t>W</a:t>
            </a:r>
            <a:r>
              <a:rPr lang="en-GB" b="1" baseline="-25000" dirty="0" err="1"/>
              <a:t>ij</a:t>
            </a:r>
            <a:r>
              <a:rPr lang="en-GB" b="1" dirty="0"/>
              <a:t> </a:t>
            </a:r>
            <a:r>
              <a:rPr lang="en-GB" sz="700" b="1" dirty="0"/>
              <a:t>○</a:t>
            </a:r>
            <a:r>
              <a:rPr lang="en-GB" b="1" dirty="0"/>
              <a:t>(</a:t>
            </a:r>
            <a:r>
              <a:rPr lang="en-GB" b="1" dirty="0" err="1"/>
              <a:t>D</a:t>
            </a:r>
            <a:r>
              <a:rPr lang="en-GB" b="1" baseline="-25000" dirty="0" err="1"/>
              <a:t>ij</a:t>
            </a:r>
            <a:r>
              <a:rPr lang="en-GB" b="1" dirty="0"/>
              <a:t> – </a:t>
            </a:r>
            <a:r>
              <a:rPr lang="en-GB" b="1" dirty="0" err="1">
                <a:solidFill>
                  <a:srgbClr val="FF0000"/>
                </a:solidFill>
              </a:rPr>
              <a:t>G</a:t>
            </a:r>
            <a:r>
              <a:rPr lang="en-GB" b="1" baseline="-25000" dirty="0" err="1">
                <a:solidFill>
                  <a:srgbClr val="FF0000"/>
                </a:solidFill>
              </a:rPr>
              <a:t>i</a:t>
            </a:r>
            <a:r>
              <a:rPr lang="en-GB" b="1" dirty="0" err="1"/>
              <a:t>S</a:t>
            </a:r>
            <a:r>
              <a:rPr lang="en-GB" b="1" baseline="-25000" dirty="0" err="1"/>
              <a:t>ij</a:t>
            </a:r>
            <a:r>
              <a:rPr lang="en-GB" b="1" dirty="0" err="1">
                <a:solidFill>
                  <a:srgbClr val="0000FF"/>
                </a:solidFill>
              </a:rPr>
              <a:t>G</a:t>
            </a:r>
            <a:r>
              <a:rPr lang="en-GB" b="1" baseline="-25000" dirty="0" err="1">
                <a:solidFill>
                  <a:srgbClr val="0000FF"/>
                </a:solidFill>
              </a:rPr>
              <a:t>j</a:t>
            </a:r>
            <a:r>
              <a:rPr lang="en-GB" b="1" baseline="30000" dirty="0" err="1">
                <a:solidFill>
                  <a:srgbClr val="0000FF"/>
                </a:solidFill>
              </a:rPr>
              <a:t>T</a:t>
            </a:r>
            <a:r>
              <a:rPr lang="en-GB" b="1" dirty="0"/>
              <a:t>)||</a:t>
            </a:r>
            <a:r>
              <a:rPr lang="en-GB" b="1" baseline="30000" dirty="0"/>
              <a:t>2</a:t>
            </a:r>
            <a:r>
              <a:rPr lang="en-GB" b="1" dirty="0"/>
              <a:t> + α ||</a:t>
            </a:r>
            <a:r>
              <a:rPr lang="en-GB" b="1" dirty="0" err="1"/>
              <a:t>S</a:t>
            </a:r>
            <a:r>
              <a:rPr lang="en-GB" b="1" baseline="-25000" dirty="0" err="1"/>
              <a:t>ij</a:t>
            </a:r>
            <a:r>
              <a:rPr lang="en-GB" b="1" dirty="0"/>
              <a:t>||</a:t>
            </a:r>
            <a:r>
              <a:rPr lang="en-GB" b="1" baseline="30000" dirty="0"/>
              <a:t>2</a:t>
            </a:r>
            <a:r>
              <a:rPr lang="en-GB" b="1" dirty="0"/>
              <a:t>+ α</a:t>
            </a:r>
            <a:r>
              <a:rPr lang="en-GB" b="1" baseline="-25000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tr</a:t>
            </a:r>
            <a:r>
              <a:rPr lang="en-GB" b="1" dirty="0"/>
              <a:t>(</a:t>
            </a:r>
            <a:r>
              <a:rPr lang="en-GB" b="1" dirty="0" err="1">
                <a:solidFill>
                  <a:srgbClr val="FF0000"/>
                </a:solidFill>
              </a:rPr>
              <a:t>G</a:t>
            </a:r>
            <a:r>
              <a:rPr lang="en-GB" b="1" baseline="-25000" dirty="0" err="1">
                <a:solidFill>
                  <a:srgbClr val="FF0000"/>
                </a:solidFill>
              </a:rPr>
              <a:t>i</a:t>
            </a:r>
            <a:r>
              <a:rPr lang="en-GB" b="1" baseline="30000" dirty="0" err="1"/>
              <a:t>T</a:t>
            </a:r>
            <a:r>
              <a:rPr lang="en-GB" b="1" dirty="0" err="1"/>
              <a:t>L</a:t>
            </a:r>
            <a:r>
              <a:rPr lang="en-GB" b="1" baseline="-25000" dirty="0" err="1"/>
              <a:t>i</a:t>
            </a:r>
            <a:r>
              <a:rPr lang="en-GB" b="1" dirty="0" err="1">
                <a:solidFill>
                  <a:srgbClr val="FF0000"/>
                </a:solidFill>
              </a:rPr>
              <a:t>G</a:t>
            </a:r>
            <a:r>
              <a:rPr lang="en-GB" b="1" baseline="-25000" dirty="0" err="1">
                <a:solidFill>
                  <a:srgbClr val="FF0000"/>
                </a:solidFill>
              </a:rPr>
              <a:t>i</a:t>
            </a:r>
            <a:r>
              <a:rPr lang="en-GB" b="1" dirty="0"/>
              <a:t>) + α</a:t>
            </a:r>
            <a:r>
              <a:rPr lang="en-GB" b="1" baseline="-25000" dirty="0"/>
              <a:t>j</a:t>
            </a:r>
            <a:r>
              <a:rPr lang="en-GB" b="1" dirty="0"/>
              <a:t> </a:t>
            </a:r>
            <a:r>
              <a:rPr lang="en-GB" b="1" dirty="0" err="1"/>
              <a:t>tr</a:t>
            </a:r>
            <a:r>
              <a:rPr lang="en-GB" b="1" dirty="0"/>
              <a:t>(</a:t>
            </a:r>
            <a:r>
              <a:rPr lang="en-GB" b="1" dirty="0" err="1">
                <a:solidFill>
                  <a:srgbClr val="0000FF"/>
                </a:solidFill>
              </a:rPr>
              <a:t>G</a:t>
            </a:r>
            <a:r>
              <a:rPr lang="en-GB" b="1" baseline="-25000" dirty="0" err="1">
                <a:solidFill>
                  <a:srgbClr val="0000FF"/>
                </a:solidFill>
              </a:rPr>
              <a:t>j</a:t>
            </a:r>
            <a:r>
              <a:rPr lang="en-GB" b="1" baseline="30000" dirty="0" err="1"/>
              <a:t>T</a:t>
            </a:r>
            <a:r>
              <a:rPr lang="en-GB" b="1" dirty="0" err="1"/>
              <a:t>L</a:t>
            </a:r>
            <a:r>
              <a:rPr lang="en-GB" b="1" baseline="-25000" dirty="0" err="1"/>
              <a:t>j</a:t>
            </a:r>
            <a:r>
              <a:rPr lang="en-GB" b="1" dirty="0" err="1">
                <a:solidFill>
                  <a:srgbClr val="0000FF"/>
                </a:solidFill>
              </a:rPr>
              <a:t>G</a:t>
            </a:r>
            <a:r>
              <a:rPr lang="en-GB" b="1" baseline="-25000" dirty="0" err="1">
                <a:solidFill>
                  <a:srgbClr val="0000FF"/>
                </a:solidFill>
              </a:rPr>
              <a:t>j</a:t>
            </a:r>
            <a:r>
              <a:rPr lang="en-GB" b="1" dirty="0"/>
              <a:t>)] : </a:t>
            </a:r>
            <a:r>
              <a:rPr lang="en-GB" b="1" dirty="0" err="1"/>
              <a:t>G</a:t>
            </a:r>
            <a:r>
              <a:rPr lang="en-GB" b="1" baseline="-25000" dirty="0" err="1"/>
              <a:t>i</a:t>
            </a:r>
            <a:r>
              <a:rPr lang="en-GB" b="1" dirty="0" err="1"/>
              <a:t>,S</a:t>
            </a:r>
            <a:r>
              <a:rPr lang="en-GB" b="1" baseline="-25000" dirty="0" err="1"/>
              <a:t>ij</a:t>
            </a:r>
            <a:r>
              <a:rPr lang="en-GB" b="1" dirty="0"/>
              <a:t> ≥ 0}</a:t>
            </a:r>
            <a:endParaRPr lang="en-GB" dirty="0"/>
          </a:p>
          <a:p>
            <a:endParaRPr lang="en-GB" sz="900" i="1" dirty="0"/>
          </a:p>
          <a:p>
            <a:r>
              <a:rPr lang="en-GB" sz="1600" i="1" dirty="0"/>
              <a:t>        α ||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ij</a:t>
            </a:r>
            <a:r>
              <a:rPr lang="en-GB" sz="1600" i="1" dirty="0"/>
              <a:t>||</a:t>
            </a:r>
            <a:r>
              <a:rPr lang="en-GB" sz="1600" i="1" baseline="30000" dirty="0"/>
              <a:t>2</a:t>
            </a:r>
            <a:r>
              <a:rPr lang="en-GB" sz="1600" dirty="0"/>
              <a:t> maintain sparsity of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ij</a:t>
            </a:r>
            <a:r>
              <a:rPr lang="en-GB" sz="1600" dirty="0"/>
              <a:t> , </a:t>
            </a:r>
            <a:r>
              <a:rPr lang="en-GB" sz="1600" i="1" dirty="0"/>
              <a:t>α</a:t>
            </a:r>
            <a:r>
              <a:rPr lang="en-GB" sz="1600" i="1" baseline="-25000" dirty="0" err="1"/>
              <a:t>i</a:t>
            </a:r>
            <a:r>
              <a:rPr lang="en-GB" sz="1600" i="1" dirty="0"/>
              <a:t> </a:t>
            </a:r>
            <a:r>
              <a:rPr lang="en-GB" sz="1600" i="1" dirty="0" err="1"/>
              <a:t>tr</a:t>
            </a:r>
            <a:r>
              <a:rPr lang="en-GB" sz="1600" i="1" dirty="0"/>
              <a:t>(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i</a:t>
            </a:r>
            <a:r>
              <a:rPr lang="en-GB" sz="1600" i="1" baseline="30000" dirty="0" err="1"/>
              <a:t>T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i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i</a:t>
            </a:r>
            <a:r>
              <a:rPr lang="en-GB" sz="1600" i="1" dirty="0"/>
              <a:t>) </a:t>
            </a:r>
            <a:r>
              <a:rPr lang="en-GB" sz="1600" dirty="0"/>
              <a:t>and </a:t>
            </a:r>
            <a:r>
              <a:rPr lang="en-GB" sz="1600" i="1" dirty="0"/>
              <a:t>α</a:t>
            </a:r>
            <a:r>
              <a:rPr lang="en-GB" sz="1600" i="1" baseline="-25000" dirty="0"/>
              <a:t>j</a:t>
            </a:r>
            <a:r>
              <a:rPr lang="en-GB" sz="1600" i="1" dirty="0"/>
              <a:t> </a:t>
            </a:r>
            <a:r>
              <a:rPr lang="en-GB" sz="1600" i="1" dirty="0" err="1"/>
              <a:t>tr</a:t>
            </a:r>
            <a:r>
              <a:rPr lang="en-GB" sz="1600" i="1" dirty="0"/>
              <a:t>(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j</a:t>
            </a:r>
            <a:r>
              <a:rPr lang="en-GB" sz="1600" i="1" baseline="30000" dirty="0" err="1"/>
              <a:t>T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j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j</a:t>
            </a:r>
            <a:r>
              <a:rPr lang="en-GB" sz="1600" i="1" dirty="0"/>
              <a:t>)</a:t>
            </a:r>
            <a:r>
              <a:rPr lang="en-GB" sz="1600" dirty="0"/>
              <a:t> </a:t>
            </a:r>
            <a:r>
              <a:rPr lang="en-GB" sz="1600" b="1" u="sng" dirty="0"/>
              <a:t>adding prior knowledge (penalties)</a:t>
            </a:r>
            <a:r>
              <a:rPr lang="en-GB" sz="1600" dirty="0"/>
              <a:t>, </a:t>
            </a:r>
          </a:p>
          <a:p>
            <a:r>
              <a:rPr lang="en-GB" sz="1600" i="1" dirty="0"/>
              <a:t>        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i</a:t>
            </a:r>
            <a:r>
              <a:rPr lang="en-GB" sz="1600" dirty="0"/>
              <a:t>,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ij</a:t>
            </a:r>
            <a:r>
              <a:rPr lang="en-GB" sz="1600" i="1" dirty="0"/>
              <a:t> ≥ 0 </a:t>
            </a:r>
            <a:r>
              <a:rPr lang="en-GB" sz="1600" dirty="0"/>
              <a:t>is needed for cluster interpretation</a:t>
            </a:r>
            <a:endParaRPr lang="en-US" sz="1600" dirty="0"/>
          </a:p>
        </p:txBody>
      </p:sp>
      <p:sp>
        <p:nvSpPr>
          <p:cNvPr id="83968" name="Rectangle 83967"/>
          <p:cNvSpPr/>
          <p:nvPr/>
        </p:nvSpPr>
        <p:spPr bwMode="auto">
          <a:xfrm>
            <a:off x="359792" y="6599883"/>
            <a:ext cx="9217024" cy="34830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32" y="2267669"/>
            <a:ext cx="5325244" cy="408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96296" y="1989709"/>
            <a:ext cx="390690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/>
              <a:t>PNMTF </a:t>
            </a:r>
            <a:r>
              <a:rPr lang="en-US" altLang="en-US" b="1" dirty="0">
                <a:latin typeface="Calibri" pitchFamily="34" charset="0"/>
              </a:rPr>
              <a:t>→</a:t>
            </a:r>
            <a:r>
              <a:rPr lang="en-US" altLang="en-US" b="1" dirty="0"/>
              <a:t> Personalize Treatment</a:t>
            </a:r>
            <a:endParaRPr lang="en-US" b="1" dirty="0"/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575816" y="1256158"/>
            <a:ext cx="9577064" cy="43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u="sng" dirty="0"/>
              <a:t>Multi-disciplinary, data-fusion methodology: NMTF</a:t>
            </a:r>
            <a:endParaRPr lang="en-US" altLang="en-US" sz="2400" dirty="0"/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503479" y="2051646"/>
            <a:ext cx="3312697" cy="1630699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220"/>
              </a:spcBef>
            </a:pPr>
            <a:r>
              <a:rPr lang="en-GB" altLang="en-US" u="sng" dirty="0"/>
              <a:t>Explainable AI (</a:t>
            </a:r>
            <a:r>
              <a:rPr lang="en-GB" altLang="en-US" u="sng" dirty="0" err="1"/>
              <a:t>xAI</a:t>
            </a:r>
            <a:r>
              <a:rPr lang="en-GB" altLang="en-US" u="sng" dirty="0"/>
              <a:t>):</a:t>
            </a:r>
          </a:p>
          <a:p>
            <a:pPr eaLnBrk="1" hangingPunct="1">
              <a:spcBef>
                <a:spcPts val="220"/>
              </a:spcBef>
            </a:pPr>
            <a:endParaRPr lang="en-GB" altLang="en-US" sz="1050" u="sng" dirty="0"/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/>
              <a:t>Captures all systems-level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/>
              <a:t>Captures how data relate</a:t>
            </a:r>
            <a:endParaRPr lang="en-GB" altLang="en-US" sz="1800" dirty="0">
              <a:solidFill>
                <a:srgbClr val="FF00FF"/>
              </a:solidFill>
            </a:endParaRP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Mechanistic explanations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NOT data / energy hungry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03479" y="3923853"/>
            <a:ext cx="3312697" cy="1944215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220"/>
              </a:spcBef>
            </a:pPr>
            <a:r>
              <a:rPr lang="en-GB" altLang="en-US" u="sng" dirty="0"/>
              <a:t>NMTF Enables:</a:t>
            </a:r>
          </a:p>
          <a:p>
            <a:pPr eaLnBrk="1" hangingPunct="1">
              <a:spcBef>
                <a:spcPts val="220"/>
              </a:spcBef>
            </a:pPr>
            <a:endParaRPr lang="en-GB" altLang="en-US" sz="1050" u="sng" dirty="0"/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/>
              <a:t>Dimensionality reduction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/>
              <a:t>Co-clustering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Data Fusion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Orthogonality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Inference (in </a:t>
            </a:r>
            <a:r>
              <a:rPr lang="en-GB" altLang="en-US" sz="1800" dirty="0" err="1">
                <a:solidFill>
                  <a:srgbClr val="FF00FF"/>
                </a:solidFill>
              </a:rPr>
              <a:t>Ď</a:t>
            </a:r>
            <a:r>
              <a:rPr lang="en-GB" altLang="en-US" sz="1800" baseline="-25000" dirty="0" err="1">
                <a:solidFill>
                  <a:srgbClr val="FF00FF"/>
                </a:solidFill>
              </a:rPr>
              <a:t>ij</a:t>
            </a:r>
            <a:r>
              <a:rPr lang="en-GB" altLang="en-US" sz="1800" dirty="0">
                <a:solidFill>
                  <a:srgbClr val="FF00FF"/>
                </a:solidFill>
              </a:rPr>
              <a:t>)</a:t>
            </a:r>
          </a:p>
        </p:txBody>
      </p:sp>
      <p:sp>
        <p:nvSpPr>
          <p:cNvPr id="18" name="Rectangle 1027">
            <a:extLst>
              <a:ext uri="{FF2B5EF4-FFF2-40B4-BE49-F238E27FC236}">
                <a16:creationId xmlns:a16="http://schemas.microsoft.com/office/drawing/2014/main" id="{844BF55E-9A75-43C9-AA05-53FB0895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983216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precision medicine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29936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-72256" y="6588148"/>
            <a:ext cx="10513168" cy="93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       min{∑</a:t>
            </a:r>
            <a:r>
              <a:rPr lang="en-GB" b="1" baseline="-25000" dirty="0"/>
              <a:t>1≤i≤j≤p</a:t>
            </a:r>
            <a:r>
              <a:rPr lang="en-GB" b="1" dirty="0"/>
              <a:t> [ ||</a:t>
            </a:r>
            <a:r>
              <a:rPr lang="en-GB" b="1" dirty="0" err="1"/>
              <a:t>W</a:t>
            </a:r>
            <a:r>
              <a:rPr lang="en-GB" b="1" baseline="-25000" dirty="0" err="1"/>
              <a:t>ij</a:t>
            </a:r>
            <a:r>
              <a:rPr lang="en-GB" b="1" dirty="0"/>
              <a:t> </a:t>
            </a:r>
            <a:r>
              <a:rPr lang="en-GB" sz="700" b="1" dirty="0"/>
              <a:t>○</a:t>
            </a:r>
            <a:r>
              <a:rPr lang="en-GB" b="1" dirty="0"/>
              <a:t>(</a:t>
            </a:r>
            <a:r>
              <a:rPr lang="en-GB" b="1" dirty="0" err="1"/>
              <a:t>D</a:t>
            </a:r>
            <a:r>
              <a:rPr lang="en-GB" b="1" baseline="-25000" dirty="0" err="1"/>
              <a:t>ij</a:t>
            </a:r>
            <a:r>
              <a:rPr lang="en-GB" b="1" dirty="0"/>
              <a:t> – </a:t>
            </a:r>
            <a:r>
              <a:rPr lang="en-GB" b="1" dirty="0" err="1">
                <a:solidFill>
                  <a:srgbClr val="FF0000"/>
                </a:solidFill>
              </a:rPr>
              <a:t>G</a:t>
            </a:r>
            <a:r>
              <a:rPr lang="en-GB" b="1" baseline="-25000" dirty="0" err="1">
                <a:solidFill>
                  <a:srgbClr val="FF0000"/>
                </a:solidFill>
              </a:rPr>
              <a:t>i</a:t>
            </a:r>
            <a:r>
              <a:rPr lang="en-GB" b="1" dirty="0" err="1"/>
              <a:t>S</a:t>
            </a:r>
            <a:r>
              <a:rPr lang="en-GB" b="1" baseline="-25000" dirty="0" err="1"/>
              <a:t>ij</a:t>
            </a:r>
            <a:r>
              <a:rPr lang="en-GB" b="1" dirty="0" err="1">
                <a:solidFill>
                  <a:srgbClr val="0000FF"/>
                </a:solidFill>
              </a:rPr>
              <a:t>G</a:t>
            </a:r>
            <a:r>
              <a:rPr lang="en-GB" b="1" baseline="-25000" dirty="0" err="1">
                <a:solidFill>
                  <a:srgbClr val="0000FF"/>
                </a:solidFill>
              </a:rPr>
              <a:t>j</a:t>
            </a:r>
            <a:r>
              <a:rPr lang="en-GB" b="1" baseline="30000" dirty="0" err="1">
                <a:solidFill>
                  <a:srgbClr val="0000FF"/>
                </a:solidFill>
              </a:rPr>
              <a:t>T</a:t>
            </a:r>
            <a:r>
              <a:rPr lang="en-GB" b="1" dirty="0"/>
              <a:t>)||</a:t>
            </a:r>
            <a:r>
              <a:rPr lang="en-GB" b="1" baseline="30000" dirty="0"/>
              <a:t>2</a:t>
            </a:r>
            <a:r>
              <a:rPr lang="en-GB" b="1" dirty="0"/>
              <a:t> + α ||</a:t>
            </a:r>
            <a:r>
              <a:rPr lang="en-GB" b="1" dirty="0" err="1"/>
              <a:t>S</a:t>
            </a:r>
            <a:r>
              <a:rPr lang="en-GB" b="1" baseline="-25000" dirty="0" err="1"/>
              <a:t>ij</a:t>
            </a:r>
            <a:r>
              <a:rPr lang="en-GB" b="1" dirty="0"/>
              <a:t>||</a:t>
            </a:r>
            <a:r>
              <a:rPr lang="en-GB" b="1" baseline="30000" dirty="0"/>
              <a:t>2</a:t>
            </a:r>
            <a:r>
              <a:rPr lang="en-GB" b="1" dirty="0"/>
              <a:t>+ α</a:t>
            </a:r>
            <a:r>
              <a:rPr lang="en-GB" b="1" baseline="-25000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tr</a:t>
            </a:r>
            <a:r>
              <a:rPr lang="en-GB" b="1" dirty="0"/>
              <a:t>(</a:t>
            </a:r>
            <a:r>
              <a:rPr lang="en-GB" b="1" dirty="0" err="1">
                <a:solidFill>
                  <a:srgbClr val="FF0000"/>
                </a:solidFill>
              </a:rPr>
              <a:t>G</a:t>
            </a:r>
            <a:r>
              <a:rPr lang="en-GB" b="1" baseline="-25000" dirty="0" err="1">
                <a:solidFill>
                  <a:srgbClr val="FF0000"/>
                </a:solidFill>
              </a:rPr>
              <a:t>i</a:t>
            </a:r>
            <a:r>
              <a:rPr lang="en-GB" b="1" baseline="30000" dirty="0" err="1"/>
              <a:t>T</a:t>
            </a:r>
            <a:r>
              <a:rPr lang="en-GB" b="1" dirty="0" err="1"/>
              <a:t>L</a:t>
            </a:r>
            <a:r>
              <a:rPr lang="en-GB" b="1" baseline="-25000" dirty="0" err="1"/>
              <a:t>i</a:t>
            </a:r>
            <a:r>
              <a:rPr lang="en-GB" b="1" dirty="0" err="1">
                <a:solidFill>
                  <a:srgbClr val="FF0000"/>
                </a:solidFill>
              </a:rPr>
              <a:t>G</a:t>
            </a:r>
            <a:r>
              <a:rPr lang="en-GB" b="1" baseline="-25000" dirty="0" err="1">
                <a:solidFill>
                  <a:srgbClr val="FF0000"/>
                </a:solidFill>
              </a:rPr>
              <a:t>i</a:t>
            </a:r>
            <a:r>
              <a:rPr lang="en-GB" b="1" dirty="0"/>
              <a:t>) + α</a:t>
            </a:r>
            <a:r>
              <a:rPr lang="en-GB" b="1" baseline="-25000" dirty="0"/>
              <a:t>j</a:t>
            </a:r>
            <a:r>
              <a:rPr lang="en-GB" b="1" dirty="0"/>
              <a:t> </a:t>
            </a:r>
            <a:r>
              <a:rPr lang="en-GB" b="1" dirty="0" err="1"/>
              <a:t>tr</a:t>
            </a:r>
            <a:r>
              <a:rPr lang="en-GB" b="1" dirty="0"/>
              <a:t>(</a:t>
            </a:r>
            <a:r>
              <a:rPr lang="en-GB" b="1" dirty="0" err="1">
                <a:solidFill>
                  <a:srgbClr val="0000FF"/>
                </a:solidFill>
              </a:rPr>
              <a:t>G</a:t>
            </a:r>
            <a:r>
              <a:rPr lang="en-GB" b="1" baseline="-25000" dirty="0" err="1">
                <a:solidFill>
                  <a:srgbClr val="0000FF"/>
                </a:solidFill>
              </a:rPr>
              <a:t>j</a:t>
            </a:r>
            <a:r>
              <a:rPr lang="en-GB" b="1" baseline="30000" dirty="0" err="1"/>
              <a:t>T</a:t>
            </a:r>
            <a:r>
              <a:rPr lang="en-GB" b="1" dirty="0" err="1"/>
              <a:t>L</a:t>
            </a:r>
            <a:r>
              <a:rPr lang="en-GB" b="1" baseline="-25000" dirty="0" err="1"/>
              <a:t>j</a:t>
            </a:r>
            <a:r>
              <a:rPr lang="en-GB" b="1" dirty="0" err="1">
                <a:solidFill>
                  <a:srgbClr val="0000FF"/>
                </a:solidFill>
              </a:rPr>
              <a:t>G</a:t>
            </a:r>
            <a:r>
              <a:rPr lang="en-GB" b="1" baseline="-25000" dirty="0" err="1">
                <a:solidFill>
                  <a:srgbClr val="0000FF"/>
                </a:solidFill>
              </a:rPr>
              <a:t>j</a:t>
            </a:r>
            <a:r>
              <a:rPr lang="en-GB" b="1" dirty="0"/>
              <a:t>)] : </a:t>
            </a:r>
            <a:r>
              <a:rPr lang="en-GB" b="1" dirty="0" err="1"/>
              <a:t>G</a:t>
            </a:r>
            <a:r>
              <a:rPr lang="en-GB" b="1" baseline="-25000" dirty="0" err="1"/>
              <a:t>i</a:t>
            </a:r>
            <a:r>
              <a:rPr lang="en-GB" b="1" dirty="0" err="1"/>
              <a:t>,S</a:t>
            </a:r>
            <a:r>
              <a:rPr lang="en-GB" b="1" baseline="-25000" dirty="0" err="1"/>
              <a:t>ij</a:t>
            </a:r>
            <a:r>
              <a:rPr lang="en-GB" b="1" dirty="0"/>
              <a:t> ≥ 0}</a:t>
            </a:r>
            <a:endParaRPr lang="en-GB" dirty="0"/>
          </a:p>
          <a:p>
            <a:endParaRPr lang="en-GB" sz="900" i="1" dirty="0"/>
          </a:p>
          <a:p>
            <a:r>
              <a:rPr lang="en-GB" sz="1600" i="1" dirty="0"/>
              <a:t>        α ||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ij</a:t>
            </a:r>
            <a:r>
              <a:rPr lang="en-GB" sz="1600" i="1" dirty="0"/>
              <a:t>||</a:t>
            </a:r>
            <a:r>
              <a:rPr lang="en-GB" sz="1600" i="1" baseline="30000" dirty="0"/>
              <a:t>2</a:t>
            </a:r>
            <a:r>
              <a:rPr lang="en-GB" sz="1600" dirty="0"/>
              <a:t> maintain sparsity of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ij</a:t>
            </a:r>
            <a:r>
              <a:rPr lang="en-GB" sz="1600" dirty="0"/>
              <a:t> , </a:t>
            </a:r>
            <a:r>
              <a:rPr lang="en-GB" sz="1600" i="1" dirty="0"/>
              <a:t>α</a:t>
            </a:r>
            <a:r>
              <a:rPr lang="en-GB" sz="1600" i="1" baseline="-25000" dirty="0" err="1"/>
              <a:t>i</a:t>
            </a:r>
            <a:r>
              <a:rPr lang="en-GB" sz="1600" i="1" dirty="0"/>
              <a:t> </a:t>
            </a:r>
            <a:r>
              <a:rPr lang="en-GB" sz="1600" i="1" dirty="0" err="1"/>
              <a:t>tr</a:t>
            </a:r>
            <a:r>
              <a:rPr lang="en-GB" sz="1600" i="1" dirty="0"/>
              <a:t>(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i</a:t>
            </a:r>
            <a:r>
              <a:rPr lang="en-GB" sz="1600" i="1" baseline="30000" dirty="0" err="1"/>
              <a:t>T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i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i</a:t>
            </a:r>
            <a:r>
              <a:rPr lang="en-GB" sz="1600" i="1" dirty="0"/>
              <a:t>) </a:t>
            </a:r>
            <a:r>
              <a:rPr lang="en-GB" sz="1600" dirty="0"/>
              <a:t>and </a:t>
            </a:r>
            <a:r>
              <a:rPr lang="en-GB" sz="1600" i="1" dirty="0"/>
              <a:t>α</a:t>
            </a:r>
            <a:r>
              <a:rPr lang="en-GB" sz="1600" i="1" baseline="-25000" dirty="0"/>
              <a:t>j</a:t>
            </a:r>
            <a:r>
              <a:rPr lang="en-GB" sz="1600" i="1" dirty="0"/>
              <a:t> </a:t>
            </a:r>
            <a:r>
              <a:rPr lang="en-GB" sz="1600" i="1" dirty="0" err="1"/>
              <a:t>tr</a:t>
            </a:r>
            <a:r>
              <a:rPr lang="en-GB" sz="1600" i="1" dirty="0"/>
              <a:t>(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j</a:t>
            </a:r>
            <a:r>
              <a:rPr lang="en-GB" sz="1600" i="1" baseline="30000" dirty="0" err="1"/>
              <a:t>T</a:t>
            </a:r>
            <a:r>
              <a:rPr lang="en-GB" sz="1600" i="1" dirty="0" err="1"/>
              <a:t>L</a:t>
            </a:r>
            <a:r>
              <a:rPr lang="en-GB" sz="1600" i="1" baseline="-25000" dirty="0" err="1"/>
              <a:t>j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j</a:t>
            </a:r>
            <a:r>
              <a:rPr lang="en-GB" sz="1600" i="1" dirty="0"/>
              <a:t>)</a:t>
            </a:r>
            <a:r>
              <a:rPr lang="en-GB" sz="1600" dirty="0"/>
              <a:t> </a:t>
            </a:r>
            <a:r>
              <a:rPr lang="en-GB" sz="1600" b="1" u="sng" dirty="0"/>
              <a:t>adding prior knowledge (penalties)</a:t>
            </a:r>
            <a:r>
              <a:rPr lang="en-GB" sz="1600" dirty="0"/>
              <a:t>, </a:t>
            </a:r>
          </a:p>
          <a:p>
            <a:r>
              <a:rPr lang="en-GB" sz="1600" i="1" dirty="0"/>
              <a:t>        </a:t>
            </a:r>
            <a:r>
              <a:rPr lang="en-GB" sz="1600" i="1" dirty="0" err="1"/>
              <a:t>G</a:t>
            </a:r>
            <a:r>
              <a:rPr lang="en-GB" sz="1600" i="1" baseline="-25000" dirty="0" err="1"/>
              <a:t>i</a:t>
            </a:r>
            <a:r>
              <a:rPr lang="en-GB" sz="1600" dirty="0"/>
              <a:t>, </a:t>
            </a:r>
            <a:r>
              <a:rPr lang="en-GB" sz="1600" i="1" dirty="0" err="1"/>
              <a:t>S</a:t>
            </a:r>
            <a:r>
              <a:rPr lang="en-GB" sz="1600" i="1" baseline="-25000" dirty="0" err="1"/>
              <a:t>ij</a:t>
            </a:r>
            <a:r>
              <a:rPr lang="en-GB" sz="1600" i="1" dirty="0"/>
              <a:t> ≥ 0 </a:t>
            </a:r>
            <a:r>
              <a:rPr lang="en-GB" sz="1600" dirty="0"/>
              <a:t>is needed for cluster interpretation</a:t>
            </a:r>
            <a:endParaRPr lang="en-US" sz="1600" dirty="0"/>
          </a:p>
        </p:txBody>
      </p:sp>
      <p:sp>
        <p:nvSpPr>
          <p:cNvPr id="83968" name="Rectangle 83967"/>
          <p:cNvSpPr/>
          <p:nvPr/>
        </p:nvSpPr>
        <p:spPr bwMode="auto">
          <a:xfrm>
            <a:off x="359792" y="6599883"/>
            <a:ext cx="9217024" cy="34830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32" y="2267669"/>
            <a:ext cx="5325244" cy="408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96296" y="1989709"/>
            <a:ext cx="3765839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/>
              <a:t>PNMTF </a:t>
            </a:r>
            <a:r>
              <a:rPr lang="en-US" altLang="en-US" b="1" dirty="0">
                <a:latin typeface="Calibri" pitchFamily="34" charset="0"/>
              </a:rPr>
              <a:t>→</a:t>
            </a:r>
            <a:r>
              <a:rPr lang="en-US" altLang="en-US" b="1" dirty="0"/>
              <a:t> Personalize Treatment</a:t>
            </a:r>
            <a:endParaRPr lang="en-US" b="1" dirty="0"/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575816" y="1256158"/>
            <a:ext cx="9577064" cy="78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u="sng" dirty="0"/>
              <a:t>Multi-disciplinary, data-fusion methodology: NMTF</a:t>
            </a:r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6336456" y="4139877"/>
            <a:ext cx="2736304" cy="2232248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sr-Latn-R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92EA00F7-FE25-4397-BCCF-4FB02F4F5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79" y="2051646"/>
            <a:ext cx="3312697" cy="1630699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220"/>
              </a:spcBef>
            </a:pPr>
            <a:r>
              <a:rPr lang="en-GB" altLang="en-US" u="sng" dirty="0"/>
              <a:t>Explainable AI (</a:t>
            </a:r>
            <a:r>
              <a:rPr lang="en-GB" altLang="en-US" u="sng" dirty="0" err="1"/>
              <a:t>xAI</a:t>
            </a:r>
            <a:r>
              <a:rPr lang="en-GB" altLang="en-US" u="sng" dirty="0"/>
              <a:t>):</a:t>
            </a:r>
          </a:p>
          <a:p>
            <a:pPr eaLnBrk="1" hangingPunct="1">
              <a:spcBef>
                <a:spcPts val="220"/>
              </a:spcBef>
            </a:pPr>
            <a:endParaRPr lang="en-GB" altLang="en-US" sz="1050" u="sng" dirty="0"/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/>
              <a:t>Captures all systems-level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/>
              <a:t>Captures how data relate</a:t>
            </a:r>
            <a:endParaRPr lang="en-GB" altLang="en-US" sz="1800" dirty="0">
              <a:solidFill>
                <a:srgbClr val="FF00FF"/>
              </a:solidFill>
            </a:endParaRP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Mechanistic explanations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NOT data / energy hungry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478F781D-0895-4596-BA94-13F5A597F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79" y="3923853"/>
            <a:ext cx="3312697" cy="1944215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220"/>
              </a:spcBef>
            </a:pPr>
            <a:r>
              <a:rPr lang="en-GB" altLang="en-US" u="sng" dirty="0"/>
              <a:t>NMTF Enables:</a:t>
            </a:r>
          </a:p>
          <a:p>
            <a:pPr eaLnBrk="1" hangingPunct="1">
              <a:spcBef>
                <a:spcPts val="220"/>
              </a:spcBef>
            </a:pPr>
            <a:endParaRPr lang="en-GB" altLang="en-US" sz="1050" u="sng" dirty="0"/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/>
              <a:t>Dimensionality reduction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/>
              <a:t>Co-clustering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Data Fusion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Orthogonality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800" dirty="0">
                <a:solidFill>
                  <a:srgbClr val="FF00FF"/>
                </a:solidFill>
              </a:rPr>
              <a:t>Inference (in </a:t>
            </a:r>
            <a:r>
              <a:rPr lang="en-GB" altLang="en-US" sz="1800" dirty="0" err="1">
                <a:solidFill>
                  <a:srgbClr val="FF00FF"/>
                </a:solidFill>
              </a:rPr>
              <a:t>Ď</a:t>
            </a:r>
            <a:r>
              <a:rPr lang="en-GB" altLang="en-US" sz="1800" baseline="-25000" dirty="0" err="1">
                <a:solidFill>
                  <a:srgbClr val="FF00FF"/>
                </a:solidFill>
              </a:rPr>
              <a:t>ij</a:t>
            </a:r>
            <a:r>
              <a:rPr lang="en-GB" altLang="en-US" sz="1800" dirty="0">
                <a:solidFill>
                  <a:srgbClr val="FF00FF"/>
                </a:solidFill>
              </a:rPr>
              <a:t>)</a:t>
            </a:r>
          </a:p>
        </p:txBody>
      </p:sp>
      <p:sp>
        <p:nvSpPr>
          <p:cNvPr id="18" name="Rectangle 1027">
            <a:extLst>
              <a:ext uri="{FF2B5EF4-FFF2-40B4-BE49-F238E27FC236}">
                <a16:creationId xmlns:a16="http://schemas.microsoft.com/office/drawing/2014/main" id="{8F8612C2-F711-44CD-AC89-4DCC40195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983216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precision medicine applications</a:t>
            </a:r>
          </a:p>
        </p:txBody>
      </p:sp>
    </p:spTree>
    <p:extLst>
      <p:ext uri="{BB962C8B-B14F-4D97-AF65-F5344CB8AC3E}">
        <p14:creationId xmlns:p14="http://schemas.microsoft.com/office/powerpoint/2010/main" val="2305399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51" y="1936627"/>
            <a:ext cx="4723530" cy="472353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38509" y="3765179"/>
            <a:ext cx="895150" cy="837398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n w="0"/>
                <a:solidFill>
                  <a:schemeClr val="tx1"/>
                </a:solidFill>
              </a:rPr>
              <a:t>iCell</a:t>
            </a:r>
            <a:endParaRPr lang="en-US" sz="16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038709" y="3765179"/>
            <a:ext cx="895150" cy="837398"/>
          </a:xfrm>
          <a:prstGeom prst="ellipse">
            <a:avLst/>
          </a:prstGeom>
          <a:solidFill>
            <a:srgbClr val="FF0000">
              <a:alpha val="14902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>
            <a:stCxn id="16" idx="5"/>
            <a:endCxn id="8" idx="1"/>
          </p:cNvCxnSpPr>
          <p:nvPr/>
        </p:nvCxnSpPr>
        <p:spPr>
          <a:xfrm>
            <a:off x="2805524" y="3297811"/>
            <a:ext cx="764077" cy="5900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75921" y="1966587"/>
            <a:ext cx="183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Cancer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45" y="2709971"/>
            <a:ext cx="578479" cy="578479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041466" y="2583047"/>
            <a:ext cx="895150" cy="837398"/>
          </a:xfrm>
          <a:prstGeom prst="ellipse">
            <a:avLst/>
          </a:prstGeom>
          <a:solidFill>
            <a:srgbClr val="FF0000">
              <a:alpha val="14902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70018" y="3932351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>
            <a:stCxn id="17" idx="0"/>
          </p:cNvCxnSpPr>
          <p:nvPr/>
        </p:nvCxnSpPr>
        <p:spPr>
          <a:xfrm flipH="1">
            <a:off x="2248557" y="3932351"/>
            <a:ext cx="80729" cy="23243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6"/>
          </p:cNvCxnSpPr>
          <p:nvPr/>
        </p:nvCxnSpPr>
        <p:spPr>
          <a:xfrm>
            <a:off x="2388553" y="3987385"/>
            <a:ext cx="112328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5" idx="4"/>
          </p:cNvCxnSpPr>
          <p:nvPr/>
        </p:nvCxnSpPr>
        <p:spPr>
          <a:xfrm flipH="1">
            <a:off x="2486622" y="4055125"/>
            <a:ext cx="69540" cy="8387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4"/>
          </p:cNvCxnSpPr>
          <p:nvPr/>
        </p:nvCxnSpPr>
        <p:spPr>
          <a:xfrm>
            <a:off x="2329286" y="4042418"/>
            <a:ext cx="88487" cy="9658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27" idx="4"/>
          </p:cNvCxnSpPr>
          <p:nvPr/>
        </p:nvCxnSpPr>
        <p:spPr>
          <a:xfrm>
            <a:off x="2452198" y="4216686"/>
            <a:ext cx="48683" cy="203086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556161" y="4362507"/>
            <a:ext cx="126420" cy="75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183402" y="4161652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96894" y="3945058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392930" y="4128471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441613" y="4309705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661222" y="4309704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9" idx="6"/>
            <a:endCxn id="8" idx="2"/>
          </p:cNvCxnSpPr>
          <p:nvPr/>
        </p:nvCxnSpPr>
        <p:spPr>
          <a:xfrm>
            <a:off x="2933859" y="4183878"/>
            <a:ext cx="50465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3" idx="7"/>
            <a:endCxn id="8" idx="3"/>
          </p:cNvCxnSpPr>
          <p:nvPr/>
        </p:nvCxnSpPr>
        <p:spPr>
          <a:xfrm flipV="1">
            <a:off x="2805298" y="4479943"/>
            <a:ext cx="764303" cy="5900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77" y="5028784"/>
            <a:ext cx="451725" cy="67310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2041240" y="4947311"/>
            <a:ext cx="895150" cy="837398"/>
          </a:xfrm>
          <a:prstGeom prst="ellipse">
            <a:avLst/>
          </a:prstGeom>
          <a:solidFill>
            <a:srgbClr val="FF0000">
              <a:alpha val="14902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6119748" y="3765179"/>
            <a:ext cx="895150" cy="837398"/>
          </a:xfrm>
          <a:prstGeom prst="ellipse">
            <a:avLst/>
          </a:prstGeom>
          <a:solidFill>
            <a:srgbClr val="2F5597">
              <a:alpha val="2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n w="0"/>
                <a:solidFill>
                  <a:schemeClr val="tx1"/>
                </a:solidFill>
              </a:rPr>
              <a:t>iCell</a:t>
            </a:r>
            <a:endParaRPr lang="en-US" sz="16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516643" y="3765179"/>
            <a:ext cx="895150" cy="837398"/>
          </a:xfrm>
          <a:prstGeom prst="ellipse">
            <a:avLst/>
          </a:prstGeom>
          <a:solidFill>
            <a:schemeClr val="accent5">
              <a:lumMod val="75000"/>
              <a:alpha val="14902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>
            <a:stCxn id="39" idx="3"/>
            <a:endCxn id="34" idx="7"/>
          </p:cNvCxnSpPr>
          <p:nvPr/>
        </p:nvCxnSpPr>
        <p:spPr>
          <a:xfrm flipH="1">
            <a:off x="6883806" y="3297811"/>
            <a:ext cx="766686" cy="5900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453855" y="1966587"/>
            <a:ext cx="183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Healthy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79" y="2709971"/>
            <a:ext cx="578479" cy="578479"/>
          </a:xfrm>
          <a:prstGeom prst="rect">
            <a:avLst/>
          </a:prstGeom>
          <a:ln>
            <a:noFill/>
          </a:ln>
        </p:spPr>
      </p:pic>
      <p:sp>
        <p:nvSpPr>
          <p:cNvPr id="39" name="Oval 38"/>
          <p:cNvSpPr/>
          <p:nvPr/>
        </p:nvSpPr>
        <p:spPr>
          <a:xfrm>
            <a:off x="7519400" y="2583047"/>
            <a:ext cx="895150" cy="837398"/>
          </a:xfrm>
          <a:prstGeom prst="ellipse">
            <a:avLst/>
          </a:prstGeom>
          <a:solidFill>
            <a:schemeClr val="accent5">
              <a:lumMod val="75000"/>
              <a:alpha val="14902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7747952" y="3932351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0" idx="0"/>
          </p:cNvCxnSpPr>
          <p:nvPr/>
        </p:nvCxnSpPr>
        <p:spPr>
          <a:xfrm flipH="1">
            <a:off x="7726491" y="3932351"/>
            <a:ext cx="80729" cy="23243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48" idx="2"/>
          </p:cNvCxnSpPr>
          <p:nvPr/>
        </p:nvCxnSpPr>
        <p:spPr>
          <a:xfrm flipV="1">
            <a:off x="7977018" y="4128471"/>
            <a:ext cx="112328" cy="3106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48" idx="4"/>
          </p:cNvCxnSpPr>
          <p:nvPr/>
        </p:nvCxnSpPr>
        <p:spPr>
          <a:xfrm>
            <a:off x="8148614" y="4183504"/>
            <a:ext cx="39422" cy="12124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40" idx="4"/>
          </p:cNvCxnSpPr>
          <p:nvPr/>
        </p:nvCxnSpPr>
        <p:spPr>
          <a:xfrm>
            <a:off x="7807220" y="4042418"/>
            <a:ext cx="88487" cy="9658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50" idx="4"/>
          </p:cNvCxnSpPr>
          <p:nvPr/>
        </p:nvCxnSpPr>
        <p:spPr>
          <a:xfrm>
            <a:off x="7930132" y="4216686"/>
            <a:ext cx="48683" cy="20308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8034095" y="4362507"/>
            <a:ext cx="126420" cy="75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7661336" y="4161652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8089346" y="4073437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7870864" y="4128471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7919547" y="4309705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8139156" y="4309704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>
            <a:stCxn id="35" idx="2"/>
            <a:endCxn id="34" idx="6"/>
          </p:cNvCxnSpPr>
          <p:nvPr/>
        </p:nvCxnSpPr>
        <p:spPr>
          <a:xfrm flipH="1">
            <a:off x="7014898" y="4183878"/>
            <a:ext cx="501745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55" idx="1"/>
            <a:endCxn id="34" idx="5"/>
          </p:cNvCxnSpPr>
          <p:nvPr/>
        </p:nvCxnSpPr>
        <p:spPr>
          <a:xfrm flipH="1" flipV="1">
            <a:off x="6883806" y="4479943"/>
            <a:ext cx="766460" cy="5900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11" y="5028784"/>
            <a:ext cx="451725" cy="673100"/>
          </a:xfrm>
          <a:prstGeom prst="rect">
            <a:avLst/>
          </a:prstGeom>
          <a:ln>
            <a:noFill/>
          </a:ln>
        </p:spPr>
      </p:pic>
      <p:sp>
        <p:nvSpPr>
          <p:cNvPr id="55" name="Oval 54"/>
          <p:cNvSpPr/>
          <p:nvPr/>
        </p:nvSpPr>
        <p:spPr>
          <a:xfrm>
            <a:off x="7519174" y="4947311"/>
            <a:ext cx="895150" cy="837398"/>
          </a:xfrm>
          <a:prstGeom prst="ellipse">
            <a:avLst/>
          </a:prstGeom>
          <a:solidFill>
            <a:schemeClr val="accent5">
              <a:lumMod val="75000"/>
              <a:alpha val="14902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4047473" y="5069945"/>
            <a:ext cx="2372460" cy="105738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</a:endParaRPr>
          </a:p>
        </p:txBody>
      </p:sp>
      <p:cxnSp>
        <p:nvCxnSpPr>
          <p:cNvPr id="57" name="Straight Arrow Connector 56"/>
          <p:cNvCxnSpPr>
            <a:stCxn id="56" idx="0"/>
          </p:cNvCxnSpPr>
          <p:nvPr/>
        </p:nvCxnSpPr>
        <p:spPr>
          <a:xfrm flipV="1">
            <a:off x="5233703" y="4183505"/>
            <a:ext cx="2578" cy="886440"/>
          </a:xfrm>
          <a:prstGeom prst="straightConnector1">
            <a:avLst/>
          </a:prstGeom>
          <a:ln w="38100">
            <a:headEnd type="triangl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16200000">
            <a:off x="1203218" y="2783985"/>
            <a:ext cx="122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</a:t>
            </a:r>
          </a:p>
          <a:p>
            <a:pPr algn="ctr"/>
            <a:r>
              <a:rPr lang="en-US" sz="1200" dirty="0"/>
              <a:t>co-expressions</a:t>
            </a:r>
          </a:p>
        </p:txBody>
      </p:sp>
      <p:sp>
        <p:nvSpPr>
          <p:cNvPr id="59" name="TextBox 58"/>
          <p:cNvSpPr txBox="1"/>
          <p:nvPr/>
        </p:nvSpPr>
        <p:spPr>
          <a:xfrm rot="16200000">
            <a:off x="1137511" y="4030764"/>
            <a:ext cx="135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Protein-protein interactions</a:t>
            </a:r>
          </a:p>
        </p:txBody>
      </p:sp>
      <p:sp>
        <p:nvSpPr>
          <p:cNvPr id="60" name="TextBox 59"/>
          <p:cNvSpPr txBox="1"/>
          <p:nvPr/>
        </p:nvSpPr>
        <p:spPr>
          <a:xfrm rot="16200000">
            <a:off x="1203392" y="5186287"/>
            <a:ext cx="122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Genetic Interactions</a:t>
            </a:r>
          </a:p>
        </p:txBody>
      </p:sp>
      <p:cxnSp>
        <p:nvCxnSpPr>
          <p:cNvPr id="61" name="Straight Connector 60"/>
          <p:cNvCxnSpPr>
            <a:stCxn id="8" idx="6"/>
          </p:cNvCxnSpPr>
          <p:nvPr/>
        </p:nvCxnSpPr>
        <p:spPr>
          <a:xfrm flipV="1">
            <a:off x="4333659" y="4183504"/>
            <a:ext cx="941121" cy="3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34" idx="2"/>
          </p:cNvCxnSpPr>
          <p:nvPr/>
        </p:nvCxnSpPr>
        <p:spPr>
          <a:xfrm flipH="1" flipV="1">
            <a:off x="5274780" y="4183504"/>
            <a:ext cx="844968" cy="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409968" y="3765179"/>
            <a:ext cx="1731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</a:rPr>
              <a:t>Comparison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4694988" y="5195997"/>
            <a:ext cx="169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</a:rPr>
              <a:t>New cancer genes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50" y="5149433"/>
            <a:ext cx="439957" cy="864072"/>
          </a:xfrm>
          <a:prstGeom prst="rect">
            <a:avLst/>
          </a:prstGeom>
        </p:spPr>
      </p:pic>
      <p:sp>
        <p:nvSpPr>
          <p:cNvPr id="66" name="Flowchart: Terminator 65"/>
          <p:cNvSpPr/>
          <p:nvPr/>
        </p:nvSpPr>
        <p:spPr>
          <a:xfrm>
            <a:off x="4542152" y="5759309"/>
            <a:ext cx="139834" cy="81280"/>
          </a:xfrm>
          <a:prstGeom prst="flowChartTerminator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3339" y="7044182"/>
            <a:ext cx="8953477" cy="435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Noël </a:t>
            </a:r>
            <a:r>
              <a:rPr lang="en-US" sz="1200" dirty="0" err="1"/>
              <a:t>Malod-Dognin</a:t>
            </a:r>
            <a:r>
              <a:rPr lang="en-US" sz="1200" dirty="0"/>
              <a:t>, Julia </a:t>
            </a:r>
            <a:r>
              <a:rPr lang="en-US" sz="1200" dirty="0" err="1"/>
              <a:t>Petschnigg</a:t>
            </a:r>
            <a:r>
              <a:rPr lang="en-US" sz="1200" dirty="0"/>
              <a:t>, Sam F. L. </a:t>
            </a:r>
            <a:r>
              <a:rPr lang="en-US" sz="1200" dirty="0" err="1"/>
              <a:t>Windels</a:t>
            </a:r>
            <a:r>
              <a:rPr lang="en-US" sz="1200" dirty="0"/>
              <a:t>, </a:t>
            </a:r>
            <a:r>
              <a:rPr lang="en-US" sz="1200" dirty="0" err="1"/>
              <a:t>Janez</a:t>
            </a:r>
            <a:r>
              <a:rPr lang="en-US" sz="1200" dirty="0"/>
              <a:t> </a:t>
            </a:r>
            <a:r>
              <a:rPr lang="en-US" sz="1200" dirty="0" err="1"/>
              <a:t>Povh</a:t>
            </a:r>
            <a:r>
              <a:rPr lang="en-US" sz="1200" dirty="0"/>
              <a:t>, Harry Hemmingway, Robin </a:t>
            </a:r>
            <a:r>
              <a:rPr lang="en-US" sz="1200" dirty="0" err="1"/>
              <a:t>Ketteler</a:t>
            </a:r>
            <a:r>
              <a:rPr lang="en-US" sz="1200" dirty="0"/>
              <a:t> and </a:t>
            </a:r>
            <a:r>
              <a:rPr lang="en-US" sz="1200" b="1" dirty="0" err="1"/>
              <a:t>Nataša</a:t>
            </a:r>
            <a:r>
              <a:rPr lang="en-US" sz="1200" b="1" dirty="0"/>
              <a:t> </a:t>
            </a:r>
            <a:r>
              <a:rPr lang="en-US" sz="1200" b="1" dirty="0" err="1"/>
              <a:t>Pržulj</a:t>
            </a:r>
            <a:r>
              <a:rPr lang="en-US" sz="1200" dirty="0"/>
              <a:t>, </a:t>
            </a:r>
          </a:p>
          <a:p>
            <a:r>
              <a:rPr lang="en-US" sz="1200" dirty="0"/>
              <a:t>“</a:t>
            </a:r>
            <a:r>
              <a:rPr lang="en-US" sz="1200" dirty="0" err="1"/>
              <a:t>iCell</a:t>
            </a:r>
            <a:r>
              <a:rPr lang="en-US" sz="1200" dirty="0"/>
              <a:t>: integrated cells uncover new cancer genes,” </a:t>
            </a:r>
            <a:r>
              <a:rPr lang="en-US" sz="1200" b="1" i="1" dirty="0"/>
              <a:t>Nature Communications</a:t>
            </a:r>
            <a:r>
              <a:rPr lang="en-US" sz="1200" dirty="0"/>
              <a:t> 10:805, 2019</a:t>
            </a:r>
          </a:p>
        </p:txBody>
      </p:sp>
      <p:sp>
        <p:nvSpPr>
          <p:cNvPr id="68" name="Google Shape;373;p13"/>
          <p:cNvSpPr/>
          <p:nvPr/>
        </p:nvSpPr>
        <p:spPr>
          <a:xfrm>
            <a:off x="2304008" y="6266843"/>
            <a:ext cx="5949584" cy="321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Tissue-specific gene expression</a:t>
            </a:r>
            <a:r>
              <a:rPr lang="en-U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6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Human Protein Atlas (HPA)</a:t>
            </a:r>
            <a:endParaRPr b="0" dirty="0"/>
          </a:p>
        </p:txBody>
      </p:sp>
      <p:sp>
        <p:nvSpPr>
          <p:cNvPr id="69" name="Google Shape;374;p13"/>
          <p:cNvSpPr txBox="1"/>
          <p:nvPr/>
        </p:nvSpPr>
        <p:spPr>
          <a:xfrm>
            <a:off x="-10276" y="3257940"/>
            <a:ext cx="2016224" cy="2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400" b="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COEXPRESdb</a:t>
            </a: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375;p13"/>
          <p:cNvSpPr txBox="1"/>
          <p:nvPr/>
        </p:nvSpPr>
        <p:spPr>
          <a:xfrm>
            <a:off x="566463" y="4466643"/>
            <a:ext cx="585417" cy="2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(IID)</a:t>
            </a:r>
            <a:endParaRPr sz="1400" b="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376;p13"/>
          <p:cNvSpPr txBox="1"/>
          <p:nvPr/>
        </p:nvSpPr>
        <p:spPr>
          <a:xfrm>
            <a:off x="41214" y="5902167"/>
            <a:ext cx="2622834" cy="2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400" b="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BioGRID</a:t>
            </a: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400" b="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SynLethDB</a:t>
            </a: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Picture 3" descr="E:\Animations\co-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9" y="2425210"/>
            <a:ext cx="1172436" cy="119815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E:\Animations\pp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1" y="3663183"/>
            <a:ext cx="1179603" cy="1215289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E:\Animations\g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70" y="4873482"/>
            <a:ext cx="1176993" cy="1169214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E:\Animations\d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210" y="3712696"/>
            <a:ext cx="1192638" cy="112536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" descr="E:\Animations\dru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646" y="4818781"/>
            <a:ext cx="1133389" cy="112536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" descr="E:\Animations\g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5" b="1362"/>
          <a:stretch/>
        </p:blipFill>
        <p:spPr bwMode="auto">
          <a:xfrm>
            <a:off x="8624794" y="2481648"/>
            <a:ext cx="1168651" cy="112536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roup 77"/>
          <p:cNvGrpSpPr/>
          <p:nvPr/>
        </p:nvGrpSpPr>
        <p:grpSpPr>
          <a:xfrm>
            <a:off x="2950236" y="3131765"/>
            <a:ext cx="4754372" cy="593624"/>
            <a:chOff x="1225198" y="5715352"/>
            <a:chExt cx="7037967" cy="958443"/>
          </a:xfrm>
        </p:grpSpPr>
        <p:grpSp>
          <p:nvGrpSpPr>
            <p:cNvPr id="79" name="Group 78"/>
            <p:cNvGrpSpPr>
              <a:grpSpLocks noChangeAspect="1"/>
            </p:cNvGrpSpPr>
            <p:nvPr/>
          </p:nvGrpSpPr>
          <p:grpSpPr>
            <a:xfrm>
              <a:off x="1225198" y="5886484"/>
              <a:ext cx="155825" cy="467417"/>
              <a:chOff x="1442325" y="5713241"/>
              <a:chExt cx="213409" cy="640080"/>
            </a:xfrm>
          </p:grpSpPr>
          <p:cxnSp>
            <p:nvCxnSpPr>
              <p:cNvPr id="198" name="Straight Connector 197"/>
              <p:cNvCxnSpPr/>
              <p:nvPr/>
            </p:nvCxnSpPr>
            <p:spPr>
              <a:xfrm>
                <a:off x="1547296" y="583017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99" name="Oval 198"/>
              <p:cNvSpPr/>
              <p:nvPr/>
            </p:nvSpPr>
            <p:spPr>
              <a:xfrm>
                <a:off x="1442325" y="6140335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200" name="Oval 199"/>
              <p:cNvSpPr/>
              <p:nvPr/>
            </p:nvSpPr>
            <p:spPr>
              <a:xfrm>
                <a:off x="1442325" y="571324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0" name="Group 79"/>
            <p:cNvGrpSpPr>
              <a:grpSpLocks noChangeAspect="1"/>
            </p:cNvGrpSpPr>
            <p:nvPr/>
          </p:nvGrpSpPr>
          <p:grpSpPr>
            <a:xfrm>
              <a:off x="171402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193" name="Straight Connector 192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95" name="Oval 194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2514600" y="6019800"/>
              <a:ext cx="475416" cy="449689"/>
              <a:chOff x="2714676" y="5642718"/>
              <a:chExt cx="661273" cy="625419"/>
            </a:xfrm>
          </p:grpSpPr>
          <p:cxnSp>
            <p:nvCxnSpPr>
              <p:cNvPr id="187" name="Straight Connector 186"/>
              <p:cNvCxnSpPr/>
              <p:nvPr/>
            </p:nvCxnSpPr>
            <p:spPr>
              <a:xfrm>
                <a:off x="3048106" y="5770313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826158" y="6175482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9" name="Straight Connector 188"/>
              <p:cNvCxnSpPr/>
              <p:nvPr/>
            </p:nvCxnSpPr>
            <p:spPr>
              <a:xfrm flipH="1">
                <a:off x="2815998" y="5770415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90" name="Oval 189"/>
              <p:cNvSpPr/>
              <p:nvPr/>
            </p:nvSpPr>
            <p:spPr>
              <a:xfrm>
                <a:off x="2714676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2935100" y="5642718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3155525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2" name="Group 81"/>
            <p:cNvGrpSpPr>
              <a:grpSpLocks noChangeAspect="1"/>
            </p:cNvGrpSpPr>
            <p:nvPr/>
          </p:nvGrpSpPr>
          <p:grpSpPr>
            <a:xfrm>
              <a:off x="3164797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180" name="Straight Connector 179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83" name="Oval 182"/>
              <p:cNvSpPr/>
              <p:nvPr/>
            </p:nvSpPr>
            <p:spPr>
              <a:xfrm>
                <a:off x="3710360" y="613969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4002236" y="5878403"/>
              <a:ext cx="409497" cy="616641"/>
              <a:chOff x="4204966" y="5542691"/>
              <a:chExt cx="661273" cy="995672"/>
            </a:xfrm>
          </p:grpSpPr>
          <p:cxnSp>
            <p:nvCxnSpPr>
              <p:cNvPr id="173" name="Straight Connector 172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76" name="Oval 175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4" name="Group 83"/>
            <p:cNvGrpSpPr>
              <a:grpSpLocks noChangeAspect="1"/>
            </p:cNvGrpSpPr>
            <p:nvPr/>
          </p:nvGrpSpPr>
          <p:grpSpPr>
            <a:xfrm>
              <a:off x="5012135" y="5984575"/>
              <a:ext cx="366776" cy="361747"/>
              <a:chOff x="4996721" y="5691767"/>
              <a:chExt cx="670163" cy="660913"/>
            </a:xfrm>
          </p:grpSpPr>
          <p:cxnSp>
            <p:nvCxnSpPr>
              <p:cNvPr id="165" name="Straight Connector 164"/>
              <p:cNvCxnSpPr/>
              <p:nvPr/>
            </p:nvCxnSpPr>
            <p:spPr>
              <a:xfrm>
                <a:off x="5106933" y="5830173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5552569" y="5816111"/>
                <a:ext cx="12114" cy="44905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5117093" y="6260025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5114427" y="5826940"/>
                <a:ext cx="0" cy="41931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9" name="Oval 168"/>
              <p:cNvSpPr/>
              <p:nvPr/>
            </p:nvSpPr>
            <p:spPr>
              <a:xfrm>
                <a:off x="5005611" y="613269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996721" y="5705680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5446460" y="5691767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5446460" y="612542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" name="Group 84"/>
            <p:cNvGrpSpPr>
              <a:grpSpLocks noChangeAspect="1"/>
            </p:cNvGrpSpPr>
            <p:nvPr/>
          </p:nvGrpSpPr>
          <p:grpSpPr>
            <a:xfrm>
              <a:off x="5466270" y="5829252"/>
              <a:ext cx="396250" cy="596692"/>
              <a:chOff x="5764655" y="5569733"/>
              <a:chExt cx="661273" cy="995672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1" name="Oval 160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6889989" y="5931487"/>
              <a:ext cx="447896" cy="452792"/>
              <a:chOff x="6711892" y="5615883"/>
              <a:chExt cx="895411" cy="905104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53" name="Oval 152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7" name="Group 86"/>
            <p:cNvGrpSpPr>
              <a:grpSpLocks noChangeAspect="1"/>
            </p:cNvGrpSpPr>
            <p:nvPr/>
          </p:nvGrpSpPr>
          <p:grpSpPr>
            <a:xfrm>
              <a:off x="7856741" y="5952466"/>
              <a:ext cx="406424" cy="423646"/>
              <a:chOff x="7706785" y="5575283"/>
              <a:chExt cx="895411" cy="933270"/>
            </a:xfrm>
          </p:grpSpPr>
          <p:cxnSp>
            <p:nvCxnSpPr>
              <p:cNvPr id="138" name="Straight Connector 137"/>
              <p:cNvCxnSpPr/>
              <p:nvPr/>
            </p:nvCxnSpPr>
            <p:spPr>
              <a:xfrm>
                <a:off x="8162730" y="6108459"/>
                <a:ext cx="307975" cy="29010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8165482" y="5678364"/>
                <a:ext cx="3370" cy="46287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>
              <a:xfrm flipV="1">
                <a:off x="7815673" y="6113472"/>
                <a:ext cx="347057" cy="2850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8162730" y="5674255"/>
                <a:ext cx="360577" cy="7477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7808705" y="6406137"/>
                <a:ext cx="699677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 flipH="1">
                <a:off x="7807895" y="5662388"/>
                <a:ext cx="354835" cy="7025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44" name="Oval 143"/>
              <p:cNvSpPr/>
              <p:nvPr/>
            </p:nvSpPr>
            <p:spPr>
              <a:xfrm>
                <a:off x="7706785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8053842" y="55752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8381772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053842" y="600096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8" name="Group 87"/>
            <p:cNvGrpSpPr>
              <a:grpSpLocks noChangeAspect="1"/>
            </p:cNvGrpSpPr>
            <p:nvPr/>
          </p:nvGrpSpPr>
          <p:grpSpPr>
            <a:xfrm>
              <a:off x="219786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133" name="Straight Connector 132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5" name="Oval 134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9" name="Group 88"/>
            <p:cNvGrpSpPr>
              <a:grpSpLocks noChangeAspect="1"/>
            </p:cNvGrpSpPr>
            <p:nvPr/>
          </p:nvGrpSpPr>
          <p:grpSpPr>
            <a:xfrm>
              <a:off x="3626749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29" name="Oval 128"/>
              <p:cNvSpPr/>
              <p:nvPr/>
            </p:nvSpPr>
            <p:spPr>
              <a:xfrm>
                <a:off x="3710365" y="6139693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90" name="Group 89"/>
            <p:cNvGrpSpPr>
              <a:grpSpLocks noChangeAspect="1"/>
            </p:cNvGrpSpPr>
            <p:nvPr/>
          </p:nvGrpSpPr>
          <p:grpSpPr>
            <a:xfrm>
              <a:off x="4500745" y="5874191"/>
              <a:ext cx="409497" cy="616641"/>
              <a:chOff x="4204966" y="5542691"/>
              <a:chExt cx="661273" cy="995672"/>
            </a:xfrm>
          </p:grpSpPr>
          <p:cxnSp>
            <p:nvCxnSpPr>
              <p:cNvPr id="119" name="Straight Connector 118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22" name="Oval 121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91" name="Group 90"/>
            <p:cNvGrpSpPr>
              <a:grpSpLocks noChangeAspect="1"/>
            </p:cNvGrpSpPr>
            <p:nvPr/>
          </p:nvGrpSpPr>
          <p:grpSpPr>
            <a:xfrm>
              <a:off x="5953825" y="5822932"/>
              <a:ext cx="396250" cy="596692"/>
              <a:chOff x="5764655" y="5569733"/>
              <a:chExt cx="661273" cy="995672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15" name="Oval 114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6419686" y="5830796"/>
              <a:ext cx="396250" cy="596692"/>
              <a:chOff x="5764655" y="5569733"/>
              <a:chExt cx="661273" cy="995672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07" name="Oval 106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93" name="Group 92"/>
            <p:cNvGrpSpPr>
              <a:grpSpLocks noChangeAspect="1"/>
            </p:cNvGrpSpPr>
            <p:nvPr/>
          </p:nvGrpSpPr>
          <p:grpSpPr>
            <a:xfrm>
              <a:off x="7369987" y="5939592"/>
              <a:ext cx="447896" cy="452792"/>
              <a:chOff x="6711892" y="5615883"/>
              <a:chExt cx="895411" cy="905104"/>
            </a:xfrm>
          </p:grpSpPr>
          <p:cxnSp>
            <p:nvCxnSpPr>
              <p:cNvPr id="94" name="Straight Connector 93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5" name="Straight Connector 94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9" name="Oval 98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sp>
        <p:nvSpPr>
          <p:cNvPr id="201" name="Google Shape;377;p13"/>
          <p:cNvSpPr txBox="1"/>
          <p:nvPr/>
        </p:nvSpPr>
        <p:spPr>
          <a:xfrm>
            <a:off x="2664048" y="1529104"/>
            <a:ext cx="6286529" cy="37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data types </a:t>
            </a: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complement</a:t>
            </a:r>
            <a:r>
              <a:rPr lang="en-US" sz="20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each other</a:t>
            </a:r>
            <a:endParaRPr sz="2000" b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36;p7"/>
          <p:cNvSpPr txBox="1"/>
          <p:nvPr/>
        </p:nvSpPr>
        <p:spPr>
          <a:xfrm>
            <a:off x="6305810" y="1115541"/>
            <a:ext cx="3775062" cy="2926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ERC Proof of </a:t>
            </a:r>
            <a:r>
              <a:rPr lang="en-US" sz="1400" b="1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Concpet</a:t>
            </a: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Grant</a:t>
            </a:r>
            <a:r>
              <a:rPr lang="en-US" sz="1400" b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2020-2023.</a:t>
            </a:r>
            <a:endParaRPr sz="6000" b="0" dirty="0"/>
          </a:p>
        </p:txBody>
      </p:sp>
      <p:sp>
        <p:nvSpPr>
          <p:cNvPr id="203" name="Google Shape;236;p7"/>
          <p:cNvSpPr txBox="1"/>
          <p:nvPr/>
        </p:nvSpPr>
        <p:spPr>
          <a:xfrm>
            <a:off x="-10276" y="1115541"/>
            <a:ext cx="6330465" cy="2926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€2M European Research Council (ERC) Consolidator Grant</a:t>
            </a:r>
            <a:r>
              <a:rPr lang="en-US" sz="1400" b="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 2018-2025;</a:t>
            </a:r>
            <a:endParaRPr sz="6000" b="0" dirty="0"/>
          </a:p>
        </p:txBody>
      </p:sp>
      <p:sp>
        <p:nvSpPr>
          <p:cNvPr id="205" name="Rectangle 1027">
            <a:extLst>
              <a:ext uri="{FF2B5EF4-FFF2-40B4-BE49-F238E27FC236}">
                <a16:creationId xmlns:a16="http://schemas.microsoft.com/office/drawing/2014/main" id="{622C07F7-5CD6-494A-B141-EDE440564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983216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precision medicine applications: cancer</a:t>
            </a:r>
          </a:p>
        </p:txBody>
      </p:sp>
    </p:spTree>
    <p:extLst>
      <p:ext uri="{BB962C8B-B14F-4D97-AF65-F5344CB8AC3E}">
        <p14:creationId xmlns:p14="http://schemas.microsoft.com/office/powerpoint/2010/main" val="343985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8 0.01092 L 0.29953 0.15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5" y="71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441E-6 1.29777E-6 L 0.30063 -0.011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4" y="-5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228E-6 4.43931E-6 L 0.29292 -0.158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46" y="-79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83 -0.03318 L -0.26299 0.158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1" y="95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8 -0.01113 L -0.26929 -0.0100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7" y="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9 -0.00735 L -0.27638 -0.162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7" y="-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997AF-510F-1BAA-18E6-47F696A75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96D7D44D-5526-C0D7-63FA-E4CFF386A33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12" y="945974"/>
          <a:ext cx="1313" cy="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6D7D44D-5526-C0D7-63FA-E4CFF386A3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12" y="945974"/>
                        <a:ext cx="1313" cy="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F768A4C-E448-FAC5-1206-C78B46309E29}"/>
              </a:ext>
            </a:extLst>
          </p:cNvPr>
          <p:cNvSpPr/>
          <p:nvPr/>
        </p:nvSpPr>
        <p:spPr>
          <a:xfrm>
            <a:off x="0" y="2083179"/>
            <a:ext cx="10080625" cy="3762416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>
              <a:latin typeface="Helvetica Light" panose="020B040302020202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73E31A-1E3C-5607-FB28-D006167B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50D0-9039-5A48-B04F-56B102BB80BA}" type="slidenum">
              <a:rPr lang="en-US" smtClean="0">
                <a:latin typeface="Helvetica Light" panose="020B0403020202020204"/>
              </a:rPr>
              <a:pPr/>
              <a:t>5</a:t>
            </a:fld>
            <a:endParaRPr lang="en-US">
              <a:latin typeface="Helvetica Light" panose="020B040302020202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27B3B2-D184-6FE1-704A-F1BB1F2C0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>
                <a:solidFill>
                  <a:schemeClr val="tx1"/>
                </a:solidFill>
              </a:rPr>
              <a:t>Our Objective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E65E96-5E1D-470D-943F-275467D7ABFA}"/>
              </a:ext>
            </a:extLst>
          </p:cNvPr>
          <p:cNvSpPr/>
          <p:nvPr/>
        </p:nvSpPr>
        <p:spPr>
          <a:xfrm>
            <a:off x="-1" y="2083178"/>
            <a:ext cx="10080625" cy="3762416"/>
          </a:xfrm>
          <a:prstGeom prst="rect">
            <a:avLst/>
          </a:prstGeom>
          <a:solidFill>
            <a:srgbClr val="D3DBE2">
              <a:alpha val="9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ID">
              <a:latin typeface="Helvetica Light" panose="020B040302020202020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6A1CECB-B122-6D7E-C832-E4BA5B3FB97E}"/>
              </a:ext>
            </a:extLst>
          </p:cNvPr>
          <p:cNvSpPr txBox="1"/>
          <p:nvPr/>
        </p:nvSpPr>
        <p:spPr>
          <a:xfrm>
            <a:off x="2358894" y="3153242"/>
            <a:ext cx="7149510" cy="160435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lvl="1">
              <a:spcBef>
                <a:spcPts val="496"/>
              </a:spcBef>
              <a:spcAft>
                <a:spcPts val="248"/>
              </a:spcAft>
            </a:pPr>
            <a:r>
              <a:rPr lang="en-US" sz="2315">
                <a:latin typeface="Helvetica Light" panose="020B0403020202020204"/>
                <a:cs typeface="Arial"/>
              </a:rPr>
              <a:t>To become a pre-eminent global institution that revolutionizes education, drives research innovation, and shapes the global technology landscape</a:t>
            </a:r>
          </a:p>
          <a:p>
            <a:pPr marL="0" lvl="1">
              <a:spcBef>
                <a:spcPts val="496"/>
              </a:spcBef>
              <a:spcAft>
                <a:spcPts val="248"/>
              </a:spcAft>
            </a:pPr>
            <a:r>
              <a:rPr lang="en-US" sz="2976" b="1">
                <a:solidFill>
                  <a:srgbClr val="3300FB"/>
                </a:solidFill>
                <a:latin typeface="Helvetica Light" panose="020B0403020202020204"/>
                <a:cs typeface="Arial"/>
              </a:rPr>
              <a:t>– a </a:t>
            </a:r>
            <a:r>
              <a:rPr lang="en-US" sz="3638" b="1">
                <a:solidFill>
                  <a:srgbClr val="3300FB"/>
                </a:solidFill>
                <a:latin typeface="Helvetica Light" panose="020B0403020202020204"/>
                <a:cs typeface="Arial"/>
              </a:rPr>
              <a:t>“Stanford” </a:t>
            </a:r>
            <a:r>
              <a:rPr lang="en-US" sz="2646" b="1">
                <a:solidFill>
                  <a:srgbClr val="3300FB"/>
                </a:solidFill>
                <a:latin typeface="Helvetica Light" panose="020B0403020202020204"/>
                <a:cs typeface="Arial"/>
              </a:rPr>
              <a:t>of the Middle East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81E0F4-D3AC-B7D0-D04F-7BD369B2C9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21" y="3253686"/>
            <a:ext cx="1421401" cy="14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041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339" y="7044182"/>
            <a:ext cx="8953477" cy="435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Noël </a:t>
            </a:r>
            <a:r>
              <a:rPr lang="en-US" sz="1200" dirty="0" err="1"/>
              <a:t>Malod-Dognin</a:t>
            </a:r>
            <a:r>
              <a:rPr lang="en-US" sz="1200" dirty="0"/>
              <a:t>, Julia </a:t>
            </a:r>
            <a:r>
              <a:rPr lang="en-US" sz="1200" dirty="0" err="1"/>
              <a:t>Petschnigg</a:t>
            </a:r>
            <a:r>
              <a:rPr lang="en-US" sz="1200" dirty="0"/>
              <a:t>, Sam F. L. </a:t>
            </a:r>
            <a:r>
              <a:rPr lang="en-US" sz="1200" dirty="0" err="1"/>
              <a:t>Windels</a:t>
            </a:r>
            <a:r>
              <a:rPr lang="en-US" sz="1200" dirty="0"/>
              <a:t>, </a:t>
            </a:r>
            <a:r>
              <a:rPr lang="en-US" sz="1200" dirty="0" err="1"/>
              <a:t>Janez</a:t>
            </a:r>
            <a:r>
              <a:rPr lang="en-US" sz="1200" dirty="0"/>
              <a:t> </a:t>
            </a:r>
            <a:r>
              <a:rPr lang="en-US" sz="1200" dirty="0" err="1"/>
              <a:t>Povh</a:t>
            </a:r>
            <a:r>
              <a:rPr lang="en-US" sz="1200" dirty="0"/>
              <a:t>, Harry Hemmingway, Robin </a:t>
            </a:r>
            <a:r>
              <a:rPr lang="en-US" sz="1200" dirty="0" err="1"/>
              <a:t>Ketteler</a:t>
            </a:r>
            <a:r>
              <a:rPr lang="en-US" sz="1200" dirty="0"/>
              <a:t> and </a:t>
            </a:r>
            <a:r>
              <a:rPr lang="en-US" sz="1200" b="1" dirty="0" err="1"/>
              <a:t>Nataša</a:t>
            </a:r>
            <a:r>
              <a:rPr lang="en-US" sz="1200" b="1" dirty="0"/>
              <a:t> </a:t>
            </a:r>
            <a:r>
              <a:rPr lang="en-US" sz="1200" b="1" dirty="0" err="1"/>
              <a:t>Pržulj</a:t>
            </a:r>
            <a:r>
              <a:rPr lang="en-US" sz="1200" dirty="0"/>
              <a:t>, </a:t>
            </a:r>
          </a:p>
          <a:p>
            <a:r>
              <a:rPr lang="en-US" sz="1200" dirty="0"/>
              <a:t>“</a:t>
            </a:r>
            <a:r>
              <a:rPr lang="en-US" sz="1200" dirty="0" err="1"/>
              <a:t>iCell</a:t>
            </a:r>
            <a:r>
              <a:rPr lang="en-US" sz="1200" dirty="0"/>
              <a:t>: integrated cells uncover new cancer genes,” </a:t>
            </a:r>
            <a:r>
              <a:rPr lang="en-US" sz="1200" b="1" i="1" dirty="0"/>
              <a:t>Nature Communications</a:t>
            </a:r>
            <a:r>
              <a:rPr lang="en-US" sz="1200" dirty="0"/>
              <a:t> 10:805,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1" y="1147008"/>
            <a:ext cx="5527383" cy="5830551"/>
          </a:xfrm>
          <a:prstGeom prst="rect">
            <a:avLst/>
          </a:prstGeom>
        </p:spPr>
      </p:pic>
      <p:sp>
        <p:nvSpPr>
          <p:cNvPr id="9" name="Rectangle 1027">
            <a:extLst>
              <a:ext uri="{FF2B5EF4-FFF2-40B4-BE49-F238E27FC236}">
                <a16:creationId xmlns:a16="http://schemas.microsoft.com/office/drawing/2014/main" id="{CF7513F3-FFD5-4524-AAAD-D4CD7CD70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983216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precision medicine applications: cancer</a:t>
            </a:r>
          </a:p>
        </p:txBody>
      </p:sp>
    </p:spTree>
    <p:extLst>
      <p:ext uri="{BB962C8B-B14F-4D97-AF65-F5344CB8AC3E}">
        <p14:creationId xmlns:p14="http://schemas.microsoft.com/office/powerpoint/2010/main" val="10193413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51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339" y="7044182"/>
            <a:ext cx="8953477" cy="435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Noël </a:t>
            </a:r>
            <a:r>
              <a:rPr lang="en-US" sz="1200" dirty="0" err="1"/>
              <a:t>Malod-Dognin</a:t>
            </a:r>
            <a:r>
              <a:rPr lang="en-US" sz="1200" dirty="0"/>
              <a:t>, Julia </a:t>
            </a:r>
            <a:r>
              <a:rPr lang="en-US" sz="1200" dirty="0" err="1"/>
              <a:t>Petschnigg</a:t>
            </a:r>
            <a:r>
              <a:rPr lang="en-US" sz="1200" dirty="0"/>
              <a:t>, Sam F. L. </a:t>
            </a:r>
            <a:r>
              <a:rPr lang="en-US" sz="1200" dirty="0" err="1"/>
              <a:t>Windels</a:t>
            </a:r>
            <a:r>
              <a:rPr lang="en-US" sz="1200" dirty="0"/>
              <a:t>, </a:t>
            </a:r>
            <a:r>
              <a:rPr lang="en-US" sz="1200" dirty="0" err="1"/>
              <a:t>Janez</a:t>
            </a:r>
            <a:r>
              <a:rPr lang="en-US" sz="1200" dirty="0"/>
              <a:t> </a:t>
            </a:r>
            <a:r>
              <a:rPr lang="en-US" sz="1200" dirty="0" err="1"/>
              <a:t>Povh</a:t>
            </a:r>
            <a:r>
              <a:rPr lang="en-US" sz="1200" dirty="0"/>
              <a:t>, Harry Hemmingway, Robin </a:t>
            </a:r>
            <a:r>
              <a:rPr lang="en-US" sz="1200" dirty="0" err="1"/>
              <a:t>Ketteler</a:t>
            </a:r>
            <a:r>
              <a:rPr lang="en-US" sz="1200" dirty="0"/>
              <a:t> and </a:t>
            </a:r>
            <a:r>
              <a:rPr lang="en-US" sz="1200" b="1" dirty="0" err="1"/>
              <a:t>Nataša</a:t>
            </a:r>
            <a:r>
              <a:rPr lang="en-US" sz="1200" b="1" dirty="0"/>
              <a:t> </a:t>
            </a:r>
            <a:r>
              <a:rPr lang="en-US" sz="1200" b="1" dirty="0" err="1"/>
              <a:t>Pržulj</a:t>
            </a:r>
            <a:r>
              <a:rPr lang="en-US" sz="1200" dirty="0"/>
              <a:t>, </a:t>
            </a:r>
          </a:p>
          <a:p>
            <a:r>
              <a:rPr lang="en-US" sz="1200" dirty="0"/>
              <a:t>“</a:t>
            </a:r>
            <a:r>
              <a:rPr lang="en-US" sz="1200" dirty="0" err="1"/>
              <a:t>iCell</a:t>
            </a:r>
            <a:r>
              <a:rPr lang="en-US" sz="1200" dirty="0"/>
              <a:t>: integrated cells uncover new cancer genes,” </a:t>
            </a:r>
            <a:r>
              <a:rPr lang="en-US" sz="1200" b="1" i="1" dirty="0"/>
              <a:t>Nature Communications</a:t>
            </a:r>
            <a:r>
              <a:rPr lang="en-US" sz="1200" dirty="0"/>
              <a:t> 10:805,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1" y="1147008"/>
            <a:ext cx="5527383" cy="58305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448" y="4048791"/>
            <a:ext cx="3501103" cy="282739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5976416" y="6156101"/>
            <a:ext cx="360040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704" y="3270925"/>
            <a:ext cx="1206189" cy="796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8464" y="2925813"/>
            <a:ext cx="315983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Clusters: k-means equivalent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61231" y="1547589"/>
            <a:ext cx="3421129" cy="11228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u="sng" dirty="0" err="1"/>
              <a:t>iCells</a:t>
            </a:r>
            <a:r>
              <a:rPr lang="en-GB" b="1" u="sng" dirty="0"/>
              <a:t> capture</a:t>
            </a:r>
            <a:r>
              <a:rPr lang="en-GB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additional functional </a:t>
            </a:r>
            <a:r>
              <a:rPr lang="en-GB" dirty="0"/>
              <a:t>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emerging</a:t>
            </a:r>
            <a:r>
              <a:rPr lang="en-GB" dirty="0"/>
              <a:t> from the </a:t>
            </a:r>
            <a:r>
              <a:rPr lang="en-GB" b="1" dirty="0"/>
              <a:t>fusion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despite ≈ no network overlap</a:t>
            </a:r>
          </a:p>
        </p:txBody>
      </p:sp>
      <p:sp>
        <p:nvSpPr>
          <p:cNvPr id="15" name="Rectangle 1027">
            <a:extLst>
              <a:ext uri="{FF2B5EF4-FFF2-40B4-BE49-F238E27FC236}">
                <a16:creationId xmlns:a16="http://schemas.microsoft.com/office/drawing/2014/main" id="{9F884487-76C3-4303-97EA-A10300369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983216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precision medicine applications: cancer</a:t>
            </a:r>
          </a:p>
        </p:txBody>
      </p:sp>
    </p:spTree>
    <p:extLst>
      <p:ext uri="{BB962C8B-B14F-4D97-AF65-F5344CB8AC3E}">
        <p14:creationId xmlns:p14="http://schemas.microsoft.com/office/powerpoint/2010/main" val="3408918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nriched_G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825" y="3851845"/>
            <a:ext cx="3747497" cy="299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52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339" y="7044182"/>
            <a:ext cx="8953477" cy="435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Noël </a:t>
            </a:r>
            <a:r>
              <a:rPr lang="en-US" sz="1200" dirty="0" err="1"/>
              <a:t>Malod-Dognin</a:t>
            </a:r>
            <a:r>
              <a:rPr lang="en-US" sz="1200" dirty="0"/>
              <a:t>, Julia </a:t>
            </a:r>
            <a:r>
              <a:rPr lang="en-US" sz="1200" dirty="0" err="1"/>
              <a:t>Petschnigg</a:t>
            </a:r>
            <a:r>
              <a:rPr lang="en-US" sz="1200" dirty="0"/>
              <a:t>, Sam F. L. </a:t>
            </a:r>
            <a:r>
              <a:rPr lang="en-US" sz="1200" dirty="0" err="1"/>
              <a:t>Windels</a:t>
            </a:r>
            <a:r>
              <a:rPr lang="en-US" sz="1200" dirty="0"/>
              <a:t>, </a:t>
            </a:r>
            <a:r>
              <a:rPr lang="en-US" sz="1200" dirty="0" err="1"/>
              <a:t>Janez</a:t>
            </a:r>
            <a:r>
              <a:rPr lang="en-US" sz="1200" dirty="0"/>
              <a:t> </a:t>
            </a:r>
            <a:r>
              <a:rPr lang="en-US" sz="1200" dirty="0" err="1"/>
              <a:t>Povh</a:t>
            </a:r>
            <a:r>
              <a:rPr lang="en-US" sz="1200" dirty="0"/>
              <a:t>, Harry Hemmingway, Robin </a:t>
            </a:r>
            <a:r>
              <a:rPr lang="en-US" sz="1200" dirty="0" err="1"/>
              <a:t>Ketteler</a:t>
            </a:r>
            <a:r>
              <a:rPr lang="en-US" sz="1200" dirty="0"/>
              <a:t> and </a:t>
            </a:r>
            <a:r>
              <a:rPr lang="en-US" sz="1200" b="1" dirty="0" err="1"/>
              <a:t>Nataša</a:t>
            </a:r>
            <a:r>
              <a:rPr lang="en-US" sz="1200" b="1" dirty="0"/>
              <a:t> </a:t>
            </a:r>
            <a:r>
              <a:rPr lang="en-US" sz="1200" b="1" dirty="0" err="1"/>
              <a:t>Pržulj</a:t>
            </a:r>
            <a:r>
              <a:rPr lang="en-US" sz="1200" dirty="0"/>
              <a:t>, </a:t>
            </a:r>
          </a:p>
          <a:p>
            <a:r>
              <a:rPr lang="en-US" sz="1200" dirty="0"/>
              <a:t>“</a:t>
            </a:r>
            <a:r>
              <a:rPr lang="en-US" sz="1200" dirty="0" err="1"/>
              <a:t>iCell</a:t>
            </a:r>
            <a:r>
              <a:rPr lang="en-US" sz="1200" dirty="0"/>
              <a:t>: integrated cells uncover new cancer genes,” </a:t>
            </a:r>
            <a:r>
              <a:rPr lang="en-US" sz="1200" b="1" i="1" dirty="0"/>
              <a:t>Nature Communications</a:t>
            </a:r>
            <a:r>
              <a:rPr lang="en-US" sz="1200" dirty="0"/>
              <a:t> 10:805, 2019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1" y="1147008"/>
            <a:ext cx="5527383" cy="583055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5976416" y="6156101"/>
            <a:ext cx="360040" cy="144016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96496" y="3501877"/>
            <a:ext cx="2800767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Contributions of data sets</a:t>
            </a:r>
          </a:p>
        </p:txBody>
      </p:sp>
      <p:sp>
        <p:nvSpPr>
          <p:cNvPr id="11" name="Rectangle 1027">
            <a:extLst>
              <a:ext uri="{FF2B5EF4-FFF2-40B4-BE49-F238E27FC236}">
                <a16:creationId xmlns:a16="http://schemas.microsoft.com/office/drawing/2014/main" id="{E7E8027F-3101-4880-966A-8E66F4529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983216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precision medicine applications: cancer</a:t>
            </a:r>
          </a:p>
        </p:txBody>
      </p:sp>
    </p:spTree>
    <p:extLst>
      <p:ext uri="{BB962C8B-B14F-4D97-AF65-F5344CB8AC3E}">
        <p14:creationId xmlns:p14="http://schemas.microsoft.com/office/powerpoint/2010/main" val="3326105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51" y="1619597"/>
            <a:ext cx="4723530" cy="472353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438509" y="3448149"/>
            <a:ext cx="895150" cy="837398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n w="0"/>
                <a:solidFill>
                  <a:schemeClr val="tx1"/>
                </a:solidFill>
              </a:rPr>
              <a:t>iCell</a:t>
            </a:r>
            <a:endParaRPr lang="en-US" sz="16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38709" y="3448149"/>
            <a:ext cx="895150" cy="837398"/>
          </a:xfrm>
          <a:prstGeom prst="ellipse">
            <a:avLst/>
          </a:prstGeom>
          <a:solidFill>
            <a:srgbClr val="FF0000">
              <a:alpha val="14902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/>
          <p:cNvCxnSpPr>
            <a:stCxn id="20" idx="5"/>
            <a:endCxn id="15" idx="1"/>
          </p:cNvCxnSpPr>
          <p:nvPr/>
        </p:nvCxnSpPr>
        <p:spPr>
          <a:xfrm>
            <a:off x="2805524" y="2980781"/>
            <a:ext cx="764077" cy="5900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75921" y="1649557"/>
            <a:ext cx="1835031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Covid-19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045" y="2392941"/>
            <a:ext cx="578479" cy="57847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041466" y="2266017"/>
            <a:ext cx="895150" cy="837398"/>
          </a:xfrm>
          <a:prstGeom prst="ellipse">
            <a:avLst/>
          </a:prstGeom>
          <a:solidFill>
            <a:srgbClr val="FF0000">
              <a:alpha val="14902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>
          <a:xfrm>
            <a:off x="2270018" y="3615321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21" idx="0"/>
          </p:cNvCxnSpPr>
          <p:nvPr/>
        </p:nvCxnSpPr>
        <p:spPr>
          <a:xfrm flipH="1">
            <a:off x="2248557" y="3615321"/>
            <a:ext cx="80729" cy="23243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1" idx="6"/>
          </p:cNvCxnSpPr>
          <p:nvPr/>
        </p:nvCxnSpPr>
        <p:spPr>
          <a:xfrm>
            <a:off x="2388553" y="3670355"/>
            <a:ext cx="112328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9" idx="4"/>
          </p:cNvCxnSpPr>
          <p:nvPr/>
        </p:nvCxnSpPr>
        <p:spPr>
          <a:xfrm flipH="1">
            <a:off x="2486622" y="3738095"/>
            <a:ext cx="69540" cy="83873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1" idx="4"/>
          </p:cNvCxnSpPr>
          <p:nvPr/>
        </p:nvCxnSpPr>
        <p:spPr>
          <a:xfrm>
            <a:off x="2329286" y="3725388"/>
            <a:ext cx="88487" cy="9658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31" idx="4"/>
          </p:cNvCxnSpPr>
          <p:nvPr/>
        </p:nvCxnSpPr>
        <p:spPr>
          <a:xfrm>
            <a:off x="2452198" y="3899656"/>
            <a:ext cx="48683" cy="203086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556161" y="4045477"/>
            <a:ext cx="126420" cy="75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183402" y="3844622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496894" y="3628028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392930" y="3811441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441613" y="3992675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661222" y="3992674"/>
            <a:ext cx="118535" cy="1100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16" idx="6"/>
            <a:endCxn id="15" idx="2"/>
          </p:cNvCxnSpPr>
          <p:nvPr/>
        </p:nvCxnSpPr>
        <p:spPr>
          <a:xfrm>
            <a:off x="2933859" y="3866848"/>
            <a:ext cx="50465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6" idx="7"/>
            <a:endCxn id="15" idx="3"/>
          </p:cNvCxnSpPr>
          <p:nvPr/>
        </p:nvCxnSpPr>
        <p:spPr>
          <a:xfrm flipV="1">
            <a:off x="2805298" y="4162913"/>
            <a:ext cx="764303" cy="590002"/>
          </a:xfrm>
          <a:prstGeom prst="straightConnector1">
            <a:avLst/>
          </a:prstGeom>
          <a:ln w="38100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77" y="4711754"/>
            <a:ext cx="451725" cy="673100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041240" y="4630281"/>
            <a:ext cx="895150" cy="837398"/>
          </a:xfrm>
          <a:prstGeom prst="ellipse">
            <a:avLst/>
          </a:prstGeom>
          <a:solidFill>
            <a:srgbClr val="FF0000">
              <a:alpha val="14902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6119748" y="3448149"/>
            <a:ext cx="895150" cy="837398"/>
          </a:xfrm>
          <a:prstGeom prst="ellipse">
            <a:avLst/>
          </a:prstGeom>
          <a:solidFill>
            <a:srgbClr val="2F5597">
              <a:alpha val="20000"/>
            </a:srgb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n w="0"/>
                <a:solidFill>
                  <a:schemeClr val="tx1"/>
                </a:solidFill>
              </a:rPr>
              <a:t>iCell</a:t>
            </a:r>
            <a:endParaRPr lang="en-US" sz="16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516643" y="3448149"/>
            <a:ext cx="895150" cy="837398"/>
          </a:xfrm>
          <a:prstGeom prst="ellipse">
            <a:avLst/>
          </a:prstGeom>
          <a:solidFill>
            <a:schemeClr val="accent5">
              <a:lumMod val="75000"/>
              <a:alpha val="14902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/>
          <p:cNvCxnSpPr>
            <a:stCxn id="41" idx="3"/>
            <a:endCxn id="37" idx="7"/>
          </p:cNvCxnSpPr>
          <p:nvPr/>
        </p:nvCxnSpPr>
        <p:spPr>
          <a:xfrm flipH="1">
            <a:off x="6883806" y="2980781"/>
            <a:ext cx="766686" cy="5900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79" y="2392941"/>
            <a:ext cx="578479" cy="578479"/>
          </a:xfrm>
          <a:prstGeom prst="rect">
            <a:avLst/>
          </a:prstGeom>
          <a:ln>
            <a:noFill/>
          </a:ln>
        </p:spPr>
      </p:pic>
      <p:sp>
        <p:nvSpPr>
          <p:cNvPr id="41" name="Oval 40"/>
          <p:cNvSpPr/>
          <p:nvPr/>
        </p:nvSpPr>
        <p:spPr>
          <a:xfrm>
            <a:off x="7519400" y="2266017"/>
            <a:ext cx="895150" cy="837398"/>
          </a:xfrm>
          <a:prstGeom prst="ellipse">
            <a:avLst/>
          </a:prstGeom>
          <a:solidFill>
            <a:schemeClr val="accent5">
              <a:lumMod val="75000"/>
              <a:alpha val="14902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7747952" y="3615321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>
            <a:stCxn id="42" idx="0"/>
          </p:cNvCxnSpPr>
          <p:nvPr/>
        </p:nvCxnSpPr>
        <p:spPr>
          <a:xfrm flipH="1">
            <a:off x="7726491" y="3615321"/>
            <a:ext cx="80729" cy="23243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50" idx="2"/>
          </p:cNvCxnSpPr>
          <p:nvPr/>
        </p:nvCxnSpPr>
        <p:spPr>
          <a:xfrm flipV="1">
            <a:off x="7977018" y="3811441"/>
            <a:ext cx="112328" cy="3106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50" idx="4"/>
          </p:cNvCxnSpPr>
          <p:nvPr/>
        </p:nvCxnSpPr>
        <p:spPr>
          <a:xfrm>
            <a:off x="8148614" y="3866474"/>
            <a:ext cx="39422" cy="12124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42" idx="4"/>
          </p:cNvCxnSpPr>
          <p:nvPr/>
        </p:nvCxnSpPr>
        <p:spPr>
          <a:xfrm>
            <a:off x="7807220" y="3725388"/>
            <a:ext cx="88487" cy="9658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52" idx="4"/>
          </p:cNvCxnSpPr>
          <p:nvPr/>
        </p:nvCxnSpPr>
        <p:spPr>
          <a:xfrm>
            <a:off x="7930132" y="3899656"/>
            <a:ext cx="48683" cy="20308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8034095" y="4045477"/>
            <a:ext cx="126420" cy="75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7661336" y="3844622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089346" y="3756407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7870864" y="3811441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7919547" y="3992675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139156" y="3992674"/>
            <a:ext cx="118535" cy="1100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/>
          <p:cNvCxnSpPr>
            <a:stCxn id="38" idx="2"/>
            <a:endCxn id="37" idx="6"/>
          </p:cNvCxnSpPr>
          <p:nvPr/>
        </p:nvCxnSpPr>
        <p:spPr>
          <a:xfrm flipH="1">
            <a:off x="7014898" y="3866848"/>
            <a:ext cx="501745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57" idx="1"/>
            <a:endCxn id="37" idx="5"/>
          </p:cNvCxnSpPr>
          <p:nvPr/>
        </p:nvCxnSpPr>
        <p:spPr>
          <a:xfrm flipH="1" flipV="1">
            <a:off x="6883806" y="4162913"/>
            <a:ext cx="766460" cy="5900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11" y="4711754"/>
            <a:ext cx="451725" cy="673100"/>
          </a:xfrm>
          <a:prstGeom prst="rect">
            <a:avLst/>
          </a:prstGeom>
          <a:ln>
            <a:noFill/>
          </a:ln>
        </p:spPr>
      </p:pic>
      <p:sp>
        <p:nvSpPr>
          <p:cNvPr id="57" name="Oval 56"/>
          <p:cNvSpPr/>
          <p:nvPr/>
        </p:nvSpPr>
        <p:spPr>
          <a:xfrm>
            <a:off x="7519174" y="4630281"/>
            <a:ext cx="895150" cy="837398"/>
          </a:xfrm>
          <a:prstGeom prst="ellipse">
            <a:avLst/>
          </a:prstGeom>
          <a:solidFill>
            <a:schemeClr val="accent5">
              <a:lumMod val="75000"/>
              <a:alpha val="14902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>
            <a:off x="4047473" y="4752915"/>
            <a:ext cx="2372460" cy="105738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0"/>
              <a:solidFill>
                <a:schemeClr val="tx1"/>
              </a:solidFill>
            </a:endParaRPr>
          </a:p>
        </p:txBody>
      </p:sp>
      <p:cxnSp>
        <p:nvCxnSpPr>
          <p:cNvPr id="59" name="Straight Arrow Connector 58"/>
          <p:cNvCxnSpPr>
            <a:stCxn id="58" idx="0"/>
          </p:cNvCxnSpPr>
          <p:nvPr/>
        </p:nvCxnSpPr>
        <p:spPr>
          <a:xfrm flipV="1">
            <a:off x="5233703" y="3866475"/>
            <a:ext cx="2578" cy="886440"/>
          </a:xfrm>
          <a:prstGeom prst="straightConnector1">
            <a:avLst/>
          </a:prstGeom>
          <a:ln w="38100">
            <a:headEnd type="triangl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rot="16200000">
            <a:off x="1203218" y="2466955"/>
            <a:ext cx="122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</a:t>
            </a:r>
          </a:p>
          <a:p>
            <a:pPr algn="ctr"/>
            <a:r>
              <a:rPr lang="en-US" sz="1200" dirty="0"/>
              <a:t>co-expressions</a:t>
            </a:r>
          </a:p>
        </p:txBody>
      </p:sp>
      <p:sp>
        <p:nvSpPr>
          <p:cNvPr id="61" name="TextBox 60"/>
          <p:cNvSpPr txBox="1"/>
          <p:nvPr/>
        </p:nvSpPr>
        <p:spPr>
          <a:xfrm rot="16200000">
            <a:off x="1137511" y="3713734"/>
            <a:ext cx="135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Protein-protein interactions</a:t>
            </a:r>
          </a:p>
        </p:txBody>
      </p:sp>
      <p:sp>
        <p:nvSpPr>
          <p:cNvPr id="62" name="TextBox 61"/>
          <p:cNvSpPr txBox="1"/>
          <p:nvPr/>
        </p:nvSpPr>
        <p:spPr>
          <a:xfrm rot="16200000">
            <a:off x="1203392" y="4869257"/>
            <a:ext cx="122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Genetic Interactions</a:t>
            </a:r>
          </a:p>
        </p:txBody>
      </p:sp>
      <p:cxnSp>
        <p:nvCxnSpPr>
          <p:cNvPr id="63" name="Straight Connector 62"/>
          <p:cNvCxnSpPr>
            <a:stCxn id="15" idx="6"/>
          </p:cNvCxnSpPr>
          <p:nvPr/>
        </p:nvCxnSpPr>
        <p:spPr>
          <a:xfrm flipV="1">
            <a:off x="4333659" y="3866474"/>
            <a:ext cx="941121" cy="3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37" idx="2"/>
          </p:cNvCxnSpPr>
          <p:nvPr/>
        </p:nvCxnSpPr>
        <p:spPr>
          <a:xfrm flipH="1" flipV="1">
            <a:off x="5274780" y="3866474"/>
            <a:ext cx="844968" cy="37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409968" y="3448149"/>
            <a:ext cx="1731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</a:rPr>
              <a:t>Comparison</a:t>
            </a:r>
            <a:endParaRPr lang="en-US" sz="2400" dirty="0"/>
          </a:p>
        </p:txBody>
      </p:sp>
      <p:sp>
        <p:nvSpPr>
          <p:cNvPr id="66" name="TextBox 65"/>
          <p:cNvSpPr txBox="1"/>
          <p:nvPr/>
        </p:nvSpPr>
        <p:spPr>
          <a:xfrm>
            <a:off x="4694988" y="4878967"/>
            <a:ext cx="1690589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</a:rPr>
              <a:t>New </a:t>
            </a:r>
            <a:r>
              <a:rPr lang="en-US" sz="2000" b="1" dirty="0" err="1">
                <a:ln w="0"/>
              </a:rPr>
              <a:t>Covid</a:t>
            </a:r>
            <a:r>
              <a:rPr lang="en-US" sz="2000" b="1" dirty="0">
                <a:ln w="0"/>
              </a:rPr>
              <a:t> genes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50" y="4832403"/>
            <a:ext cx="439957" cy="864072"/>
          </a:xfrm>
          <a:prstGeom prst="rect">
            <a:avLst/>
          </a:prstGeom>
        </p:spPr>
      </p:pic>
      <p:sp>
        <p:nvSpPr>
          <p:cNvPr id="68" name="Flowchart: Terminator 67"/>
          <p:cNvSpPr/>
          <p:nvPr/>
        </p:nvSpPr>
        <p:spPr>
          <a:xfrm>
            <a:off x="4542152" y="5442279"/>
            <a:ext cx="139834" cy="81280"/>
          </a:xfrm>
          <a:prstGeom prst="flowChartTerminator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69" name="Google Shape;373;p13"/>
          <p:cNvSpPr/>
          <p:nvPr/>
        </p:nvSpPr>
        <p:spPr>
          <a:xfrm>
            <a:off x="2015976" y="5940005"/>
            <a:ext cx="7200800" cy="89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Tissue-specific gene expression </a:t>
            </a:r>
            <a:r>
              <a:rPr lang="en-GB" sz="1400" b="1" u="sng" dirty="0"/>
              <a:t>data</a:t>
            </a:r>
            <a:r>
              <a:rPr lang="en-GB" sz="1400" dirty="0"/>
              <a:t>: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for A549, NHBE, and CALU </a:t>
            </a:r>
            <a:r>
              <a:rPr lang="en-GB" sz="1400" b="1" dirty="0"/>
              <a:t>cell lines </a:t>
            </a:r>
            <a:r>
              <a:rPr lang="en-GB" sz="1400" dirty="0"/>
              <a:t>– control and infected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lung samples from COVID-19 positive </a:t>
            </a:r>
            <a:r>
              <a:rPr lang="en-GB" sz="1400" b="1" dirty="0"/>
              <a:t>patients</a:t>
            </a:r>
            <a:r>
              <a:rPr lang="en-GB" sz="1400" dirty="0"/>
              <a:t> and </a:t>
            </a:r>
            <a:r>
              <a:rPr lang="en-GB" sz="1400" b="1" dirty="0"/>
              <a:t>healthy</a:t>
            </a:r>
            <a:r>
              <a:rPr lang="en-GB" sz="1400" dirty="0"/>
              <a:t> individuals (Blanco </a:t>
            </a:r>
            <a:r>
              <a:rPr lang="en-GB" sz="1400" dirty="0" err="1"/>
              <a:t>Melo</a:t>
            </a:r>
            <a:r>
              <a:rPr lang="en-GB" sz="1400" dirty="0"/>
              <a:t> </a:t>
            </a:r>
            <a:r>
              <a:rPr lang="en-GB" sz="1400" i="1" dirty="0"/>
              <a:t>et al</a:t>
            </a:r>
            <a:r>
              <a:rPr lang="en-GB" sz="1400" dirty="0"/>
              <a:t>., </a:t>
            </a:r>
            <a:r>
              <a:rPr lang="en-GB" sz="1400" i="1" dirty="0"/>
              <a:t>Cell</a:t>
            </a:r>
            <a:r>
              <a:rPr lang="en-GB" sz="1400" dirty="0"/>
              <a:t>,181, 2020)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950236" y="2814735"/>
            <a:ext cx="4754372" cy="593624"/>
            <a:chOff x="1225198" y="5715352"/>
            <a:chExt cx="7037967" cy="958443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1225198" y="5886484"/>
              <a:ext cx="155825" cy="467417"/>
              <a:chOff x="1442325" y="5713241"/>
              <a:chExt cx="213409" cy="640080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>
                <a:off x="1547296" y="583017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91" name="Oval 190"/>
              <p:cNvSpPr/>
              <p:nvPr/>
            </p:nvSpPr>
            <p:spPr>
              <a:xfrm>
                <a:off x="1442325" y="6140335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1442325" y="571324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171402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185" name="Straight Connector 184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87" name="Oval 186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73" name="Group 72"/>
            <p:cNvGrpSpPr>
              <a:grpSpLocks noChangeAspect="1"/>
            </p:cNvGrpSpPr>
            <p:nvPr/>
          </p:nvGrpSpPr>
          <p:grpSpPr>
            <a:xfrm>
              <a:off x="2514600" y="6019800"/>
              <a:ext cx="475416" cy="449689"/>
              <a:chOff x="2714676" y="5642718"/>
              <a:chExt cx="661273" cy="625419"/>
            </a:xfrm>
          </p:grpSpPr>
          <p:cxnSp>
            <p:nvCxnSpPr>
              <p:cNvPr id="179" name="Straight Connector 178"/>
              <p:cNvCxnSpPr/>
              <p:nvPr/>
            </p:nvCxnSpPr>
            <p:spPr>
              <a:xfrm>
                <a:off x="3048106" y="5770313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826158" y="6175482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81" name="Straight Connector 180"/>
              <p:cNvCxnSpPr/>
              <p:nvPr/>
            </p:nvCxnSpPr>
            <p:spPr>
              <a:xfrm flipH="1">
                <a:off x="2815998" y="5770415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82" name="Oval 181"/>
              <p:cNvSpPr/>
              <p:nvPr/>
            </p:nvSpPr>
            <p:spPr>
              <a:xfrm>
                <a:off x="2714676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2935100" y="5642718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3155525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74" name="Group 73"/>
            <p:cNvGrpSpPr>
              <a:grpSpLocks noChangeAspect="1"/>
            </p:cNvGrpSpPr>
            <p:nvPr/>
          </p:nvGrpSpPr>
          <p:grpSpPr>
            <a:xfrm>
              <a:off x="3164797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172" name="Straight Connector 171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75" name="Oval 174"/>
              <p:cNvSpPr/>
              <p:nvPr/>
            </p:nvSpPr>
            <p:spPr>
              <a:xfrm>
                <a:off x="3710360" y="613969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75" name="Group 74"/>
            <p:cNvGrpSpPr>
              <a:grpSpLocks noChangeAspect="1"/>
            </p:cNvGrpSpPr>
            <p:nvPr/>
          </p:nvGrpSpPr>
          <p:grpSpPr>
            <a:xfrm>
              <a:off x="4002236" y="5878403"/>
              <a:ext cx="409497" cy="616641"/>
              <a:chOff x="4204966" y="5542691"/>
              <a:chExt cx="661273" cy="995672"/>
            </a:xfrm>
          </p:grpSpPr>
          <p:cxnSp>
            <p:nvCxnSpPr>
              <p:cNvPr id="165" name="Straight Connector 164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8" name="Oval 167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76" name="Group 75"/>
            <p:cNvGrpSpPr>
              <a:grpSpLocks noChangeAspect="1"/>
            </p:cNvGrpSpPr>
            <p:nvPr/>
          </p:nvGrpSpPr>
          <p:grpSpPr>
            <a:xfrm>
              <a:off x="5012135" y="5984575"/>
              <a:ext cx="366776" cy="361747"/>
              <a:chOff x="4996721" y="5691767"/>
              <a:chExt cx="670163" cy="660913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5106933" y="5830173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5552569" y="5816111"/>
                <a:ext cx="12114" cy="44905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5117093" y="6260025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5114427" y="5826940"/>
                <a:ext cx="0" cy="41931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1" name="Oval 160"/>
              <p:cNvSpPr/>
              <p:nvPr/>
            </p:nvSpPr>
            <p:spPr>
              <a:xfrm>
                <a:off x="5005611" y="613269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4996721" y="5705680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446460" y="5691767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5446460" y="612542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77" name="Group 76"/>
            <p:cNvGrpSpPr>
              <a:grpSpLocks noChangeAspect="1"/>
            </p:cNvGrpSpPr>
            <p:nvPr/>
          </p:nvGrpSpPr>
          <p:grpSpPr>
            <a:xfrm>
              <a:off x="5466270" y="5829252"/>
              <a:ext cx="396250" cy="596692"/>
              <a:chOff x="5764655" y="5569733"/>
              <a:chExt cx="661273" cy="995672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0" name="Straight Connector 149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53" name="Oval 152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78" name="Group 77"/>
            <p:cNvGrpSpPr>
              <a:grpSpLocks noChangeAspect="1"/>
            </p:cNvGrpSpPr>
            <p:nvPr/>
          </p:nvGrpSpPr>
          <p:grpSpPr>
            <a:xfrm>
              <a:off x="6889989" y="5931487"/>
              <a:ext cx="447896" cy="452792"/>
              <a:chOff x="6711892" y="5615883"/>
              <a:chExt cx="895411" cy="905104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45" name="Oval 144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79" name="Group 78"/>
            <p:cNvGrpSpPr>
              <a:grpSpLocks noChangeAspect="1"/>
            </p:cNvGrpSpPr>
            <p:nvPr/>
          </p:nvGrpSpPr>
          <p:grpSpPr>
            <a:xfrm>
              <a:off x="7856741" y="5952466"/>
              <a:ext cx="406424" cy="423646"/>
              <a:chOff x="7706785" y="5575283"/>
              <a:chExt cx="895411" cy="933270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>
                <a:off x="8162730" y="6108459"/>
                <a:ext cx="307975" cy="29010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8165482" y="5678364"/>
                <a:ext cx="3370" cy="46287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7815673" y="6113472"/>
                <a:ext cx="347057" cy="2850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8162730" y="5674255"/>
                <a:ext cx="360577" cy="7477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7808705" y="6406137"/>
                <a:ext cx="699677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flipH="1">
                <a:off x="7807895" y="5662388"/>
                <a:ext cx="354835" cy="7025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6" name="Oval 135"/>
              <p:cNvSpPr/>
              <p:nvPr/>
            </p:nvSpPr>
            <p:spPr>
              <a:xfrm>
                <a:off x="7706785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8053842" y="55752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8381772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8053842" y="600096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0" name="Group 79"/>
            <p:cNvGrpSpPr>
              <a:grpSpLocks noChangeAspect="1"/>
            </p:cNvGrpSpPr>
            <p:nvPr/>
          </p:nvGrpSpPr>
          <p:grpSpPr>
            <a:xfrm>
              <a:off x="219786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27" name="Oval 126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3626749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118" name="Straight Connector 117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21" name="Oval 120"/>
              <p:cNvSpPr/>
              <p:nvPr/>
            </p:nvSpPr>
            <p:spPr>
              <a:xfrm>
                <a:off x="3710365" y="6139693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2" name="Group 81"/>
            <p:cNvGrpSpPr>
              <a:grpSpLocks noChangeAspect="1"/>
            </p:cNvGrpSpPr>
            <p:nvPr/>
          </p:nvGrpSpPr>
          <p:grpSpPr>
            <a:xfrm>
              <a:off x="4500745" y="5874191"/>
              <a:ext cx="409497" cy="616641"/>
              <a:chOff x="4204966" y="5542691"/>
              <a:chExt cx="661273" cy="995672"/>
            </a:xfrm>
          </p:grpSpPr>
          <p:cxnSp>
            <p:nvCxnSpPr>
              <p:cNvPr id="111" name="Straight Connector 110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14" name="Oval 113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5953825" y="5822932"/>
              <a:ext cx="396250" cy="596692"/>
              <a:chOff x="5764655" y="5569733"/>
              <a:chExt cx="661273" cy="995672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07" name="Oval 106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4" name="Group 83"/>
            <p:cNvGrpSpPr>
              <a:grpSpLocks noChangeAspect="1"/>
            </p:cNvGrpSpPr>
            <p:nvPr/>
          </p:nvGrpSpPr>
          <p:grpSpPr>
            <a:xfrm>
              <a:off x="6419686" y="5830796"/>
              <a:ext cx="396250" cy="596692"/>
              <a:chOff x="5764655" y="5569733"/>
              <a:chExt cx="661273" cy="995672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9" name="Oval 98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85" name="Group 84"/>
            <p:cNvGrpSpPr>
              <a:grpSpLocks noChangeAspect="1"/>
            </p:cNvGrpSpPr>
            <p:nvPr/>
          </p:nvGrpSpPr>
          <p:grpSpPr>
            <a:xfrm>
              <a:off x="7369987" y="5939592"/>
              <a:ext cx="447896" cy="452792"/>
              <a:chOff x="6711892" y="5615883"/>
              <a:chExt cx="895411" cy="905104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0" name="Straight Connector 89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1" name="Oval 90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sp>
        <p:nvSpPr>
          <p:cNvPr id="193" name="TextBox 192"/>
          <p:cNvSpPr txBox="1"/>
          <p:nvPr/>
        </p:nvSpPr>
        <p:spPr>
          <a:xfrm>
            <a:off x="7272560" y="1691605"/>
            <a:ext cx="1835031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Control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94" name="Google Shape;374;p13"/>
          <p:cNvSpPr txBox="1"/>
          <p:nvPr/>
        </p:nvSpPr>
        <p:spPr>
          <a:xfrm>
            <a:off x="-248" y="2956383"/>
            <a:ext cx="2016224" cy="2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400" b="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COEXPRESdb</a:t>
            </a: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375;p13"/>
          <p:cNvSpPr txBox="1"/>
          <p:nvPr/>
        </p:nvSpPr>
        <p:spPr>
          <a:xfrm>
            <a:off x="576491" y="4165086"/>
            <a:ext cx="585417" cy="2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(IID)</a:t>
            </a:r>
            <a:endParaRPr sz="1400" b="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376;p13"/>
          <p:cNvSpPr txBox="1"/>
          <p:nvPr/>
        </p:nvSpPr>
        <p:spPr>
          <a:xfrm>
            <a:off x="51242" y="5600610"/>
            <a:ext cx="2622834" cy="29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400" b="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BioGRID</a:t>
            </a: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400" b="0" dirty="0" err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SynLethDB</a:t>
            </a:r>
            <a:r>
              <a:rPr lang="en-US" sz="1400" b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Picture 3" descr="E:\Animations\co-ex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47" y="2123653"/>
            <a:ext cx="1172436" cy="1198153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8" name="Picture 2" descr="E:\Animations\pp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9" y="3361626"/>
            <a:ext cx="1179603" cy="1215289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6" descr="E:\Animations\g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98" y="4571925"/>
            <a:ext cx="1176993" cy="1169214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4" descr="E:\Animations\d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238" y="3411139"/>
            <a:ext cx="1192638" cy="112536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5" descr="E:\Animations\dru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674" y="4517224"/>
            <a:ext cx="1133389" cy="112536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7" descr="E:\Animations\go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5" b="1362"/>
          <a:stretch/>
        </p:blipFill>
        <p:spPr bwMode="auto">
          <a:xfrm>
            <a:off x="8634822" y="2180091"/>
            <a:ext cx="1168651" cy="112536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/>
          <p:cNvSpPr txBox="1"/>
          <p:nvPr/>
        </p:nvSpPr>
        <p:spPr>
          <a:xfrm>
            <a:off x="623339" y="1149074"/>
            <a:ext cx="121058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Step 1:</a:t>
            </a:r>
            <a:endParaRPr lang="en-US" sz="2400" b="1" dirty="0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51812F18-515B-41D9-A3C9-D6A6E333936B}"/>
              </a:ext>
            </a:extLst>
          </p:cNvPr>
          <p:cNvSpPr txBox="1"/>
          <p:nvPr/>
        </p:nvSpPr>
        <p:spPr>
          <a:xfrm>
            <a:off x="179259" y="6874560"/>
            <a:ext cx="5112297" cy="56457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Alexandros Xenos, Noël Malod-Dognin, Carme Zambrana and </a:t>
            </a:r>
            <a:r>
              <a:rPr lang="en-US" sz="1100" b="1" dirty="0" err="1"/>
              <a:t>Nataša</a:t>
            </a:r>
            <a:r>
              <a:rPr lang="en-US" sz="1100" b="1" dirty="0"/>
              <a:t> </a:t>
            </a:r>
            <a:r>
              <a:rPr lang="en-US" sz="1100" b="1" dirty="0" err="1"/>
              <a:t>Pržulj</a:t>
            </a:r>
            <a:r>
              <a:rPr lang="en-US" sz="1100" dirty="0"/>
              <a:t>,  </a:t>
            </a:r>
          </a:p>
          <a:p>
            <a:r>
              <a:rPr lang="en-US" sz="1100" dirty="0"/>
              <a:t>“</a:t>
            </a:r>
            <a:r>
              <a:rPr lang="en-GB" sz="1100" dirty="0"/>
              <a:t>Integrated Data Analysis Uncovers New COVID-19 Related Genes and </a:t>
            </a:r>
          </a:p>
          <a:p>
            <a:r>
              <a:rPr lang="en-GB" sz="1100" dirty="0"/>
              <a:t>Potential Drug Re-Purposing Candidates</a:t>
            </a:r>
            <a:r>
              <a:rPr lang="en-US" sz="1100" dirty="0"/>
              <a:t>,” </a:t>
            </a:r>
            <a:r>
              <a:rPr lang="en-GB" sz="1100" b="1" i="1" dirty="0"/>
              <a:t>Int. J. Mol. Sci</a:t>
            </a:r>
            <a:r>
              <a:rPr lang="en-GB" sz="1100" i="1" dirty="0"/>
              <a:t>.</a:t>
            </a:r>
            <a:r>
              <a:rPr lang="en-GB" sz="1100" dirty="0"/>
              <a:t>, </a:t>
            </a:r>
            <a:r>
              <a:rPr lang="en-GB" sz="1100" i="1" dirty="0"/>
              <a:t>24</a:t>
            </a:r>
            <a:r>
              <a:rPr lang="en-GB" sz="1100" dirty="0"/>
              <a:t>(2), 1431, 2023</a:t>
            </a:r>
            <a:endParaRPr lang="en-US" sz="1100" dirty="0"/>
          </a:p>
        </p:txBody>
      </p:sp>
      <p:sp>
        <p:nvSpPr>
          <p:cNvPr id="205" name="Rectangle 1027">
            <a:extLst>
              <a:ext uri="{FF2B5EF4-FFF2-40B4-BE49-F238E27FC236}">
                <a16:creationId xmlns:a16="http://schemas.microsoft.com/office/drawing/2014/main" id="{8D63B102-CDD2-4E2B-BE3D-C65963EAD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1" y="539477"/>
            <a:ext cx="9198993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precision medicine applications: Covid-19</a:t>
            </a:r>
          </a:p>
        </p:txBody>
      </p:sp>
    </p:spTree>
    <p:extLst>
      <p:ext uri="{BB962C8B-B14F-4D97-AF65-F5344CB8AC3E}">
        <p14:creationId xmlns:p14="http://schemas.microsoft.com/office/powerpoint/2010/main" val="2837945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10" name="Google Shape;199;p23"/>
          <p:cNvSpPr txBox="1"/>
          <p:nvPr/>
        </p:nvSpPr>
        <p:spPr>
          <a:xfrm>
            <a:off x="647824" y="6055925"/>
            <a:ext cx="91029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" name="Google Shape;201;p23"/>
          <p:cNvGrpSpPr/>
          <p:nvPr/>
        </p:nvGrpSpPr>
        <p:grpSpPr>
          <a:xfrm>
            <a:off x="600478" y="3309075"/>
            <a:ext cx="7038918" cy="1550882"/>
            <a:chOff x="427577" y="2617238"/>
            <a:chExt cx="7937521" cy="2381988"/>
          </a:xfrm>
        </p:grpSpPr>
        <p:sp>
          <p:nvSpPr>
            <p:cNvPr id="18" name="Google Shape;202;p23"/>
            <p:cNvSpPr/>
            <p:nvPr/>
          </p:nvSpPr>
          <p:spPr>
            <a:xfrm>
              <a:off x="885686" y="3118360"/>
              <a:ext cx="1997100" cy="1550252"/>
            </a:xfrm>
            <a:prstGeom prst="rect">
              <a:avLst/>
            </a:prstGeom>
            <a:solidFill>
              <a:srgbClr val="5B9BD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dirty="0"/>
                <a:t>R</a:t>
              </a:r>
              <a:r>
                <a:rPr lang="en-GB" sz="1600" baseline="-25000" dirty="0"/>
                <a:t>12</a:t>
              </a:r>
              <a:r>
                <a:rPr lang="en-GB" sz="1600" dirty="0"/>
                <a:t>: Drug-Target Interactions (DTI)*</a:t>
              </a:r>
              <a:endParaRPr sz="1600" dirty="0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4;p23"/>
            <p:cNvSpPr/>
            <p:nvPr/>
          </p:nvSpPr>
          <p:spPr>
            <a:xfrm>
              <a:off x="5468703" y="3348107"/>
              <a:ext cx="712500" cy="778499"/>
            </a:xfrm>
            <a:prstGeom prst="rect">
              <a:avLst/>
            </a:prstGeom>
            <a:solidFill>
              <a:srgbClr val="5B9BD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</a:t>
              </a:r>
              <a:r>
                <a:rPr lang="en-GB" baseline="-2500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12</a:t>
              </a:r>
              <a:endParaRPr dirty="0"/>
            </a:p>
          </p:txBody>
        </p:sp>
        <p:sp>
          <p:nvSpPr>
            <p:cNvPr id="21" name="Google Shape;205;p23"/>
            <p:cNvSpPr/>
            <p:nvPr/>
          </p:nvSpPr>
          <p:spPr>
            <a:xfrm>
              <a:off x="6703028" y="3118362"/>
              <a:ext cx="1607700" cy="778499"/>
            </a:xfrm>
            <a:prstGeom prst="rect">
              <a:avLst/>
            </a:prstGeom>
            <a:solidFill>
              <a:srgbClr val="F6A70A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 G</a:t>
              </a:r>
              <a:r>
                <a:rPr lang="en-GB" sz="1800" baseline="-25000" dirty="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800" baseline="30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06;p23"/>
            <p:cNvSpPr/>
            <p:nvPr/>
          </p:nvSpPr>
          <p:spPr>
            <a:xfrm>
              <a:off x="5053293" y="3660401"/>
              <a:ext cx="182400" cy="290100"/>
            </a:xfrm>
            <a:prstGeom prst="mathMultiply">
              <a:avLst>
                <a:gd name="adj1" fmla="val 23520"/>
              </a:avLst>
            </a:prstGeom>
            <a:solidFill>
              <a:schemeClr val="tx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08;p23"/>
            <p:cNvSpPr txBox="1"/>
            <p:nvPr/>
          </p:nvSpPr>
          <p:spPr>
            <a:xfrm>
              <a:off x="902134" y="2676699"/>
              <a:ext cx="1997101" cy="257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-GB" sz="18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drugs</a:t>
              </a:r>
              <a:endParaRPr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09;p23"/>
            <p:cNvSpPr txBox="1"/>
            <p:nvPr/>
          </p:nvSpPr>
          <p:spPr>
            <a:xfrm rot="16200000">
              <a:off x="-111399" y="3587430"/>
              <a:ext cx="1472324" cy="394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latin typeface="Calibri"/>
                  <a:ea typeface="Calibri"/>
                  <a:cs typeface="Calibri"/>
                  <a:sym typeface="Calibri"/>
                </a:rPr>
                <a:t>genes</a:t>
              </a:r>
              <a:endParaRPr sz="1800" b="1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10;p23"/>
            <p:cNvSpPr txBox="1"/>
            <p:nvPr/>
          </p:nvSpPr>
          <p:spPr>
            <a:xfrm>
              <a:off x="5453825" y="2790225"/>
              <a:ext cx="6852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</a:t>
              </a:r>
              <a:r>
                <a:rPr lang="en-GB" sz="1800" baseline="-25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11;p23"/>
            <p:cNvSpPr txBox="1"/>
            <p:nvPr/>
          </p:nvSpPr>
          <p:spPr>
            <a:xfrm>
              <a:off x="5062700" y="3368036"/>
              <a:ext cx="5055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</a:t>
              </a:r>
              <a:r>
                <a:rPr lang="en-GB" sz="1800" baseline="-25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12;p23"/>
            <p:cNvSpPr txBox="1"/>
            <p:nvPr/>
          </p:nvSpPr>
          <p:spPr>
            <a:xfrm>
              <a:off x="3142681" y="3053321"/>
              <a:ext cx="877200" cy="70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800" dirty="0"/>
                <a:t>≈</a:t>
              </a:r>
              <a:endParaRPr sz="4800" dirty="0"/>
            </a:p>
          </p:txBody>
        </p:sp>
        <p:grpSp>
          <p:nvGrpSpPr>
            <p:cNvPr id="30" name="Google Shape;214;p23"/>
            <p:cNvGrpSpPr/>
            <p:nvPr/>
          </p:nvGrpSpPr>
          <p:grpSpPr>
            <a:xfrm>
              <a:off x="6951828" y="3653350"/>
              <a:ext cx="877341" cy="275859"/>
              <a:chOff x="4437273" y="3120038"/>
              <a:chExt cx="877341" cy="507000"/>
            </a:xfrm>
          </p:grpSpPr>
          <p:sp>
            <p:nvSpPr>
              <p:cNvPr id="36" name="Google Shape;215;p23"/>
              <p:cNvSpPr/>
              <p:nvPr/>
            </p:nvSpPr>
            <p:spPr>
              <a:xfrm>
                <a:off x="4437273" y="3144489"/>
                <a:ext cx="3843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7" name="Google Shape;216;p23"/>
              <p:cNvCxnSpPr>
                <a:stCxn id="38" idx="2"/>
                <a:endCxn id="36" idx="2"/>
              </p:cNvCxnSpPr>
              <p:nvPr/>
            </p:nvCxnSpPr>
            <p:spPr>
              <a:xfrm rot="5400000">
                <a:off x="4863714" y="3368288"/>
                <a:ext cx="24600" cy="492900"/>
              </a:xfrm>
              <a:prstGeom prst="curvedConnector3">
                <a:avLst>
                  <a:gd name="adj1" fmla="val 1878454"/>
                </a:avLst>
              </a:prstGeom>
              <a:noFill/>
              <a:ln w="19050" cap="flat" cmpd="sng">
                <a:solidFill>
                  <a:srgbClr val="124484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</p:cxnSp>
          <p:sp>
            <p:nvSpPr>
              <p:cNvPr id="38" name="Google Shape;217;p23"/>
              <p:cNvSpPr/>
              <p:nvPr/>
            </p:nvSpPr>
            <p:spPr>
              <a:xfrm>
                <a:off x="4930314" y="3120038"/>
                <a:ext cx="3843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218;p23"/>
            <p:cNvSpPr txBox="1"/>
            <p:nvPr/>
          </p:nvSpPr>
          <p:spPr>
            <a:xfrm>
              <a:off x="7434798" y="3851707"/>
              <a:ext cx="930300" cy="63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/>
                <a:t>DCS</a:t>
              </a:r>
              <a:endParaRPr sz="1600" b="1" dirty="0"/>
            </a:p>
          </p:txBody>
        </p:sp>
        <p:sp>
          <p:nvSpPr>
            <p:cNvPr id="32" name="Google Shape;219;p23"/>
            <p:cNvSpPr txBox="1"/>
            <p:nvPr/>
          </p:nvSpPr>
          <p:spPr>
            <a:xfrm rot="16200000">
              <a:off x="3293598" y="4111226"/>
              <a:ext cx="14175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genes</a:t>
              </a:r>
              <a:endParaRPr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20;p23"/>
            <p:cNvSpPr txBox="1"/>
            <p:nvPr/>
          </p:nvSpPr>
          <p:spPr>
            <a:xfrm>
              <a:off x="6199510" y="3238823"/>
              <a:ext cx="6852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</a:t>
              </a:r>
              <a:r>
                <a:rPr lang="en-GB" sz="1800" baseline="-25000" dirty="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21;p23"/>
            <p:cNvSpPr txBox="1"/>
            <p:nvPr/>
          </p:nvSpPr>
          <p:spPr>
            <a:xfrm>
              <a:off x="6878687" y="2617238"/>
              <a:ext cx="1023624" cy="208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drugs</a:t>
              </a:r>
              <a:endParaRPr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224;p23"/>
          <p:cNvSpPr/>
          <p:nvPr/>
        </p:nvSpPr>
        <p:spPr>
          <a:xfrm>
            <a:off x="1024107" y="1689542"/>
            <a:ext cx="1044741" cy="912792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A</a:t>
            </a:r>
            <a:r>
              <a:rPr lang="en-GB" sz="1600" baseline="-25000">
                <a:solidFill>
                  <a:schemeClr val="dk1"/>
                </a:solidFill>
              </a:rPr>
              <a:t>3</a:t>
            </a:r>
            <a:endParaRPr/>
          </a:p>
        </p:txBody>
      </p:sp>
      <p:sp>
        <p:nvSpPr>
          <p:cNvPr id="41" name="Google Shape;225;p23"/>
          <p:cNvSpPr/>
          <p:nvPr/>
        </p:nvSpPr>
        <p:spPr>
          <a:xfrm>
            <a:off x="1367388" y="2009544"/>
            <a:ext cx="1052377" cy="958974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A</a:t>
            </a:r>
            <a:r>
              <a:rPr lang="en-GB" sz="1600" baseline="-25000"/>
              <a:t>1</a:t>
            </a:r>
            <a:endParaRPr sz="1600" baseline="-25000">
              <a:solidFill>
                <a:srgbClr val="000000"/>
              </a:solidFill>
            </a:endParaRPr>
          </a:p>
        </p:txBody>
      </p:sp>
      <p:sp>
        <p:nvSpPr>
          <p:cNvPr id="42" name="Google Shape;226;p23"/>
          <p:cNvSpPr/>
          <p:nvPr/>
        </p:nvSpPr>
        <p:spPr>
          <a:xfrm>
            <a:off x="1764802" y="2343396"/>
            <a:ext cx="1082850" cy="927033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rgbClr val="000000"/>
              </a:solidFill>
            </a:endParaRPr>
          </a:p>
        </p:txBody>
      </p:sp>
      <p:sp>
        <p:nvSpPr>
          <p:cNvPr id="43" name="Google Shape;227;p23"/>
          <p:cNvSpPr txBox="1"/>
          <p:nvPr/>
        </p:nvSpPr>
        <p:spPr>
          <a:xfrm>
            <a:off x="1002834" y="1689544"/>
            <a:ext cx="512654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PPI</a:t>
            </a:r>
            <a:endParaRPr/>
          </a:p>
        </p:txBody>
      </p:sp>
      <p:sp>
        <p:nvSpPr>
          <p:cNvPr id="44" name="Google Shape;228;p23"/>
          <p:cNvSpPr txBox="1"/>
          <p:nvPr/>
        </p:nvSpPr>
        <p:spPr>
          <a:xfrm>
            <a:off x="1346125" y="2009536"/>
            <a:ext cx="784729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solidFill>
                  <a:schemeClr val="dk1"/>
                </a:solidFill>
              </a:rPr>
              <a:t>CoEx</a:t>
            </a:r>
            <a:endParaRPr dirty="0"/>
          </a:p>
        </p:txBody>
      </p:sp>
      <p:sp>
        <p:nvSpPr>
          <p:cNvPr id="45" name="Google Shape;229;p23"/>
          <p:cNvSpPr/>
          <p:nvPr/>
        </p:nvSpPr>
        <p:spPr>
          <a:xfrm>
            <a:off x="5243005" y="1759184"/>
            <a:ext cx="569320" cy="456086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46" name="Google Shape;230;p23"/>
          <p:cNvSpPr/>
          <p:nvPr/>
        </p:nvSpPr>
        <p:spPr>
          <a:xfrm>
            <a:off x="6483367" y="1745527"/>
            <a:ext cx="1311297" cy="527493"/>
          </a:xfrm>
          <a:prstGeom prst="rect">
            <a:avLst/>
          </a:prstGeom>
          <a:solidFill>
            <a:srgbClr val="FF66FF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GB" sz="2000" baseline="-25000" dirty="0" err="1">
                <a:latin typeface="Calibri"/>
                <a:ea typeface="Calibri"/>
                <a:cs typeface="Calibri"/>
                <a:sym typeface="Calibri"/>
              </a:rPr>
              <a:t>infected</a:t>
            </a:r>
            <a:r>
              <a:rPr lang="en-GB" sz="2000" baseline="30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aseline="30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231;p23"/>
          <p:cNvSpPr/>
          <p:nvPr/>
        </p:nvSpPr>
        <p:spPr>
          <a:xfrm>
            <a:off x="4852997" y="2231143"/>
            <a:ext cx="145788" cy="169934"/>
          </a:xfrm>
          <a:prstGeom prst="mathMultiply">
            <a:avLst>
              <a:gd name="adj1" fmla="val 23520"/>
            </a:avLst>
          </a:prstGeom>
          <a:solidFill>
            <a:schemeClr val="tx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234;p23"/>
          <p:cNvSpPr txBox="1"/>
          <p:nvPr/>
        </p:nvSpPr>
        <p:spPr>
          <a:xfrm>
            <a:off x="7827512" y="1825322"/>
            <a:ext cx="374314" cy="19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GB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235;p23"/>
          <p:cNvSpPr/>
          <p:nvPr/>
        </p:nvSpPr>
        <p:spPr>
          <a:xfrm>
            <a:off x="5415201" y="2066365"/>
            <a:ext cx="569320" cy="456086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52" name="Google Shape;236;p23"/>
          <p:cNvSpPr/>
          <p:nvPr/>
        </p:nvSpPr>
        <p:spPr>
          <a:xfrm>
            <a:off x="5588289" y="2410739"/>
            <a:ext cx="569320" cy="456086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53" name="Google Shape;237;p23"/>
          <p:cNvSpPr txBox="1"/>
          <p:nvPr/>
        </p:nvSpPr>
        <p:spPr>
          <a:xfrm>
            <a:off x="5156556" y="1681536"/>
            <a:ext cx="429729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S</a:t>
            </a:r>
            <a:r>
              <a:rPr lang="en-GB" sz="1600" baseline="-25000">
                <a:solidFill>
                  <a:schemeClr val="dk1"/>
                </a:solidFill>
              </a:rPr>
              <a:t>1</a:t>
            </a:r>
            <a:endParaRPr/>
          </a:p>
        </p:txBody>
      </p:sp>
      <p:sp>
        <p:nvSpPr>
          <p:cNvPr id="54" name="Google Shape;238;p23"/>
          <p:cNvSpPr txBox="1"/>
          <p:nvPr/>
        </p:nvSpPr>
        <p:spPr>
          <a:xfrm>
            <a:off x="5380949" y="1979617"/>
            <a:ext cx="439976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</a:rPr>
              <a:t>S</a:t>
            </a:r>
            <a:r>
              <a:rPr lang="en-GB" sz="1600" baseline="-25000" dirty="0">
                <a:solidFill>
                  <a:schemeClr val="dk1"/>
                </a:solidFill>
              </a:rPr>
              <a:t>2</a:t>
            </a:r>
            <a:endParaRPr dirty="0"/>
          </a:p>
        </p:txBody>
      </p:sp>
      <p:sp>
        <p:nvSpPr>
          <p:cNvPr id="55" name="Google Shape;239;p23"/>
          <p:cNvSpPr txBox="1"/>
          <p:nvPr/>
        </p:nvSpPr>
        <p:spPr>
          <a:xfrm>
            <a:off x="5519835" y="2299619"/>
            <a:ext cx="526404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</a:rPr>
              <a:t>S</a:t>
            </a:r>
            <a:r>
              <a:rPr lang="en-GB" sz="1600" baseline="-25000" dirty="0">
                <a:solidFill>
                  <a:schemeClr val="dk1"/>
                </a:solidFill>
              </a:rPr>
              <a:t>3</a:t>
            </a:r>
            <a:endParaRPr dirty="0"/>
          </a:p>
        </p:txBody>
      </p:sp>
      <p:sp>
        <p:nvSpPr>
          <p:cNvPr id="56" name="Google Shape;240;p23"/>
          <p:cNvSpPr txBox="1"/>
          <p:nvPr/>
        </p:nvSpPr>
        <p:spPr>
          <a:xfrm>
            <a:off x="1880791" y="2384603"/>
            <a:ext cx="542846" cy="44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GI</a:t>
            </a:r>
            <a:endParaRPr dirty="0"/>
          </a:p>
        </p:txBody>
      </p:sp>
      <p:sp>
        <p:nvSpPr>
          <p:cNvPr id="57" name="Google Shape;241;p23"/>
          <p:cNvSpPr txBox="1"/>
          <p:nvPr/>
        </p:nvSpPr>
        <p:spPr>
          <a:xfrm rot="-5400000">
            <a:off x="391127" y="1946733"/>
            <a:ext cx="831308" cy="31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genes</a:t>
            </a:r>
            <a:endParaRPr sz="1800" b="1" baseline="-25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243;p23"/>
          <p:cNvSpPr/>
          <p:nvPr/>
        </p:nvSpPr>
        <p:spPr>
          <a:xfrm>
            <a:off x="3950762" y="1794616"/>
            <a:ext cx="590073" cy="1097634"/>
          </a:xfrm>
          <a:prstGeom prst="rect">
            <a:avLst/>
          </a:prstGeom>
          <a:solidFill>
            <a:srgbClr val="FF66FF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GB" sz="2000" baseline="-25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infected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45;p23"/>
          <p:cNvSpPr txBox="1"/>
          <p:nvPr/>
        </p:nvSpPr>
        <p:spPr>
          <a:xfrm>
            <a:off x="4092917" y="1475581"/>
            <a:ext cx="448273" cy="23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GB" sz="18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aseline="-25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46;p23"/>
          <p:cNvSpPr txBox="1"/>
          <p:nvPr/>
        </p:nvSpPr>
        <p:spPr>
          <a:xfrm rot="-5400000">
            <a:off x="3320961" y="1957519"/>
            <a:ext cx="922916" cy="31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genes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12;p23"/>
          <p:cNvSpPr txBox="1"/>
          <p:nvPr/>
        </p:nvSpPr>
        <p:spPr>
          <a:xfrm>
            <a:off x="2952286" y="1992455"/>
            <a:ext cx="777893" cy="45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≈</a:t>
            </a:r>
            <a:endParaRPr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274041" y="1896348"/>
            <a:ext cx="48645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FF"/>
                </a:solidFill>
              </a:rPr>
              <a:t>1.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90949" y="3911655"/>
            <a:ext cx="67795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2.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4172933" y="3131765"/>
            <a:ext cx="201260" cy="347137"/>
          </a:xfrm>
          <a:prstGeom prst="downArrow">
            <a:avLst/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56136" y="2830188"/>
            <a:ext cx="183445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Patient </a:t>
            </a:r>
            <a:r>
              <a:rPr lang="en-GB" b="1" dirty="0" err="1"/>
              <a:t>iCell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64" y="5180161"/>
            <a:ext cx="5037443" cy="471773"/>
          </a:xfrm>
          <a:prstGeom prst="rect">
            <a:avLst/>
          </a:prstGeom>
        </p:spPr>
      </p:pic>
      <p:sp>
        <p:nvSpPr>
          <p:cNvPr id="66" name="Google Shape;211;p23"/>
          <p:cNvSpPr txBox="1"/>
          <p:nvPr/>
        </p:nvSpPr>
        <p:spPr>
          <a:xfrm>
            <a:off x="4875449" y="1907629"/>
            <a:ext cx="448273" cy="21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GB"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3339" y="1149074"/>
            <a:ext cx="209865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Step 1 </a:t>
            </a:r>
            <a:r>
              <a:rPr lang="en-GB" sz="2400" b="1" u="sng" dirty="0"/>
              <a:t>and 2:</a:t>
            </a:r>
            <a:endParaRPr lang="en-US" sz="2400" b="1" u="sng" dirty="0"/>
          </a:p>
        </p:txBody>
      </p:sp>
      <p:sp>
        <p:nvSpPr>
          <p:cNvPr id="68" name="Google Shape;206;p23"/>
          <p:cNvSpPr/>
          <p:nvPr/>
        </p:nvSpPr>
        <p:spPr>
          <a:xfrm>
            <a:off x="5833234" y="3921554"/>
            <a:ext cx="161751" cy="188880"/>
          </a:xfrm>
          <a:prstGeom prst="mathMultiply">
            <a:avLst>
              <a:gd name="adj1" fmla="val 23520"/>
            </a:avLst>
          </a:prstGeom>
          <a:solidFill>
            <a:schemeClr val="tx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31;p23"/>
          <p:cNvSpPr/>
          <p:nvPr/>
        </p:nvSpPr>
        <p:spPr>
          <a:xfrm>
            <a:off x="6245045" y="2222693"/>
            <a:ext cx="145788" cy="169934"/>
          </a:xfrm>
          <a:prstGeom prst="mathMultiply">
            <a:avLst>
              <a:gd name="adj1" fmla="val 23520"/>
            </a:avLst>
          </a:prstGeom>
          <a:solidFill>
            <a:schemeClr val="tx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384" y="4443585"/>
            <a:ext cx="4343528" cy="3081538"/>
          </a:xfrm>
          <a:prstGeom prst="rect">
            <a:avLst/>
          </a:prstGeom>
          <a:noFill/>
        </p:spPr>
      </p:pic>
      <p:sp>
        <p:nvSpPr>
          <p:cNvPr id="64" name="Google Shape;243;p23"/>
          <p:cNvSpPr/>
          <p:nvPr/>
        </p:nvSpPr>
        <p:spPr>
          <a:xfrm>
            <a:off x="3966119" y="3738832"/>
            <a:ext cx="590073" cy="1097634"/>
          </a:xfrm>
          <a:prstGeom prst="rect">
            <a:avLst/>
          </a:prstGeom>
          <a:solidFill>
            <a:srgbClr val="FF66FF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GB" sz="2000" baseline="-25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infected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245;p23"/>
          <p:cNvSpPr txBox="1"/>
          <p:nvPr/>
        </p:nvSpPr>
        <p:spPr>
          <a:xfrm>
            <a:off x="4108274" y="3419797"/>
            <a:ext cx="448273" cy="23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GB"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226905" y="6138772"/>
            <a:ext cx="2277903" cy="1386352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sr-Latn-R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78486" y="6480624"/>
            <a:ext cx="36420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FF"/>
                </a:solidFill>
                <a:latin typeface="Arial Black" panose="020B0A04020102020204" pitchFamily="34" charset="0"/>
              </a:rPr>
              <a:t>1.</a:t>
            </a:r>
            <a:endParaRPr lang="sr-Latn-RS" sz="1400" b="1" dirty="0">
              <a:solidFill>
                <a:srgbClr val="FF00FF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Google Shape;222;p23"/>
          <p:cNvSpPr txBox="1"/>
          <p:nvPr/>
        </p:nvSpPr>
        <p:spPr>
          <a:xfrm>
            <a:off x="1006715" y="4355901"/>
            <a:ext cx="1771019" cy="37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/>
              <a:t>* </a:t>
            </a:r>
            <a:r>
              <a:rPr lang="en-GB" sz="1300" dirty="0" err="1"/>
              <a:t>DrugBank</a:t>
            </a:r>
            <a:r>
              <a:rPr lang="en-GB" sz="1300" dirty="0"/>
              <a:t> v 5.1.3</a:t>
            </a:r>
            <a:endParaRPr sz="1300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290949" y="1584899"/>
            <a:ext cx="7989723" cy="1724176"/>
          </a:xfrm>
          <a:prstGeom prst="rect">
            <a:avLst/>
          </a:prstGeom>
          <a:noFill/>
          <a:ln w="38100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sr-Latn-R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3BA5687-FF29-4573-83EB-6F7E58BF101A}"/>
              </a:ext>
            </a:extLst>
          </p:cNvPr>
          <p:cNvSpPr txBox="1"/>
          <p:nvPr/>
        </p:nvSpPr>
        <p:spPr>
          <a:xfrm>
            <a:off x="179259" y="6874560"/>
            <a:ext cx="5112297" cy="56457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Alexandros Xenos, Noël Malod-Dognin, Carme Zambrana and </a:t>
            </a:r>
            <a:r>
              <a:rPr lang="en-US" sz="1100" b="1" dirty="0" err="1"/>
              <a:t>Nataša</a:t>
            </a:r>
            <a:r>
              <a:rPr lang="en-US" sz="1100" b="1" dirty="0"/>
              <a:t> </a:t>
            </a:r>
            <a:r>
              <a:rPr lang="en-US" sz="1100" b="1" dirty="0" err="1"/>
              <a:t>Pržulj</a:t>
            </a:r>
            <a:r>
              <a:rPr lang="en-US" sz="1100" dirty="0"/>
              <a:t>,  </a:t>
            </a:r>
          </a:p>
          <a:p>
            <a:r>
              <a:rPr lang="en-US" sz="1100" dirty="0"/>
              <a:t>“</a:t>
            </a:r>
            <a:r>
              <a:rPr lang="en-GB" sz="1100" dirty="0"/>
              <a:t>Integrated Data Analysis Uncovers New COVID-19 Related Genes and </a:t>
            </a:r>
          </a:p>
          <a:p>
            <a:r>
              <a:rPr lang="en-GB" sz="1100" dirty="0"/>
              <a:t>Potential Drug Re-Purposing Candidates</a:t>
            </a:r>
            <a:r>
              <a:rPr lang="en-US" sz="1100" dirty="0"/>
              <a:t>,” </a:t>
            </a:r>
            <a:r>
              <a:rPr lang="en-GB" sz="1100" b="1" i="1" dirty="0"/>
              <a:t>Int. J. Mol. Sci</a:t>
            </a:r>
            <a:r>
              <a:rPr lang="en-GB" sz="1100" i="1" dirty="0"/>
              <a:t>.</a:t>
            </a:r>
            <a:r>
              <a:rPr lang="en-GB" sz="1100" dirty="0"/>
              <a:t>, </a:t>
            </a:r>
            <a:r>
              <a:rPr lang="en-GB" sz="1100" i="1" dirty="0"/>
              <a:t>24</a:t>
            </a:r>
            <a:r>
              <a:rPr lang="en-GB" sz="1100" dirty="0"/>
              <a:t>(2), 1431, 2023</a:t>
            </a:r>
            <a:endParaRPr lang="en-US" sz="1100" dirty="0"/>
          </a:p>
        </p:txBody>
      </p:sp>
      <p:sp>
        <p:nvSpPr>
          <p:cNvPr id="73" name="Rectangle 1027">
            <a:extLst>
              <a:ext uri="{FF2B5EF4-FFF2-40B4-BE49-F238E27FC236}">
                <a16:creationId xmlns:a16="http://schemas.microsoft.com/office/drawing/2014/main" id="{4BEC468B-A858-4F3C-AD29-7387BA4A0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1" y="539477"/>
            <a:ext cx="9198993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precision medicine applications: Covid-19</a:t>
            </a:r>
          </a:p>
        </p:txBody>
      </p:sp>
    </p:spTree>
    <p:extLst>
      <p:ext uri="{BB962C8B-B14F-4D97-AF65-F5344CB8AC3E}">
        <p14:creationId xmlns:p14="http://schemas.microsoft.com/office/powerpoint/2010/main" val="32313175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55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10" name="Google Shape;199;p23"/>
          <p:cNvSpPr txBox="1"/>
          <p:nvPr/>
        </p:nvSpPr>
        <p:spPr>
          <a:xfrm>
            <a:off x="647824" y="6055925"/>
            <a:ext cx="91029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7" name="Google Shape;201;p23"/>
          <p:cNvGrpSpPr/>
          <p:nvPr/>
        </p:nvGrpSpPr>
        <p:grpSpPr>
          <a:xfrm>
            <a:off x="600478" y="3309075"/>
            <a:ext cx="7038918" cy="1550882"/>
            <a:chOff x="427577" y="2617238"/>
            <a:chExt cx="7937521" cy="2381988"/>
          </a:xfrm>
        </p:grpSpPr>
        <p:sp>
          <p:nvSpPr>
            <p:cNvPr id="20" name="Google Shape;204;p23"/>
            <p:cNvSpPr/>
            <p:nvPr/>
          </p:nvSpPr>
          <p:spPr>
            <a:xfrm>
              <a:off x="5468703" y="3348107"/>
              <a:ext cx="712500" cy="778499"/>
            </a:xfrm>
            <a:prstGeom prst="rect">
              <a:avLst/>
            </a:prstGeom>
            <a:solidFill>
              <a:srgbClr val="5B9BD5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</a:t>
              </a:r>
              <a:r>
                <a:rPr lang="en-GB" baseline="-2500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12</a:t>
              </a:r>
              <a:endParaRPr dirty="0"/>
            </a:p>
          </p:txBody>
        </p:sp>
        <p:sp>
          <p:nvSpPr>
            <p:cNvPr id="21" name="Google Shape;205;p23"/>
            <p:cNvSpPr/>
            <p:nvPr/>
          </p:nvSpPr>
          <p:spPr>
            <a:xfrm>
              <a:off x="6703028" y="3118362"/>
              <a:ext cx="1607700" cy="778499"/>
            </a:xfrm>
            <a:prstGeom prst="rect">
              <a:avLst/>
            </a:prstGeom>
            <a:solidFill>
              <a:srgbClr val="F6A70A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 G</a:t>
              </a:r>
              <a:r>
                <a:rPr lang="en-GB" sz="1800" baseline="-25000" dirty="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800" baseline="30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</a:t>
              </a:r>
              <a:endParaRPr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06;p23"/>
            <p:cNvSpPr/>
            <p:nvPr/>
          </p:nvSpPr>
          <p:spPr>
            <a:xfrm>
              <a:off x="5053293" y="3660401"/>
              <a:ext cx="182400" cy="290100"/>
            </a:xfrm>
            <a:prstGeom prst="mathMultiply">
              <a:avLst>
                <a:gd name="adj1" fmla="val 23520"/>
              </a:avLst>
            </a:prstGeom>
            <a:solidFill>
              <a:schemeClr val="tx1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09;p23"/>
            <p:cNvSpPr txBox="1"/>
            <p:nvPr/>
          </p:nvSpPr>
          <p:spPr>
            <a:xfrm rot="16200000">
              <a:off x="-111399" y="3587430"/>
              <a:ext cx="1472324" cy="394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dirty="0">
                  <a:latin typeface="Calibri"/>
                  <a:ea typeface="Calibri"/>
                  <a:cs typeface="Calibri"/>
                  <a:sym typeface="Calibri"/>
                </a:rPr>
                <a:t>genes</a:t>
              </a:r>
              <a:endParaRPr sz="1800" b="1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10;p23"/>
            <p:cNvSpPr txBox="1"/>
            <p:nvPr/>
          </p:nvSpPr>
          <p:spPr>
            <a:xfrm>
              <a:off x="5453825" y="2790225"/>
              <a:ext cx="6852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</a:t>
              </a:r>
              <a:r>
                <a:rPr lang="en-GB" sz="1800" baseline="-25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11;p23"/>
            <p:cNvSpPr txBox="1"/>
            <p:nvPr/>
          </p:nvSpPr>
          <p:spPr>
            <a:xfrm>
              <a:off x="5062700" y="3368036"/>
              <a:ext cx="5055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</a:t>
              </a:r>
              <a:r>
                <a:rPr lang="en-GB" sz="1800" baseline="-250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12;p23"/>
            <p:cNvSpPr txBox="1"/>
            <p:nvPr/>
          </p:nvSpPr>
          <p:spPr>
            <a:xfrm>
              <a:off x="3142681" y="3053321"/>
              <a:ext cx="877200" cy="7023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800" dirty="0"/>
                <a:t>≈</a:t>
              </a:r>
              <a:endParaRPr sz="4800" dirty="0"/>
            </a:p>
          </p:txBody>
        </p:sp>
        <p:grpSp>
          <p:nvGrpSpPr>
            <p:cNvPr id="30" name="Google Shape;214;p23"/>
            <p:cNvGrpSpPr/>
            <p:nvPr/>
          </p:nvGrpSpPr>
          <p:grpSpPr>
            <a:xfrm>
              <a:off x="6951828" y="3653350"/>
              <a:ext cx="877341" cy="275859"/>
              <a:chOff x="4437273" y="3120038"/>
              <a:chExt cx="877341" cy="507000"/>
            </a:xfrm>
          </p:grpSpPr>
          <p:sp>
            <p:nvSpPr>
              <p:cNvPr id="36" name="Google Shape;215;p23"/>
              <p:cNvSpPr/>
              <p:nvPr/>
            </p:nvSpPr>
            <p:spPr>
              <a:xfrm>
                <a:off x="4437273" y="3144489"/>
                <a:ext cx="3843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7" name="Google Shape;216;p23"/>
              <p:cNvCxnSpPr>
                <a:stCxn id="38" idx="2"/>
                <a:endCxn id="36" idx="2"/>
              </p:cNvCxnSpPr>
              <p:nvPr/>
            </p:nvCxnSpPr>
            <p:spPr>
              <a:xfrm rot="5400000">
                <a:off x="4863714" y="3368288"/>
                <a:ext cx="24600" cy="492900"/>
              </a:xfrm>
              <a:prstGeom prst="curvedConnector3">
                <a:avLst>
                  <a:gd name="adj1" fmla="val 1878454"/>
                </a:avLst>
              </a:prstGeom>
              <a:noFill/>
              <a:ln w="19050" cap="flat" cmpd="sng">
                <a:solidFill>
                  <a:srgbClr val="124484"/>
                </a:solidFill>
                <a:prstDash val="solid"/>
                <a:round/>
                <a:headEnd type="triangle" w="med" len="med"/>
                <a:tailEnd type="none" w="med" len="med"/>
              </a:ln>
            </p:spPr>
          </p:cxnSp>
          <p:sp>
            <p:nvSpPr>
              <p:cNvPr id="38" name="Google Shape;217;p23"/>
              <p:cNvSpPr/>
              <p:nvPr/>
            </p:nvSpPr>
            <p:spPr>
              <a:xfrm>
                <a:off x="4930314" y="3120038"/>
                <a:ext cx="3843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" name="Google Shape;218;p23"/>
            <p:cNvSpPr txBox="1"/>
            <p:nvPr/>
          </p:nvSpPr>
          <p:spPr>
            <a:xfrm>
              <a:off x="7434798" y="3851707"/>
              <a:ext cx="930300" cy="635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dirty="0"/>
                <a:t>DCS</a:t>
              </a:r>
              <a:endParaRPr sz="1600" b="1" dirty="0"/>
            </a:p>
          </p:txBody>
        </p:sp>
        <p:sp>
          <p:nvSpPr>
            <p:cNvPr id="32" name="Google Shape;219;p23"/>
            <p:cNvSpPr txBox="1"/>
            <p:nvPr/>
          </p:nvSpPr>
          <p:spPr>
            <a:xfrm rot="16200000">
              <a:off x="3293598" y="4111226"/>
              <a:ext cx="1417500" cy="35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genes</a:t>
              </a:r>
              <a:endParaRPr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20;p23"/>
            <p:cNvSpPr txBox="1"/>
            <p:nvPr/>
          </p:nvSpPr>
          <p:spPr>
            <a:xfrm>
              <a:off x="6199510" y="3238823"/>
              <a:ext cx="6852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</a:t>
              </a:r>
              <a:r>
                <a:rPr lang="en-GB" sz="1800" baseline="-25000" dirty="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21;p23"/>
            <p:cNvSpPr txBox="1"/>
            <p:nvPr/>
          </p:nvSpPr>
          <p:spPr>
            <a:xfrm>
              <a:off x="6878687" y="2617238"/>
              <a:ext cx="1023624" cy="208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latin typeface="Calibri"/>
                  <a:ea typeface="Calibri"/>
                  <a:cs typeface="Calibri"/>
                  <a:sym typeface="Calibri"/>
                </a:rPr>
                <a:t>drugs</a:t>
              </a:r>
              <a:endParaRPr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224;p23"/>
          <p:cNvSpPr/>
          <p:nvPr/>
        </p:nvSpPr>
        <p:spPr>
          <a:xfrm>
            <a:off x="1024107" y="1689542"/>
            <a:ext cx="1044741" cy="912792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A</a:t>
            </a:r>
            <a:r>
              <a:rPr lang="en-GB" sz="1600" baseline="-25000">
                <a:solidFill>
                  <a:schemeClr val="dk1"/>
                </a:solidFill>
              </a:rPr>
              <a:t>3</a:t>
            </a:r>
            <a:endParaRPr/>
          </a:p>
        </p:txBody>
      </p:sp>
      <p:sp>
        <p:nvSpPr>
          <p:cNvPr id="41" name="Google Shape;225;p23"/>
          <p:cNvSpPr/>
          <p:nvPr/>
        </p:nvSpPr>
        <p:spPr>
          <a:xfrm>
            <a:off x="1367388" y="2009544"/>
            <a:ext cx="1052377" cy="958974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A</a:t>
            </a:r>
            <a:r>
              <a:rPr lang="en-GB" sz="1600" baseline="-25000"/>
              <a:t>1</a:t>
            </a:r>
            <a:endParaRPr sz="1600" baseline="-25000">
              <a:solidFill>
                <a:srgbClr val="000000"/>
              </a:solidFill>
            </a:endParaRPr>
          </a:p>
        </p:txBody>
      </p:sp>
      <p:sp>
        <p:nvSpPr>
          <p:cNvPr id="42" name="Google Shape;226;p23"/>
          <p:cNvSpPr/>
          <p:nvPr/>
        </p:nvSpPr>
        <p:spPr>
          <a:xfrm>
            <a:off x="1764802" y="2343396"/>
            <a:ext cx="1082850" cy="927033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aseline="-25000">
              <a:solidFill>
                <a:srgbClr val="000000"/>
              </a:solidFill>
            </a:endParaRPr>
          </a:p>
        </p:txBody>
      </p:sp>
      <p:sp>
        <p:nvSpPr>
          <p:cNvPr id="43" name="Google Shape;227;p23"/>
          <p:cNvSpPr txBox="1"/>
          <p:nvPr/>
        </p:nvSpPr>
        <p:spPr>
          <a:xfrm>
            <a:off x="1002834" y="1689544"/>
            <a:ext cx="512654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PPI</a:t>
            </a:r>
            <a:endParaRPr/>
          </a:p>
        </p:txBody>
      </p:sp>
      <p:sp>
        <p:nvSpPr>
          <p:cNvPr id="44" name="Google Shape;228;p23"/>
          <p:cNvSpPr txBox="1"/>
          <p:nvPr/>
        </p:nvSpPr>
        <p:spPr>
          <a:xfrm>
            <a:off x="1346125" y="2009536"/>
            <a:ext cx="784729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 err="1">
                <a:solidFill>
                  <a:schemeClr val="dk1"/>
                </a:solidFill>
              </a:rPr>
              <a:t>CoEx</a:t>
            </a:r>
            <a:endParaRPr dirty="0"/>
          </a:p>
        </p:txBody>
      </p:sp>
      <p:sp>
        <p:nvSpPr>
          <p:cNvPr id="45" name="Google Shape;229;p23"/>
          <p:cNvSpPr/>
          <p:nvPr/>
        </p:nvSpPr>
        <p:spPr>
          <a:xfrm>
            <a:off x="5243005" y="1759184"/>
            <a:ext cx="569320" cy="456086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46" name="Google Shape;230;p23"/>
          <p:cNvSpPr/>
          <p:nvPr/>
        </p:nvSpPr>
        <p:spPr>
          <a:xfrm>
            <a:off x="6483367" y="1745527"/>
            <a:ext cx="1311297" cy="527493"/>
          </a:xfrm>
          <a:prstGeom prst="rect">
            <a:avLst/>
          </a:prstGeom>
          <a:solidFill>
            <a:srgbClr val="FF66FF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GB" sz="2000" baseline="-25000" dirty="0" err="1">
                <a:latin typeface="Calibri"/>
                <a:ea typeface="Calibri"/>
                <a:cs typeface="Calibri"/>
                <a:sym typeface="Calibri"/>
              </a:rPr>
              <a:t>infected</a:t>
            </a:r>
            <a:r>
              <a:rPr lang="en-GB" sz="2000" baseline="30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endParaRPr sz="2000" baseline="30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231;p23"/>
          <p:cNvSpPr/>
          <p:nvPr/>
        </p:nvSpPr>
        <p:spPr>
          <a:xfrm>
            <a:off x="4852997" y="2231143"/>
            <a:ext cx="145788" cy="169934"/>
          </a:xfrm>
          <a:prstGeom prst="mathMultiply">
            <a:avLst>
              <a:gd name="adj1" fmla="val 23520"/>
            </a:avLst>
          </a:prstGeom>
          <a:solidFill>
            <a:schemeClr val="tx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234;p23"/>
          <p:cNvSpPr txBox="1"/>
          <p:nvPr/>
        </p:nvSpPr>
        <p:spPr>
          <a:xfrm>
            <a:off x="7827512" y="1825322"/>
            <a:ext cx="374314" cy="196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GB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235;p23"/>
          <p:cNvSpPr/>
          <p:nvPr/>
        </p:nvSpPr>
        <p:spPr>
          <a:xfrm>
            <a:off x="5415201" y="2066365"/>
            <a:ext cx="569320" cy="456086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52" name="Google Shape;236;p23"/>
          <p:cNvSpPr/>
          <p:nvPr/>
        </p:nvSpPr>
        <p:spPr>
          <a:xfrm>
            <a:off x="5588289" y="2410739"/>
            <a:ext cx="569320" cy="456086"/>
          </a:xfrm>
          <a:prstGeom prst="rect">
            <a:avLst/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aseline="-25000"/>
          </a:p>
        </p:txBody>
      </p:sp>
      <p:sp>
        <p:nvSpPr>
          <p:cNvPr id="53" name="Google Shape;237;p23"/>
          <p:cNvSpPr txBox="1"/>
          <p:nvPr/>
        </p:nvSpPr>
        <p:spPr>
          <a:xfrm>
            <a:off x="5156556" y="1681536"/>
            <a:ext cx="429729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S</a:t>
            </a:r>
            <a:r>
              <a:rPr lang="en-GB" sz="1600" baseline="-25000">
                <a:solidFill>
                  <a:schemeClr val="dk1"/>
                </a:solidFill>
              </a:rPr>
              <a:t>1</a:t>
            </a:r>
            <a:endParaRPr/>
          </a:p>
        </p:txBody>
      </p:sp>
      <p:sp>
        <p:nvSpPr>
          <p:cNvPr id="54" name="Google Shape;238;p23"/>
          <p:cNvSpPr txBox="1"/>
          <p:nvPr/>
        </p:nvSpPr>
        <p:spPr>
          <a:xfrm>
            <a:off x="5380949" y="1979617"/>
            <a:ext cx="439976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</a:rPr>
              <a:t>S</a:t>
            </a:r>
            <a:r>
              <a:rPr lang="en-GB" sz="1600" baseline="-25000" dirty="0">
                <a:solidFill>
                  <a:schemeClr val="dk1"/>
                </a:solidFill>
              </a:rPr>
              <a:t>2</a:t>
            </a:r>
            <a:endParaRPr dirty="0"/>
          </a:p>
        </p:txBody>
      </p:sp>
      <p:sp>
        <p:nvSpPr>
          <p:cNvPr id="55" name="Google Shape;239;p23"/>
          <p:cNvSpPr txBox="1"/>
          <p:nvPr/>
        </p:nvSpPr>
        <p:spPr>
          <a:xfrm>
            <a:off x="5519835" y="2299619"/>
            <a:ext cx="526404" cy="41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chemeClr val="dk1"/>
                </a:solidFill>
              </a:rPr>
              <a:t>S</a:t>
            </a:r>
            <a:r>
              <a:rPr lang="en-GB" sz="1600" baseline="-25000" dirty="0">
                <a:solidFill>
                  <a:schemeClr val="dk1"/>
                </a:solidFill>
              </a:rPr>
              <a:t>3</a:t>
            </a:r>
            <a:endParaRPr dirty="0"/>
          </a:p>
        </p:txBody>
      </p:sp>
      <p:sp>
        <p:nvSpPr>
          <p:cNvPr id="56" name="Google Shape;240;p23"/>
          <p:cNvSpPr txBox="1"/>
          <p:nvPr/>
        </p:nvSpPr>
        <p:spPr>
          <a:xfrm>
            <a:off x="1880791" y="2384603"/>
            <a:ext cx="542846" cy="442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GI</a:t>
            </a:r>
            <a:endParaRPr dirty="0"/>
          </a:p>
        </p:txBody>
      </p:sp>
      <p:sp>
        <p:nvSpPr>
          <p:cNvPr id="57" name="Google Shape;241;p23"/>
          <p:cNvSpPr txBox="1"/>
          <p:nvPr/>
        </p:nvSpPr>
        <p:spPr>
          <a:xfrm rot="-5400000">
            <a:off x="391127" y="1946733"/>
            <a:ext cx="831308" cy="31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latin typeface="Calibri"/>
                <a:ea typeface="Calibri"/>
                <a:cs typeface="Calibri"/>
                <a:sym typeface="Calibri"/>
              </a:rPr>
              <a:t>genes</a:t>
            </a:r>
            <a:endParaRPr sz="1800" b="1" baseline="-25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243;p23"/>
          <p:cNvSpPr/>
          <p:nvPr/>
        </p:nvSpPr>
        <p:spPr>
          <a:xfrm>
            <a:off x="3950762" y="1794616"/>
            <a:ext cx="590073" cy="1097634"/>
          </a:xfrm>
          <a:prstGeom prst="rect">
            <a:avLst/>
          </a:prstGeom>
          <a:solidFill>
            <a:srgbClr val="FF66FF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GB" sz="2000" baseline="-25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infected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245;p23"/>
          <p:cNvSpPr txBox="1"/>
          <p:nvPr/>
        </p:nvSpPr>
        <p:spPr>
          <a:xfrm>
            <a:off x="4092917" y="1475581"/>
            <a:ext cx="448273" cy="23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GB" sz="1800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aseline="-25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246;p23"/>
          <p:cNvSpPr txBox="1"/>
          <p:nvPr/>
        </p:nvSpPr>
        <p:spPr>
          <a:xfrm rot="-5400000">
            <a:off x="3320961" y="1957519"/>
            <a:ext cx="922916" cy="31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genes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212;p23"/>
          <p:cNvSpPr txBox="1"/>
          <p:nvPr/>
        </p:nvSpPr>
        <p:spPr>
          <a:xfrm>
            <a:off x="2952286" y="1992455"/>
            <a:ext cx="777893" cy="45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≈</a:t>
            </a:r>
            <a:endParaRPr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274041" y="1896348"/>
            <a:ext cx="48645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FF"/>
                </a:solidFill>
              </a:rPr>
              <a:t>1.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90949" y="3911655"/>
            <a:ext cx="67795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2.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4172933" y="3131765"/>
            <a:ext cx="201260" cy="347137"/>
          </a:xfrm>
          <a:prstGeom prst="downArrow">
            <a:avLst/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56136" y="2830188"/>
            <a:ext cx="183445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Patient </a:t>
            </a:r>
            <a:r>
              <a:rPr lang="en-GB" b="1" dirty="0" err="1"/>
              <a:t>iCell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64" y="5180161"/>
            <a:ext cx="5037443" cy="471773"/>
          </a:xfrm>
          <a:prstGeom prst="rect">
            <a:avLst/>
          </a:prstGeom>
        </p:spPr>
      </p:pic>
      <p:sp>
        <p:nvSpPr>
          <p:cNvPr id="66" name="Google Shape;211;p23"/>
          <p:cNvSpPr txBox="1"/>
          <p:nvPr/>
        </p:nvSpPr>
        <p:spPr>
          <a:xfrm>
            <a:off x="4875449" y="1907629"/>
            <a:ext cx="448273" cy="217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GB"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23339" y="1149074"/>
            <a:ext cx="209865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Step 1 </a:t>
            </a:r>
            <a:r>
              <a:rPr lang="en-GB" sz="2400" b="1" u="sng" dirty="0"/>
              <a:t>and 2:</a:t>
            </a:r>
            <a:endParaRPr lang="en-US" sz="2400" b="1" u="sng" dirty="0"/>
          </a:p>
        </p:txBody>
      </p:sp>
      <p:sp>
        <p:nvSpPr>
          <p:cNvPr id="68" name="Google Shape;206;p23"/>
          <p:cNvSpPr/>
          <p:nvPr/>
        </p:nvSpPr>
        <p:spPr>
          <a:xfrm>
            <a:off x="5833234" y="3921554"/>
            <a:ext cx="161751" cy="188880"/>
          </a:xfrm>
          <a:prstGeom prst="mathMultiply">
            <a:avLst>
              <a:gd name="adj1" fmla="val 23520"/>
            </a:avLst>
          </a:prstGeom>
          <a:solidFill>
            <a:schemeClr val="tx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231;p23"/>
          <p:cNvSpPr/>
          <p:nvPr/>
        </p:nvSpPr>
        <p:spPr>
          <a:xfrm>
            <a:off x="6245045" y="2222693"/>
            <a:ext cx="145788" cy="169934"/>
          </a:xfrm>
          <a:prstGeom prst="mathMultiply">
            <a:avLst>
              <a:gd name="adj1" fmla="val 23520"/>
            </a:avLst>
          </a:prstGeom>
          <a:solidFill>
            <a:schemeClr val="tx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384" y="4443585"/>
            <a:ext cx="4343528" cy="3081538"/>
          </a:xfrm>
          <a:prstGeom prst="rect">
            <a:avLst/>
          </a:prstGeom>
          <a:noFill/>
        </p:spPr>
      </p:pic>
      <p:sp>
        <p:nvSpPr>
          <p:cNvPr id="64" name="Google Shape;243;p23"/>
          <p:cNvSpPr/>
          <p:nvPr/>
        </p:nvSpPr>
        <p:spPr>
          <a:xfrm>
            <a:off x="3966119" y="3738832"/>
            <a:ext cx="590073" cy="1097634"/>
          </a:xfrm>
          <a:prstGeom prst="rect">
            <a:avLst/>
          </a:prstGeom>
          <a:solidFill>
            <a:srgbClr val="FF66FF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lang="en-GB" sz="2000" baseline="-25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infected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245;p23"/>
          <p:cNvSpPr txBox="1"/>
          <p:nvPr/>
        </p:nvSpPr>
        <p:spPr>
          <a:xfrm>
            <a:off x="4108274" y="3419797"/>
            <a:ext cx="448273" cy="23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GB" sz="1800" baseline="-25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aseline="-25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226905" y="6138772"/>
            <a:ext cx="2277903" cy="1386352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sr-Latn-R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78486" y="6480624"/>
            <a:ext cx="36420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FF"/>
                </a:solidFill>
                <a:latin typeface="Arial Black" panose="020B0A04020102020204" pitchFamily="34" charset="0"/>
              </a:rPr>
              <a:t>1.</a:t>
            </a:r>
            <a:endParaRPr lang="sr-Latn-RS" sz="1400" b="1" dirty="0">
              <a:solidFill>
                <a:srgbClr val="FF00FF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5687786" y="4548257"/>
            <a:ext cx="2770414" cy="2240059"/>
          </a:xfrm>
          <a:custGeom>
            <a:avLst/>
            <a:gdLst>
              <a:gd name="connsiteX0" fmla="*/ 272143 w 2770414"/>
              <a:gd name="connsiteY0" fmla="*/ 105386 h 2240059"/>
              <a:gd name="connsiteX1" fmla="*/ 272143 w 2770414"/>
              <a:gd name="connsiteY1" fmla="*/ 105386 h 2240059"/>
              <a:gd name="connsiteX2" fmla="*/ 152400 w 2770414"/>
              <a:gd name="connsiteY2" fmla="*/ 116272 h 2240059"/>
              <a:gd name="connsiteX3" fmla="*/ 146957 w 2770414"/>
              <a:gd name="connsiteY3" fmla="*/ 132600 h 2240059"/>
              <a:gd name="connsiteX4" fmla="*/ 114300 w 2770414"/>
              <a:gd name="connsiteY4" fmla="*/ 165257 h 2240059"/>
              <a:gd name="connsiteX5" fmla="*/ 108857 w 2770414"/>
              <a:gd name="connsiteY5" fmla="*/ 181586 h 2240059"/>
              <a:gd name="connsiteX6" fmla="*/ 92528 w 2770414"/>
              <a:gd name="connsiteY6" fmla="*/ 192472 h 2240059"/>
              <a:gd name="connsiteX7" fmla="*/ 70757 w 2770414"/>
              <a:gd name="connsiteY7" fmla="*/ 241457 h 2240059"/>
              <a:gd name="connsiteX8" fmla="*/ 65314 w 2770414"/>
              <a:gd name="connsiteY8" fmla="*/ 268672 h 2240059"/>
              <a:gd name="connsiteX9" fmla="*/ 59871 w 2770414"/>
              <a:gd name="connsiteY9" fmla="*/ 285000 h 2240059"/>
              <a:gd name="connsiteX10" fmla="*/ 54428 w 2770414"/>
              <a:gd name="connsiteY10" fmla="*/ 328543 h 2240059"/>
              <a:gd name="connsiteX11" fmla="*/ 32657 w 2770414"/>
              <a:gd name="connsiteY11" fmla="*/ 333986 h 2240059"/>
              <a:gd name="connsiteX12" fmla="*/ 10885 w 2770414"/>
              <a:gd name="connsiteY12" fmla="*/ 372086 h 2240059"/>
              <a:gd name="connsiteX13" fmla="*/ 5443 w 2770414"/>
              <a:gd name="connsiteY13" fmla="*/ 421072 h 2240059"/>
              <a:gd name="connsiteX14" fmla="*/ 0 w 2770414"/>
              <a:gd name="connsiteY14" fmla="*/ 437400 h 2240059"/>
              <a:gd name="connsiteX15" fmla="*/ 16328 w 2770414"/>
              <a:gd name="connsiteY15" fmla="*/ 448286 h 2240059"/>
              <a:gd name="connsiteX16" fmla="*/ 27214 w 2770414"/>
              <a:gd name="connsiteY16" fmla="*/ 491829 h 2240059"/>
              <a:gd name="connsiteX17" fmla="*/ 59871 w 2770414"/>
              <a:gd name="connsiteY17" fmla="*/ 508157 h 2240059"/>
              <a:gd name="connsiteX18" fmla="*/ 92528 w 2770414"/>
              <a:gd name="connsiteY18" fmla="*/ 540814 h 2240059"/>
              <a:gd name="connsiteX19" fmla="*/ 108857 w 2770414"/>
              <a:gd name="connsiteY19" fmla="*/ 557143 h 2240059"/>
              <a:gd name="connsiteX20" fmla="*/ 125185 w 2770414"/>
              <a:gd name="connsiteY20" fmla="*/ 595243 h 2240059"/>
              <a:gd name="connsiteX21" fmla="*/ 141514 w 2770414"/>
              <a:gd name="connsiteY21" fmla="*/ 606129 h 2240059"/>
              <a:gd name="connsiteX22" fmla="*/ 190500 w 2770414"/>
              <a:gd name="connsiteY22" fmla="*/ 627900 h 2240059"/>
              <a:gd name="connsiteX23" fmla="*/ 234043 w 2770414"/>
              <a:gd name="connsiteY23" fmla="*/ 649672 h 2240059"/>
              <a:gd name="connsiteX24" fmla="*/ 310243 w 2770414"/>
              <a:gd name="connsiteY24" fmla="*/ 660557 h 2240059"/>
              <a:gd name="connsiteX25" fmla="*/ 326571 w 2770414"/>
              <a:gd name="connsiteY25" fmla="*/ 666000 h 2240059"/>
              <a:gd name="connsiteX26" fmla="*/ 342900 w 2770414"/>
              <a:gd name="connsiteY26" fmla="*/ 682329 h 2240059"/>
              <a:gd name="connsiteX27" fmla="*/ 566057 w 2770414"/>
              <a:gd name="connsiteY27" fmla="*/ 687772 h 2240059"/>
              <a:gd name="connsiteX28" fmla="*/ 609600 w 2770414"/>
              <a:gd name="connsiteY28" fmla="*/ 709543 h 2240059"/>
              <a:gd name="connsiteX29" fmla="*/ 625928 w 2770414"/>
              <a:gd name="connsiteY29" fmla="*/ 714986 h 2240059"/>
              <a:gd name="connsiteX30" fmla="*/ 691243 w 2770414"/>
              <a:gd name="connsiteY30" fmla="*/ 742200 h 2240059"/>
              <a:gd name="connsiteX31" fmla="*/ 762000 w 2770414"/>
              <a:gd name="connsiteY31" fmla="*/ 774857 h 2240059"/>
              <a:gd name="connsiteX32" fmla="*/ 783771 w 2770414"/>
              <a:gd name="connsiteY32" fmla="*/ 791186 h 2240059"/>
              <a:gd name="connsiteX33" fmla="*/ 849085 w 2770414"/>
              <a:gd name="connsiteY33" fmla="*/ 823843 h 2240059"/>
              <a:gd name="connsiteX34" fmla="*/ 903514 w 2770414"/>
              <a:gd name="connsiteY34" fmla="*/ 851057 h 2240059"/>
              <a:gd name="connsiteX35" fmla="*/ 957943 w 2770414"/>
              <a:gd name="connsiteY35" fmla="*/ 878272 h 2240059"/>
              <a:gd name="connsiteX36" fmla="*/ 985157 w 2770414"/>
              <a:gd name="connsiteY36" fmla="*/ 894600 h 2240059"/>
              <a:gd name="connsiteX37" fmla="*/ 1023257 w 2770414"/>
              <a:gd name="connsiteY37" fmla="*/ 900043 h 2240059"/>
              <a:gd name="connsiteX38" fmla="*/ 1045028 w 2770414"/>
              <a:gd name="connsiteY38" fmla="*/ 905486 h 2240059"/>
              <a:gd name="connsiteX39" fmla="*/ 1083128 w 2770414"/>
              <a:gd name="connsiteY39" fmla="*/ 921814 h 2240059"/>
              <a:gd name="connsiteX40" fmla="*/ 1126671 w 2770414"/>
              <a:gd name="connsiteY40" fmla="*/ 932700 h 2240059"/>
              <a:gd name="connsiteX41" fmla="*/ 1219200 w 2770414"/>
              <a:gd name="connsiteY41" fmla="*/ 959914 h 2240059"/>
              <a:gd name="connsiteX42" fmla="*/ 1262743 w 2770414"/>
              <a:gd name="connsiteY42" fmla="*/ 981686 h 2240059"/>
              <a:gd name="connsiteX43" fmla="*/ 1289957 w 2770414"/>
              <a:gd name="connsiteY43" fmla="*/ 992572 h 2240059"/>
              <a:gd name="connsiteX44" fmla="*/ 1300843 w 2770414"/>
              <a:gd name="connsiteY44" fmla="*/ 1014343 h 2240059"/>
              <a:gd name="connsiteX45" fmla="*/ 1338943 w 2770414"/>
              <a:gd name="connsiteY45" fmla="*/ 1030672 h 2240059"/>
              <a:gd name="connsiteX46" fmla="*/ 1366157 w 2770414"/>
              <a:gd name="connsiteY46" fmla="*/ 1057886 h 2240059"/>
              <a:gd name="connsiteX47" fmla="*/ 1404257 w 2770414"/>
              <a:gd name="connsiteY47" fmla="*/ 1090543 h 2240059"/>
              <a:gd name="connsiteX48" fmla="*/ 1426028 w 2770414"/>
              <a:gd name="connsiteY48" fmla="*/ 1112314 h 2240059"/>
              <a:gd name="connsiteX49" fmla="*/ 1442357 w 2770414"/>
              <a:gd name="connsiteY49" fmla="*/ 1128643 h 2240059"/>
              <a:gd name="connsiteX50" fmla="*/ 1464128 w 2770414"/>
              <a:gd name="connsiteY50" fmla="*/ 1139529 h 2240059"/>
              <a:gd name="connsiteX51" fmla="*/ 1475014 w 2770414"/>
              <a:gd name="connsiteY51" fmla="*/ 1155857 h 2240059"/>
              <a:gd name="connsiteX52" fmla="*/ 1496785 w 2770414"/>
              <a:gd name="connsiteY52" fmla="*/ 1172186 h 2240059"/>
              <a:gd name="connsiteX53" fmla="*/ 1524000 w 2770414"/>
              <a:gd name="connsiteY53" fmla="*/ 1199400 h 2240059"/>
              <a:gd name="connsiteX54" fmla="*/ 1551214 w 2770414"/>
              <a:gd name="connsiteY54" fmla="*/ 1259272 h 2240059"/>
              <a:gd name="connsiteX55" fmla="*/ 1567543 w 2770414"/>
              <a:gd name="connsiteY55" fmla="*/ 1286486 h 2240059"/>
              <a:gd name="connsiteX56" fmla="*/ 1594757 w 2770414"/>
              <a:gd name="connsiteY56" fmla="*/ 1330029 h 2240059"/>
              <a:gd name="connsiteX57" fmla="*/ 1616528 w 2770414"/>
              <a:gd name="connsiteY57" fmla="*/ 1362686 h 2240059"/>
              <a:gd name="connsiteX58" fmla="*/ 1632857 w 2770414"/>
              <a:gd name="connsiteY58" fmla="*/ 1373572 h 2240059"/>
              <a:gd name="connsiteX59" fmla="*/ 1638300 w 2770414"/>
              <a:gd name="connsiteY59" fmla="*/ 1389900 h 2240059"/>
              <a:gd name="connsiteX60" fmla="*/ 1649185 w 2770414"/>
              <a:gd name="connsiteY60" fmla="*/ 1417114 h 2240059"/>
              <a:gd name="connsiteX61" fmla="*/ 1670957 w 2770414"/>
              <a:gd name="connsiteY61" fmla="*/ 1455214 h 2240059"/>
              <a:gd name="connsiteX62" fmla="*/ 1687285 w 2770414"/>
              <a:gd name="connsiteY62" fmla="*/ 1476986 h 2240059"/>
              <a:gd name="connsiteX63" fmla="*/ 1714500 w 2770414"/>
              <a:gd name="connsiteY63" fmla="*/ 1509643 h 2240059"/>
              <a:gd name="connsiteX64" fmla="*/ 1741714 w 2770414"/>
              <a:gd name="connsiteY64" fmla="*/ 1547743 h 2240059"/>
              <a:gd name="connsiteX65" fmla="*/ 1758043 w 2770414"/>
              <a:gd name="connsiteY65" fmla="*/ 1569514 h 2240059"/>
              <a:gd name="connsiteX66" fmla="*/ 1768928 w 2770414"/>
              <a:gd name="connsiteY66" fmla="*/ 1585843 h 2240059"/>
              <a:gd name="connsiteX67" fmla="*/ 1790700 w 2770414"/>
              <a:gd name="connsiteY67" fmla="*/ 1613057 h 2240059"/>
              <a:gd name="connsiteX68" fmla="*/ 1807028 w 2770414"/>
              <a:gd name="connsiteY68" fmla="*/ 1651157 h 2240059"/>
              <a:gd name="connsiteX69" fmla="*/ 1828800 w 2770414"/>
              <a:gd name="connsiteY69" fmla="*/ 1689257 h 2240059"/>
              <a:gd name="connsiteX70" fmla="*/ 1839685 w 2770414"/>
              <a:gd name="connsiteY70" fmla="*/ 1732800 h 2240059"/>
              <a:gd name="connsiteX71" fmla="*/ 1856014 w 2770414"/>
              <a:gd name="connsiteY71" fmla="*/ 1749129 h 2240059"/>
              <a:gd name="connsiteX72" fmla="*/ 1861457 w 2770414"/>
              <a:gd name="connsiteY72" fmla="*/ 1770900 h 2240059"/>
              <a:gd name="connsiteX73" fmla="*/ 1866900 w 2770414"/>
              <a:gd name="connsiteY73" fmla="*/ 1798114 h 2240059"/>
              <a:gd name="connsiteX74" fmla="*/ 1883228 w 2770414"/>
              <a:gd name="connsiteY74" fmla="*/ 1836214 h 2240059"/>
              <a:gd name="connsiteX75" fmla="*/ 1888671 w 2770414"/>
              <a:gd name="connsiteY75" fmla="*/ 1977729 h 2240059"/>
              <a:gd name="connsiteX76" fmla="*/ 1894114 w 2770414"/>
              <a:gd name="connsiteY76" fmla="*/ 1994057 h 2240059"/>
              <a:gd name="connsiteX77" fmla="*/ 1899557 w 2770414"/>
              <a:gd name="connsiteY77" fmla="*/ 2048486 h 2240059"/>
              <a:gd name="connsiteX78" fmla="*/ 1905000 w 2770414"/>
              <a:gd name="connsiteY78" fmla="*/ 2064814 h 2240059"/>
              <a:gd name="connsiteX79" fmla="*/ 1932214 w 2770414"/>
              <a:gd name="connsiteY79" fmla="*/ 2135572 h 2240059"/>
              <a:gd name="connsiteX80" fmla="*/ 1948543 w 2770414"/>
              <a:gd name="connsiteY80" fmla="*/ 2141014 h 2240059"/>
              <a:gd name="connsiteX81" fmla="*/ 1970314 w 2770414"/>
              <a:gd name="connsiteY81" fmla="*/ 2157343 h 2240059"/>
              <a:gd name="connsiteX82" fmla="*/ 1997528 w 2770414"/>
              <a:gd name="connsiteY82" fmla="*/ 2173672 h 2240059"/>
              <a:gd name="connsiteX83" fmla="*/ 2030185 w 2770414"/>
              <a:gd name="connsiteY83" fmla="*/ 2200886 h 2240059"/>
              <a:gd name="connsiteX84" fmla="*/ 2073728 w 2770414"/>
              <a:gd name="connsiteY84" fmla="*/ 2206329 h 2240059"/>
              <a:gd name="connsiteX85" fmla="*/ 2133600 w 2770414"/>
              <a:gd name="connsiteY85" fmla="*/ 2217214 h 2240059"/>
              <a:gd name="connsiteX86" fmla="*/ 2155371 w 2770414"/>
              <a:gd name="connsiteY86" fmla="*/ 2222657 h 2240059"/>
              <a:gd name="connsiteX87" fmla="*/ 2171700 w 2770414"/>
              <a:gd name="connsiteY87" fmla="*/ 2228100 h 2240059"/>
              <a:gd name="connsiteX88" fmla="*/ 2275114 w 2770414"/>
              <a:gd name="connsiteY88" fmla="*/ 2233543 h 2240059"/>
              <a:gd name="connsiteX89" fmla="*/ 2362200 w 2770414"/>
              <a:gd name="connsiteY89" fmla="*/ 2233543 h 2240059"/>
              <a:gd name="connsiteX90" fmla="*/ 2394857 w 2770414"/>
              <a:gd name="connsiteY90" fmla="*/ 2222657 h 2240059"/>
              <a:gd name="connsiteX91" fmla="*/ 2411185 w 2770414"/>
              <a:gd name="connsiteY91" fmla="*/ 2217214 h 2240059"/>
              <a:gd name="connsiteX92" fmla="*/ 2438400 w 2770414"/>
              <a:gd name="connsiteY92" fmla="*/ 2173672 h 2240059"/>
              <a:gd name="connsiteX93" fmla="*/ 2460171 w 2770414"/>
              <a:gd name="connsiteY93" fmla="*/ 2168229 h 2240059"/>
              <a:gd name="connsiteX94" fmla="*/ 2498271 w 2770414"/>
              <a:gd name="connsiteY94" fmla="*/ 2146457 h 2240059"/>
              <a:gd name="connsiteX95" fmla="*/ 2514600 w 2770414"/>
              <a:gd name="connsiteY95" fmla="*/ 2135572 h 2240059"/>
              <a:gd name="connsiteX96" fmla="*/ 2547257 w 2770414"/>
              <a:gd name="connsiteY96" fmla="*/ 2119243 h 2240059"/>
              <a:gd name="connsiteX97" fmla="*/ 2563585 w 2770414"/>
              <a:gd name="connsiteY97" fmla="*/ 2108357 h 2240059"/>
              <a:gd name="connsiteX98" fmla="*/ 2579914 w 2770414"/>
              <a:gd name="connsiteY98" fmla="*/ 2102914 h 2240059"/>
              <a:gd name="connsiteX99" fmla="*/ 2607128 w 2770414"/>
              <a:gd name="connsiteY99" fmla="*/ 2086586 h 2240059"/>
              <a:gd name="connsiteX100" fmla="*/ 2628900 w 2770414"/>
              <a:gd name="connsiteY100" fmla="*/ 2081143 h 2240059"/>
              <a:gd name="connsiteX101" fmla="*/ 2672443 w 2770414"/>
              <a:gd name="connsiteY101" fmla="*/ 2070257 h 2240059"/>
              <a:gd name="connsiteX102" fmla="*/ 2683328 w 2770414"/>
              <a:gd name="connsiteY102" fmla="*/ 2048486 h 2240059"/>
              <a:gd name="connsiteX103" fmla="*/ 2715985 w 2770414"/>
              <a:gd name="connsiteY103" fmla="*/ 2015829 h 2240059"/>
              <a:gd name="connsiteX104" fmla="*/ 2726871 w 2770414"/>
              <a:gd name="connsiteY104" fmla="*/ 1988614 h 2240059"/>
              <a:gd name="connsiteX105" fmla="*/ 2748643 w 2770414"/>
              <a:gd name="connsiteY105" fmla="*/ 1945072 h 2240059"/>
              <a:gd name="connsiteX106" fmla="*/ 2754085 w 2770414"/>
              <a:gd name="connsiteY106" fmla="*/ 1917857 h 2240059"/>
              <a:gd name="connsiteX107" fmla="*/ 2759528 w 2770414"/>
              <a:gd name="connsiteY107" fmla="*/ 1901529 h 2240059"/>
              <a:gd name="connsiteX108" fmla="*/ 2770414 w 2770414"/>
              <a:gd name="connsiteY108" fmla="*/ 1776343 h 2240059"/>
              <a:gd name="connsiteX109" fmla="*/ 2764971 w 2770414"/>
              <a:gd name="connsiteY109" fmla="*/ 1738243 h 2240059"/>
              <a:gd name="connsiteX110" fmla="*/ 2764971 w 2770414"/>
              <a:gd name="connsiteY110" fmla="*/ 1694700 h 2240059"/>
              <a:gd name="connsiteX111" fmla="*/ 2759528 w 2770414"/>
              <a:gd name="connsiteY111" fmla="*/ 1640272 h 2240059"/>
              <a:gd name="connsiteX112" fmla="*/ 2732314 w 2770414"/>
              <a:gd name="connsiteY112" fmla="*/ 1580400 h 2240059"/>
              <a:gd name="connsiteX113" fmla="*/ 2721428 w 2770414"/>
              <a:gd name="connsiteY113" fmla="*/ 1553186 h 2240059"/>
              <a:gd name="connsiteX114" fmla="*/ 2710543 w 2770414"/>
              <a:gd name="connsiteY114" fmla="*/ 1520529 h 2240059"/>
              <a:gd name="connsiteX115" fmla="*/ 2677885 w 2770414"/>
              <a:gd name="connsiteY115" fmla="*/ 1487872 h 2240059"/>
              <a:gd name="connsiteX116" fmla="*/ 2667000 w 2770414"/>
              <a:gd name="connsiteY116" fmla="*/ 1466100 h 2240059"/>
              <a:gd name="connsiteX117" fmla="*/ 2623457 w 2770414"/>
              <a:gd name="connsiteY117" fmla="*/ 1428000 h 2240059"/>
              <a:gd name="connsiteX118" fmla="*/ 2601685 w 2770414"/>
              <a:gd name="connsiteY118" fmla="*/ 1400786 h 2240059"/>
              <a:gd name="connsiteX119" fmla="*/ 2585357 w 2770414"/>
              <a:gd name="connsiteY119" fmla="*/ 1368129 h 2240059"/>
              <a:gd name="connsiteX120" fmla="*/ 2579914 w 2770414"/>
              <a:gd name="connsiteY120" fmla="*/ 1351800 h 2240059"/>
              <a:gd name="connsiteX121" fmla="*/ 2563585 w 2770414"/>
              <a:gd name="connsiteY121" fmla="*/ 1330029 h 2240059"/>
              <a:gd name="connsiteX122" fmla="*/ 2552700 w 2770414"/>
              <a:gd name="connsiteY122" fmla="*/ 1313700 h 2240059"/>
              <a:gd name="connsiteX123" fmla="*/ 2541814 w 2770414"/>
              <a:gd name="connsiteY123" fmla="*/ 1275600 h 2240059"/>
              <a:gd name="connsiteX124" fmla="*/ 2536371 w 2770414"/>
              <a:gd name="connsiteY124" fmla="*/ 1253829 h 2240059"/>
              <a:gd name="connsiteX125" fmla="*/ 2520043 w 2770414"/>
              <a:gd name="connsiteY125" fmla="*/ 1237500 h 2240059"/>
              <a:gd name="connsiteX126" fmla="*/ 2487385 w 2770414"/>
              <a:gd name="connsiteY126" fmla="*/ 1193957 h 2240059"/>
              <a:gd name="connsiteX127" fmla="*/ 2481943 w 2770414"/>
              <a:gd name="connsiteY127" fmla="*/ 1177629 h 2240059"/>
              <a:gd name="connsiteX128" fmla="*/ 2476500 w 2770414"/>
              <a:gd name="connsiteY128" fmla="*/ 1150414 h 2240059"/>
              <a:gd name="connsiteX129" fmla="*/ 2460171 w 2770414"/>
              <a:gd name="connsiteY129" fmla="*/ 1139529 h 2240059"/>
              <a:gd name="connsiteX130" fmla="*/ 2438400 w 2770414"/>
              <a:gd name="connsiteY130" fmla="*/ 1101429 h 2240059"/>
              <a:gd name="connsiteX131" fmla="*/ 2432957 w 2770414"/>
              <a:gd name="connsiteY131" fmla="*/ 1079657 h 2240059"/>
              <a:gd name="connsiteX132" fmla="*/ 2400300 w 2770414"/>
              <a:gd name="connsiteY132" fmla="*/ 1047000 h 2240059"/>
              <a:gd name="connsiteX133" fmla="*/ 2389414 w 2770414"/>
              <a:gd name="connsiteY133" fmla="*/ 1030672 h 2240059"/>
              <a:gd name="connsiteX134" fmla="*/ 2373085 w 2770414"/>
              <a:gd name="connsiteY134" fmla="*/ 1019786 h 2240059"/>
              <a:gd name="connsiteX135" fmla="*/ 2356757 w 2770414"/>
              <a:gd name="connsiteY135" fmla="*/ 976243 h 2240059"/>
              <a:gd name="connsiteX136" fmla="*/ 2334985 w 2770414"/>
              <a:gd name="connsiteY136" fmla="*/ 954472 h 2240059"/>
              <a:gd name="connsiteX137" fmla="*/ 2329543 w 2770414"/>
              <a:gd name="connsiteY137" fmla="*/ 938143 h 2240059"/>
              <a:gd name="connsiteX138" fmla="*/ 2313214 w 2770414"/>
              <a:gd name="connsiteY138" fmla="*/ 916372 h 2240059"/>
              <a:gd name="connsiteX139" fmla="*/ 2302328 w 2770414"/>
              <a:gd name="connsiteY139" fmla="*/ 861943 h 2240059"/>
              <a:gd name="connsiteX140" fmla="*/ 2296885 w 2770414"/>
              <a:gd name="connsiteY140" fmla="*/ 845614 h 2240059"/>
              <a:gd name="connsiteX141" fmla="*/ 2275114 w 2770414"/>
              <a:gd name="connsiteY141" fmla="*/ 791186 h 2240059"/>
              <a:gd name="connsiteX142" fmla="*/ 2258785 w 2770414"/>
              <a:gd name="connsiteY142" fmla="*/ 780300 h 2240059"/>
              <a:gd name="connsiteX143" fmla="*/ 2242457 w 2770414"/>
              <a:gd name="connsiteY143" fmla="*/ 758529 h 2240059"/>
              <a:gd name="connsiteX144" fmla="*/ 2226128 w 2770414"/>
              <a:gd name="connsiteY144" fmla="*/ 731314 h 2240059"/>
              <a:gd name="connsiteX145" fmla="*/ 2198914 w 2770414"/>
              <a:gd name="connsiteY145" fmla="*/ 704100 h 2240059"/>
              <a:gd name="connsiteX146" fmla="*/ 2188028 w 2770414"/>
              <a:gd name="connsiteY146" fmla="*/ 687772 h 2240059"/>
              <a:gd name="connsiteX147" fmla="*/ 2171700 w 2770414"/>
              <a:gd name="connsiteY147" fmla="*/ 671443 h 2240059"/>
              <a:gd name="connsiteX148" fmla="*/ 2139043 w 2770414"/>
              <a:gd name="connsiteY148" fmla="*/ 638786 h 2240059"/>
              <a:gd name="connsiteX149" fmla="*/ 2122714 w 2770414"/>
              <a:gd name="connsiteY149" fmla="*/ 622457 h 2240059"/>
              <a:gd name="connsiteX150" fmla="*/ 2090057 w 2770414"/>
              <a:gd name="connsiteY150" fmla="*/ 600686 h 2240059"/>
              <a:gd name="connsiteX151" fmla="*/ 2062843 w 2770414"/>
              <a:gd name="connsiteY151" fmla="*/ 573472 h 2240059"/>
              <a:gd name="connsiteX152" fmla="*/ 2013857 w 2770414"/>
              <a:gd name="connsiteY152" fmla="*/ 546257 h 2240059"/>
              <a:gd name="connsiteX153" fmla="*/ 1992085 w 2770414"/>
              <a:gd name="connsiteY153" fmla="*/ 535372 h 2240059"/>
              <a:gd name="connsiteX154" fmla="*/ 1953985 w 2770414"/>
              <a:gd name="connsiteY154" fmla="*/ 524486 h 2240059"/>
              <a:gd name="connsiteX155" fmla="*/ 1921328 w 2770414"/>
              <a:gd name="connsiteY155" fmla="*/ 502714 h 2240059"/>
              <a:gd name="connsiteX156" fmla="*/ 1894114 w 2770414"/>
              <a:gd name="connsiteY156" fmla="*/ 497272 h 2240059"/>
              <a:gd name="connsiteX157" fmla="*/ 1834243 w 2770414"/>
              <a:gd name="connsiteY157" fmla="*/ 480943 h 2240059"/>
              <a:gd name="connsiteX158" fmla="*/ 1812471 w 2770414"/>
              <a:gd name="connsiteY158" fmla="*/ 470057 h 2240059"/>
              <a:gd name="connsiteX159" fmla="*/ 1785257 w 2770414"/>
              <a:gd name="connsiteY159" fmla="*/ 453729 h 2240059"/>
              <a:gd name="connsiteX160" fmla="*/ 1752600 w 2770414"/>
              <a:gd name="connsiteY160" fmla="*/ 442843 h 2240059"/>
              <a:gd name="connsiteX161" fmla="*/ 1730828 w 2770414"/>
              <a:gd name="connsiteY161" fmla="*/ 426514 h 2240059"/>
              <a:gd name="connsiteX162" fmla="*/ 1676400 w 2770414"/>
              <a:gd name="connsiteY162" fmla="*/ 415629 h 2240059"/>
              <a:gd name="connsiteX163" fmla="*/ 1507671 w 2770414"/>
              <a:gd name="connsiteY163" fmla="*/ 404743 h 2240059"/>
              <a:gd name="connsiteX164" fmla="*/ 1485900 w 2770414"/>
              <a:gd name="connsiteY164" fmla="*/ 399300 h 2240059"/>
              <a:gd name="connsiteX165" fmla="*/ 1431471 w 2770414"/>
              <a:gd name="connsiteY165" fmla="*/ 372086 h 2240059"/>
              <a:gd name="connsiteX166" fmla="*/ 1404257 w 2770414"/>
              <a:gd name="connsiteY166" fmla="*/ 355757 h 2240059"/>
              <a:gd name="connsiteX167" fmla="*/ 1338943 w 2770414"/>
              <a:gd name="connsiteY167" fmla="*/ 339429 h 2240059"/>
              <a:gd name="connsiteX168" fmla="*/ 1306285 w 2770414"/>
              <a:gd name="connsiteY168" fmla="*/ 301329 h 2240059"/>
              <a:gd name="connsiteX169" fmla="*/ 1268185 w 2770414"/>
              <a:gd name="connsiteY169" fmla="*/ 285000 h 2240059"/>
              <a:gd name="connsiteX170" fmla="*/ 1219200 w 2770414"/>
              <a:gd name="connsiteY170" fmla="*/ 257786 h 2240059"/>
              <a:gd name="connsiteX171" fmla="*/ 1208314 w 2770414"/>
              <a:gd name="connsiteY171" fmla="*/ 241457 h 2240059"/>
              <a:gd name="connsiteX172" fmla="*/ 1137557 w 2770414"/>
              <a:gd name="connsiteY172" fmla="*/ 197914 h 2240059"/>
              <a:gd name="connsiteX173" fmla="*/ 1110343 w 2770414"/>
              <a:gd name="connsiteY173" fmla="*/ 181586 h 2240059"/>
              <a:gd name="connsiteX174" fmla="*/ 1088571 w 2770414"/>
              <a:gd name="connsiteY174" fmla="*/ 159814 h 2240059"/>
              <a:gd name="connsiteX175" fmla="*/ 1072243 w 2770414"/>
              <a:gd name="connsiteY175" fmla="*/ 154372 h 2240059"/>
              <a:gd name="connsiteX176" fmla="*/ 1023257 w 2770414"/>
              <a:gd name="connsiteY176" fmla="*/ 127157 h 2240059"/>
              <a:gd name="connsiteX177" fmla="*/ 1001485 w 2770414"/>
              <a:gd name="connsiteY177" fmla="*/ 110829 h 2240059"/>
              <a:gd name="connsiteX178" fmla="*/ 985157 w 2770414"/>
              <a:gd name="connsiteY178" fmla="*/ 94500 h 2240059"/>
              <a:gd name="connsiteX179" fmla="*/ 952500 w 2770414"/>
              <a:gd name="connsiteY179" fmla="*/ 78172 h 2240059"/>
              <a:gd name="connsiteX180" fmla="*/ 925285 w 2770414"/>
              <a:gd name="connsiteY180" fmla="*/ 61843 h 2240059"/>
              <a:gd name="connsiteX181" fmla="*/ 908957 w 2770414"/>
              <a:gd name="connsiteY181" fmla="*/ 50957 h 2240059"/>
              <a:gd name="connsiteX182" fmla="*/ 881743 w 2770414"/>
              <a:gd name="connsiteY182" fmla="*/ 40072 h 2240059"/>
              <a:gd name="connsiteX183" fmla="*/ 859971 w 2770414"/>
              <a:gd name="connsiteY183" fmla="*/ 29186 h 2240059"/>
              <a:gd name="connsiteX184" fmla="*/ 832757 w 2770414"/>
              <a:gd name="connsiteY184" fmla="*/ 23743 h 2240059"/>
              <a:gd name="connsiteX185" fmla="*/ 729343 w 2770414"/>
              <a:gd name="connsiteY185" fmla="*/ 12857 h 2240059"/>
              <a:gd name="connsiteX186" fmla="*/ 527957 w 2770414"/>
              <a:gd name="connsiteY186" fmla="*/ 12857 h 2240059"/>
              <a:gd name="connsiteX187" fmla="*/ 440871 w 2770414"/>
              <a:gd name="connsiteY187" fmla="*/ 18300 h 2240059"/>
              <a:gd name="connsiteX188" fmla="*/ 424543 w 2770414"/>
              <a:gd name="connsiteY188" fmla="*/ 23743 h 2240059"/>
              <a:gd name="connsiteX189" fmla="*/ 402771 w 2770414"/>
              <a:gd name="connsiteY189" fmla="*/ 34629 h 2240059"/>
              <a:gd name="connsiteX190" fmla="*/ 353785 w 2770414"/>
              <a:gd name="connsiteY190" fmla="*/ 45514 h 2240059"/>
              <a:gd name="connsiteX191" fmla="*/ 315685 w 2770414"/>
              <a:gd name="connsiteY191" fmla="*/ 61843 h 2240059"/>
              <a:gd name="connsiteX192" fmla="*/ 272143 w 2770414"/>
              <a:gd name="connsiteY192" fmla="*/ 105386 h 224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770414" h="2240059">
                <a:moveTo>
                  <a:pt x="272143" y="105386"/>
                </a:moveTo>
                <a:lnTo>
                  <a:pt x="272143" y="105386"/>
                </a:lnTo>
                <a:cubicBezTo>
                  <a:pt x="232229" y="109015"/>
                  <a:pt x="191564" y="107758"/>
                  <a:pt x="152400" y="116272"/>
                </a:cubicBezTo>
                <a:cubicBezTo>
                  <a:pt x="146794" y="117491"/>
                  <a:pt x="150479" y="128071"/>
                  <a:pt x="146957" y="132600"/>
                </a:cubicBezTo>
                <a:cubicBezTo>
                  <a:pt x="137506" y="144752"/>
                  <a:pt x="114300" y="165257"/>
                  <a:pt x="114300" y="165257"/>
                </a:cubicBezTo>
                <a:cubicBezTo>
                  <a:pt x="112486" y="170700"/>
                  <a:pt x="112441" y="177106"/>
                  <a:pt x="108857" y="181586"/>
                </a:cubicBezTo>
                <a:cubicBezTo>
                  <a:pt x="104770" y="186694"/>
                  <a:pt x="95454" y="186621"/>
                  <a:pt x="92528" y="192472"/>
                </a:cubicBezTo>
                <a:cubicBezTo>
                  <a:pt x="58986" y="259555"/>
                  <a:pt x="113604" y="198610"/>
                  <a:pt x="70757" y="241457"/>
                </a:cubicBezTo>
                <a:cubicBezTo>
                  <a:pt x="68943" y="250529"/>
                  <a:pt x="67558" y="259697"/>
                  <a:pt x="65314" y="268672"/>
                </a:cubicBezTo>
                <a:cubicBezTo>
                  <a:pt x="63923" y="274238"/>
                  <a:pt x="60897" y="279355"/>
                  <a:pt x="59871" y="285000"/>
                </a:cubicBezTo>
                <a:cubicBezTo>
                  <a:pt x="57254" y="299391"/>
                  <a:pt x="61532" y="315756"/>
                  <a:pt x="54428" y="328543"/>
                </a:cubicBezTo>
                <a:cubicBezTo>
                  <a:pt x="50795" y="335082"/>
                  <a:pt x="39914" y="332172"/>
                  <a:pt x="32657" y="333986"/>
                </a:cubicBezTo>
                <a:cubicBezTo>
                  <a:pt x="26440" y="343312"/>
                  <a:pt x="13322" y="361523"/>
                  <a:pt x="10885" y="372086"/>
                </a:cubicBezTo>
                <a:cubicBezTo>
                  <a:pt x="7191" y="388094"/>
                  <a:pt x="8144" y="404866"/>
                  <a:pt x="5443" y="421072"/>
                </a:cubicBezTo>
                <a:cubicBezTo>
                  <a:pt x="4500" y="426731"/>
                  <a:pt x="1814" y="431957"/>
                  <a:pt x="0" y="437400"/>
                </a:cubicBezTo>
                <a:cubicBezTo>
                  <a:pt x="5443" y="441029"/>
                  <a:pt x="13403" y="442435"/>
                  <a:pt x="16328" y="448286"/>
                </a:cubicBezTo>
                <a:cubicBezTo>
                  <a:pt x="23019" y="461668"/>
                  <a:pt x="14765" y="483531"/>
                  <a:pt x="27214" y="491829"/>
                </a:cubicBezTo>
                <a:cubicBezTo>
                  <a:pt x="48317" y="505896"/>
                  <a:pt x="37337" y="500645"/>
                  <a:pt x="59871" y="508157"/>
                </a:cubicBezTo>
                <a:lnTo>
                  <a:pt x="92528" y="540814"/>
                </a:lnTo>
                <a:lnTo>
                  <a:pt x="108857" y="557143"/>
                </a:lnTo>
                <a:cubicBezTo>
                  <a:pt x="112638" y="568486"/>
                  <a:pt x="117713" y="586277"/>
                  <a:pt x="125185" y="595243"/>
                </a:cubicBezTo>
                <a:cubicBezTo>
                  <a:pt x="129373" y="600268"/>
                  <a:pt x="135834" y="602883"/>
                  <a:pt x="141514" y="606129"/>
                </a:cubicBezTo>
                <a:cubicBezTo>
                  <a:pt x="168349" y="621463"/>
                  <a:pt x="160177" y="613905"/>
                  <a:pt x="190500" y="627900"/>
                </a:cubicBezTo>
                <a:cubicBezTo>
                  <a:pt x="205234" y="634700"/>
                  <a:pt x="217941" y="647659"/>
                  <a:pt x="234043" y="649672"/>
                </a:cubicBezTo>
                <a:cubicBezTo>
                  <a:pt x="288536" y="656483"/>
                  <a:pt x="263157" y="652709"/>
                  <a:pt x="310243" y="660557"/>
                </a:cubicBezTo>
                <a:cubicBezTo>
                  <a:pt x="315686" y="662371"/>
                  <a:pt x="321797" y="662818"/>
                  <a:pt x="326571" y="666000"/>
                </a:cubicBezTo>
                <a:cubicBezTo>
                  <a:pt x="332976" y="670270"/>
                  <a:pt x="335234" y="681632"/>
                  <a:pt x="342900" y="682329"/>
                </a:cubicBezTo>
                <a:cubicBezTo>
                  <a:pt x="417002" y="689066"/>
                  <a:pt x="491671" y="685958"/>
                  <a:pt x="566057" y="687772"/>
                </a:cubicBezTo>
                <a:cubicBezTo>
                  <a:pt x="580571" y="695029"/>
                  <a:pt x="594205" y="704411"/>
                  <a:pt x="609600" y="709543"/>
                </a:cubicBezTo>
                <a:cubicBezTo>
                  <a:pt x="615043" y="711357"/>
                  <a:pt x="620601" y="712855"/>
                  <a:pt x="625928" y="714986"/>
                </a:cubicBezTo>
                <a:cubicBezTo>
                  <a:pt x="647827" y="723746"/>
                  <a:pt x="668868" y="734741"/>
                  <a:pt x="691243" y="742200"/>
                </a:cubicBezTo>
                <a:cubicBezTo>
                  <a:pt x="721759" y="752373"/>
                  <a:pt x="720312" y="751035"/>
                  <a:pt x="762000" y="774857"/>
                </a:cubicBezTo>
                <a:cubicBezTo>
                  <a:pt x="769876" y="779358"/>
                  <a:pt x="775865" y="786739"/>
                  <a:pt x="783771" y="791186"/>
                </a:cubicBezTo>
                <a:cubicBezTo>
                  <a:pt x="804986" y="803120"/>
                  <a:pt x="827314" y="812957"/>
                  <a:pt x="849085" y="823843"/>
                </a:cubicBezTo>
                <a:lnTo>
                  <a:pt x="903514" y="851057"/>
                </a:lnTo>
                <a:cubicBezTo>
                  <a:pt x="921657" y="860129"/>
                  <a:pt x="940549" y="867836"/>
                  <a:pt x="957943" y="878272"/>
                </a:cubicBezTo>
                <a:cubicBezTo>
                  <a:pt x="967014" y="883715"/>
                  <a:pt x="975121" y="891255"/>
                  <a:pt x="985157" y="894600"/>
                </a:cubicBezTo>
                <a:cubicBezTo>
                  <a:pt x="997328" y="898657"/>
                  <a:pt x="1010635" y="897748"/>
                  <a:pt x="1023257" y="900043"/>
                </a:cubicBezTo>
                <a:cubicBezTo>
                  <a:pt x="1030617" y="901381"/>
                  <a:pt x="1037835" y="903431"/>
                  <a:pt x="1045028" y="905486"/>
                </a:cubicBezTo>
                <a:cubicBezTo>
                  <a:pt x="1070558" y="912780"/>
                  <a:pt x="1054099" y="909373"/>
                  <a:pt x="1083128" y="921814"/>
                </a:cubicBezTo>
                <a:cubicBezTo>
                  <a:pt x="1097773" y="928090"/>
                  <a:pt x="1110696" y="929505"/>
                  <a:pt x="1126671" y="932700"/>
                </a:cubicBezTo>
                <a:cubicBezTo>
                  <a:pt x="1184909" y="961819"/>
                  <a:pt x="1154086" y="952680"/>
                  <a:pt x="1219200" y="959914"/>
                </a:cubicBezTo>
                <a:cubicBezTo>
                  <a:pt x="1233714" y="967171"/>
                  <a:pt x="1248009" y="974886"/>
                  <a:pt x="1262743" y="981686"/>
                </a:cubicBezTo>
                <a:cubicBezTo>
                  <a:pt x="1271614" y="985780"/>
                  <a:pt x="1282539" y="986214"/>
                  <a:pt x="1289957" y="992572"/>
                </a:cubicBezTo>
                <a:cubicBezTo>
                  <a:pt x="1296117" y="997852"/>
                  <a:pt x="1295106" y="1008606"/>
                  <a:pt x="1300843" y="1014343"/>
                </a:cubicBezTo>
                <a:cubicBezTo>
                  <a:pt x="1307570" y="1021070"/>
                  <a:pt x="1329184" y="1027419"/>
                  <a:pt x="1338943" y="1030672"/>
                </a:cubicBezTo>
                <a:cubicBezTo>
                  <a:pt x="1348014" y="1039743"/>
                  <a:pt x="1356700" y="1049217"/>
                  <a:pt x="1366157" y="1057886"/>
                </a:cubicBezTo>
                <a:cubicBezTo>
                  <a:pt x="1378487" y="1069189"/>
                  <a:pt x="1393144" y="1078041"/>
                  <a:pt x="1404257" y="1090543"/>
                </a:cubicBezTo>
                <a:cubicBezTo>
                  <a:pt x="1428701" y="1118043"/>
                  <a:pt x="1387071" y="1099330"/>
                  <a:pt x="1426028" y="1112314"/>
                </a:cubicBezTo>
                <a:cubicBezTo>
                  <a:pt x="1431471" y="1117757"/>
                  <a:pt x="1436093" y="1124169"/>
                  <a:pt x="1442357" y="1128643"/>
                </a:cubicBezTo>
                <a:cubicBezTo>
                  <a:pt x="1448959" y="1133359"/>
                  <a:pt x="1457895" y="1134335"/>
                  <a:pt x="1464128" y="1139529"/>
                </a:cubicBezTo>
                <a:cubicBezTo>
                  <a:pt x="1469153" y="1143717"/>
                  <a:pt x="1470389" y="1151232"/>
                  <a:pt x="1475014" y="1155857"/>
                </a:cubicBezTo>
                <a:cubicBezTo>
                  <a:pt x="1481428" y="1162271"/>
                  <a:pt x="1490371" y="1165772"/>
                  <a:pt x="1496785" y="1172186"/>
                </a:cubicBezTo>
                <a:cubicBezTo>
                  <a:pt x="1533068" y="1208469"/>
                  <a:pt x="1480459" y="1170373"/>
                  <a:pt x="1524000" y="1199400"/>
                </a:cubicBezTo>
                <a:cubicBezTo>
                  <a:pt x="1532423" y="1224668"/>
                  <a:pt x="1532963" y="1228855"/>
                  <a:pt x="1551214" y="1259272"/>
                </a:cubicBezTo>
                <a:cubicBezTo>
                  <a:pt x="1556657" y="1268343"/>
                  <a:pt x="1563165" y="1276855"/>
                  <a:pt x="1567543" y="1286486"/>
                </a:cubicBezTo>
                <a:cubicBezTo>
                  <a:pt x="1587256" y="1329856"/>
                  <a:pt x="1565027" y="1310209"/>
                  <a:pt x="1594757" y="1330029"/>
                </a:cubicBezTo>
                <a:cubicBezTo>
                  <a:pt x="1602014" y="1340915"/>
                  <a:pt x="1607913" y="1352840"/>
                  <a:pt x="1616528" y="1362686"/>
                </a:cubicBezTo>
                <a:cubicBezTo>
                  <a:pt x="1620836" y="1367609"/>
                  <a:pt x="1628770" y="1368464"/>
                  <a:pt x="1632857" y="1373572"/>
                </a:cubicBezTo>
                <a:cubicBezTo>
                  <a:pt x="1636441" y="1378052"/>
                  <a:pt x="1636286" y="1384528"/>
                  <a:pt x="1638300" y="1389900"/>
                </a:cubicBezTo>
                <a:cubicBezTo>
                  <a:pt x="1641730" y="1399048"/>
                  <a:pt x="1645217" y="1408186"/>
                  <a:pt x="1649185" y="1417114"/>
                </a:cubicBezTo>
                <a:cubicBezTo>
                  <a:pt x="1656691" y="1434002"/>
                  <a:pt x="1660654" y="1440789"/>
                  <a:pt x="1670957" y="1455214"/>
                </a:cubicBezTo>
                <a:cubicBezTo>
                  <a:pt x="1676230" y="1462596"/>
                  <a:pt x="1682880" y="1469056"/>
                  <a:pt x="1687285" y="1476986"/>
                </a:cubicBezTo>
                <a:cubicBezTo>
                  <a:pt x="1706513" y="1511598"/>
                  <a:pt x="1685255" y="1499895"/>
                  <a:pt x="1714500" y="1509643"/>
                </a:cubicBezTo>
                <a:cubicBezTo>
                  <a:pt x="1745629" y="1540774"/>
                  <a:pt x="1717831" y="1509533"/>
                  <a:pt x="1741714" y="1547743"/>
                </a:cubicBezTo>
                <a:cubicBezTo>
                  <a:pt x="1746522" y="1555435"/>
                  <a:pt x="1752770" y="1562132"/>
                  <a:pt x="1758043" y="1569514"/>
                </a:cubicBezTo>
                <a:cubicBezTo>
                  <a:pt x="1761845" y="1574837"/>
                  <a:pt x="1765003" y="1580610"/>
                  <a:pt x="1768928" y="1585843"/>
                </a:cubicBezTo>
                <a:cubicBezTo>
                  <a:pt x="1775898" y="1595137"/>
                  <a:pt x="1784256" y="1603391"/>
                  <a:pt x="1790700" y="1613057"/>
                </a:cubicBezTo>
                <a:cubicBezTo>
                  <a:pt x="1805137" y="1634713"/>
                  <a:pt x="1798321" y="1630842"/>
                  <a:pt x="1807028" y="1651157"/>
                </a:cubicBezTo>
                <a:cubicBezTo>
                  <a:pt x="1815316" y="1670495"/>
                  <a:pt x="1817866" y="1672857"/>
                  <a:pt x="1828800" y="1689257"/>
                </a:cubicBezTo>
                <a:cubicBezTo>
                  <a:pt x="1829584" y="1693178"/>
                  <a:pt x="1834905" y="1725629"/>
                  <a:pt x="1839685" y="1732800"/>
                </a:cubicBezTo>
                <a:cubicBezTo>
                  <a:pt x="1843955" y="1739205"/>
                  <a:pt x="1850571" y="1743686"/>
                  <a:pt x="1856014" y="1749129"/>
                </a:cubicBezTo>
                <a:cubicBezTo>
                  <a:pt x="1857828" y="1756386"/>
                  <a:pt x="1859834" y="1763598"/>
                  <a:pt x="1861457" y="1770900"/>
                </a:cubicBezTo>
                <a:cubicBezTo>
                  <a:pt x="1863464" y="1779931"/>
                  <a:pt x="1864656" y="1789139"/>
                  <a:pt x="1866900" y="1798114"/>
                </a:cubicBezTo>
                <a:cubicBezTo>
                  <a:pt x="1870904" y="1814131"/>
                  <a:pt x="1875440" y="1820637"/>
                  <a:pt x="1883228" y="1836214"/>
                </a:cubicBezTo>
                <a:cubicBezTo>
                  <a:pt x="1885042" y="1883386"/>
                  <a:pt x="1885423" y="1930634"/>
                  <a:pt x="1888671" y="1977729"/>
                </a:cubicBezTo>
                <a:cubicBezTo>
                  <a:pt x="1889066" y="1983453"/>
                  <a:pt x="1893242" y="1988387"/>
                  <a:pt x="1894114" y="1994057"/>
                </a:cubicBezTo>
                <a:cubicBezTo>
                  <a:pt x="1896887" y="2012078"/>
                  <a:pt x="1896784" y="2030465"/>
                  <a:pt x="1899557" y="2048486"/>
                </a:cubicBezTo>
                <a:cubicBezTo>
                  <a:pt x="1900429" y="2054156"/>
                  <a:pt x="1903609" y="2059248"/>
                  <a:pt x="1905000" y="2064814"/>
                </a:cubicBezTo>
                <a:cubicBezTo>
                  <a:pt x="1909264" y="2081869"/>
                  <a:pt x="1913956" y="2129487"/>
                  <a:pt x="1932214" y="2135572"/>
                </a:cubicBezTo>
                <a:lnTo>
                  <a:pt x="1948543" y="2141014"/>
                </a:lnTo>
                <a:cubicBezTo>
                  <a:pt x="1955800" y="2146457"/>
                  <a:pt x="1962766" y="2152311"/>
                  <a:pt x="1970314" y="2157343"/>
                </a:cubicBezTo>
                <a:cubicBezTo>
                  <a:pt x="1979116" y="2163211"/>
                  <a:pt x="1989496" y="2166787"/>
                  <a:pt x="1997528" y="2173672"/>
                </a:cubicBezTo>
                <a:cubicBezTo>
                  <a:pt x="2020034" y="2192963"/>
                  <a:pt x="1993732" y="2191773"/>
                  <a:pt x="2030185" y="2200886"/>
                </a:cubicBezTo>
                <a:cubicBezTo>
                  <a:pt x="2044376" y="2204434"/>
                  <a:pt x="2059214" y="2204515"/>
                  <a:pt x="2073728" y="2206329"/>
                </a:cubicBezTo>
                <a:cubicBezTo>
                  <a:pt x="2108763" y="2218007"/>
                  <a:pt x="2072053" y="2206957"/>
                  <a:pt x="2133600" y="2217214"/>
                </a:cubicBezTo>
                <a:cubicBezTo>
                  <a:pt x="2140979" y="2218444"/>
                  <a:pt x="2148178" y="2220602"/>
                  <a:pt x="2155371" y="2222657"/>
                </a:cubicBezTo>
                <a:cubicBezTo>
                  <a:pt x="2160888" y="2224233"/>
                  <a:pt x="2165986" y="2227581"/>
                  <a:pt x="2171700" y="2228100"/>
                </a:cubicBezTo>
                <a:cubicBezTo>
                  <a:pt x="2206077" y="2231225"/>
                  <a:pt x="2240643" y="2231729"/>
                  <a:pt x="2275114" y="2233543"/>
                </a:cubicBezTo>
                <a:cubicBezTo>
                  <a:pt x="2314730" y="2241467"/>
                  <a:pt x="2308816" y="2242964"/>
                  <a:pt x="2362200" y="2233543"/>
                </a:cubicBezTo>
                <a:cubicBezTo>
                  <a:pt x="2373500" y="2231549"/>
                  <a:pt x="2383971" y="2226286"/>
                  <a:pt x="2394857" y="2222657"/>
                </a:cubicBezTo>
                <a:lnTo>
                  <a:pt x="2411185" y="2217214"/>
                </a:lnTo>
                <a:cubicBezTo>
                  <a:pt x="2417000" y="2205585"/>
                  <a:pt x="2427409" y="2181523"/>
                  <a:pt x="2438400" y="2173672"/>
                </a:cubicBezTo>
                <a:cubicBezTo>
                  <a:pt x="2444487" y="2169324"/>
                  <a:pt x="2452914" y="2170043"/>
                  <a:pt x="2460171" y="2168229"/>
                </a:cubicBezTo>
                <a:cubicBezTo>
                  <a:pt x="2499944" y="2141714"/>
                  <a:pt x="2449945" y="2174071"/>
                  <a:pt x="2498271" y="2146457"/>
                </a:cubicBezTo>
                <a:cubicBezTo>
                  <a:pt x="2503951" y="2143212"/>
                  <a:pt x="2508882" y="2138749"/>
                  <a:pt x="2514600" y="2135572"/>
                </a:cubicBezTo>
                <a:cubicBezTo>
                  <a:pt x="2525239" y="2129661"/>
                  <a:pt x="2536618" y="2125154"/>
                  <a:pt x="2547257" y="2119243"/>
                </a:cubicBezTo>
                <a:cubicBezTo>
                  <a:pt x="2552975" y="2116066"/>
                  <a:pt x="2557734" y="2111282"/>
                  <a:pt x="2563585" y="2108357"/>
                </a:cubicBezTo>
                <a:cubicBezTo>
                  <a:pt x="2568717" y="2105791"/>
                  <a:pt x="2574782" y="2105480"/>
                  <a:pt x="2579914" y="2102914"/>
                </a:cubicBezTo>
                <a:cubicBezTo>
                  <a:pt x="2589376" y="2098183"/>
                  <a:pt x="2597461" y="2090882"/>
                  <a:pt x="2607128" y="2086586"/>
                </a:cubicBezTo>
                <a:cubicBezTo>
                  <a:pt x="2613964" y="2083548"/>
                  <a:pt x="2621707" y="2083198"/>
                  <a:pt x="2628900" y="2081143"/>
                </a:cubicBezTo>
                <a:cubicBezTo>
                  <a:pt x="2667954" y="2069984"/>
                  <a:pt x="2617108" y="2081324"/>
                  <a:pt x="2672443" y="2070257"/>
                </a:cubicBezTo>
                <a:cubicBezTo>
                  <a:pt x="2676071" y="2063000"/>
                  <a:pt x="2678260" y="2054822"/>
                  <a:pt x="2683328" y="2048486"/>
                </a:cubicBezTo>
                <a:cubicBezTo>
                  <a:pt x="2692945" y="2036465"/>
                  <a:pt x="2715985" y="2015829"/>
                  <a:pt x="2715985" y="2015829"/>
                </a:cubicBezTo>
                <a:cubicBezTo>
                  <a:pt x="2719614" y="2006757"/>
                  <a:pt x="2722777" y="1997485"/>
                  <a:pt x="2726871" y="1988614"/>
                </a:cubicBezTo>
                <a:cubicBezTo>
                  <a:pt x="2733671" y="1973880"/>
                  <a:pt x="2748643" y="1945072"/>
                  <a:pt x="2748643" y="1945072"/>
                </a:cubicBezTo>
                <a:cubicBezTo>
                  <a:pt x="2750457" y="1936000"/>
                  <a:pt x="2751841" y="1926832"/>
                  <a:pt x="2754085" y="1917857"/>
                </a:cubicBezTo>
                <a:cubicBezTo>
                  <a:pt x="2755476" y="1912291"/>
                  <a:pt x="2759031" y="1907245"/>
                  <a:pt x="2759528" y="1901529"/>
                </a:cubicBezTo>
                <a:cubicBezTo>
                  <a:pt x="2770987" y="1769753"/>
                  <a:pt x="2752577" y="1829853"/>
                  <a:pt x="2770414" y="1776343"/>
                </a:cubicBezTo>
                <a:cubicBezTo>
                  <a:pt x="2768600" y="1763643"/>
                  <a:pt x="2764971" y="1751072"/>
                  <a:pt x="2764971" y="1738243"/>
                </a:cubicBezTo>
                <a:lnTo>
                  <a:pt x="2764971" y="1694700"/>
                </a:lnTo>
                <a:cubicBezTo>
                  <a:pt x="2763157" y="1676557"/>
                  <a:pt x="2762301" y="1658293"/>
                  <a:pt x="2759528" y="1640272"/>
                </a:cubicBezTo>
                <a:cubicBezTo>
                  <a:pt x="2757131" y="1624689"/>
                  <a:pt x="2733523" y="1583422"/>
                  <a:pt x="2732314" y="1580400"/>
                </a:cubicBezTo>
                <a:cubicBezTo>
                  <a:pt x="2728685" y="1571329"/>
                  <a:pt x="2724767" y="1562368"/>
                  <a:pt x="2721428" y="1553186"/>
                </a:cubicBezTo>
                <a:cubicBezTo>
                  <a:pt x="2717507" y="1542402"/>
                  <a:pt x="2718657" y="1528643"/>
                  <a:pt x="2710543" y="1520529"/>
                </a:cubicBezTo>
                <a:lnTo>
                  <a:pt x="2677885" y="1487872"/>
                </a:lnTo>
                <a:cubicBezTo>
                  <a:pt x="2674257" y="1480615"/>
                  <a:pt x="2671716" y="1472702"/>
                  <a:pt x="2667000" y="1466100"/>
                </a:cubicBezTo>
                <a:cubicBezTo>
                  <a:pt x="2655999" y="1450698"/>
                  <a:pt x="2636242" y="1440785"/>
                  <a:pt x="2623457" y="1428000"/>
                </a:cubicBezTo>
                <a:cubicBezTo>
                  <a:pt x="2615242" y="1419785"/>
                  <a:pt x="2608942" y="1409857"/>
                  <a:pt x="2601685" y="1400786"/>
                </a:cubicBezTo>
                <a:cubicBezTo>
                  <a:pt x="2588009" y="1359749"/>
                  <a:pt x="2606456" y="1410326"/>
                  <a:pt x="2585357" y="1368129"/>
                </a:cubicBezTo>
                <a:cubicBezTo>
                  <a:pt x="2582791" y="1362997"/>
                  <a:pt x="2582761" y="1356781"/>
                  <a:pt x="2579914" y="1351800"/>
                </a:cubicBezTo>
                <a:cubicBezTo>
                  <a:pt x="2575413" y="1343924"/>
                  <a:pt x="2568858" y="1337411"/>
                  <a:pt x="2563585" y="1330029"/>
                </a:cubicBezTo>
                <a:cubicBezTo>
                  <a:pt x="2559783" y="1324706"/>
                  <a:pt x="2556328" y="1319143"/>
                  <a:pt x="2552700" y="1313700"/>
                </a:cubicBezTo>
                <a:cubicBezTo>
                  <a:pt x="2535685" y="1245642"/>
                  <a:pt x="2557431" y="1330258"/>
                  <a:pt x="2541814" y="1275600"/>
                </a:cubicBezTo>
                <a:cubicBezTo>
                  <a:pt x="2539759" y="1268407"/>
                  <a:pt x="2540082" y="1260324"/>
                  <a:pt x="2536371" y="1253829"/>
                </a:cubicBezTo>
                <a:cubicBezTo>
                  <a:pt x="2532552" y="1247146"/>
                  <a:pt x="2524661" y="1243658"/>
                  <a:pt x="2520043" y="1237500"/>
                </a:cubicBezTo>
                <a:cubicBezTo>
                  <a:pt x="2479469" y="1183401"/>
                  <a:pt x="2525954" y="1232526"/>
                  <a:pt x="2487385" y="1193957"/>
                </a:cubicBezTo>
                <a:cubicBezTo>
                  <a:pt x="2485571" y="1188514"/>
                  <a:pt x="2483334" y="1183195"/>
                  <a:pt x="2481943" y="1177629"/>
                </a:cubicBezTo>
                <a:cubicBezTo>
                  <a:pt x="2479699" y="1168654"/>
                  <a:pt x="2481090" y="1158446"/>
                  <a:pt x="2476500" y="1150414"/>
                </a:cubicBezTo>
                <a:cubicBezTo>
                  <a:pt x="2473254" y="1144734"/>
                  <a:pt x="2465614" y="1143157"/>
                  <a:pt x="2460171" y="1139529"/>
                </a:cubicBezTo>
                <a:cubicBezTo>
                  <a:pt x="2451147" y="1125993"/>
                  <a:pt x="2444319" y="1117214"/>
                  <a:pt x="2438400" y="1101429"/>
                </a:cubicBezTo>
                <a:cubicBezTo>
                  <a:pt x="2435773" y="1094425"/>
                  <a:pt x="2437247" y="1085785"/>
                  <a:pt x="2432957" y="1079657"/>
                </a:cubicBezTo>
                <a:cubicBezTo>
                  <a:pt x="2424129" y="1067045"/>
                  <a:pt x="2408840" y="1059809"/>
                  <a:pt x="2400300" y="1047000"/>
                </a:cubicBezTo>
                <a:cubicBezTo>
                  <a:pt x="2396671" y="1041557"/>
                  <a:pt x="2394040" y="1035297"/>
                  <a:pt x="2389414" y="1030672"/>
                </a:cubicBezTo>
                <a:cubicBezTo>
                  <a:pt x="2384788" y="1026046"/>
                  <a:pt x="2378528" y="1023415"/>
                  <a:pt x="2373085" y="1019786"/>
                </a:cubicBezTo>
                <a:cubicBezTo>
                  <a:pt x="2369648" y="1009472"/>
                  <a:pt x="2361100" y="982757"/>
                  <a:pt x="2356757" y="976243"/>
                </a:cubicBezTo>
                <a:cubicBezTo>
                  <a:pt x="2351064" y="967704"/>
                  <a:pt x="2342242" y="961729"/>
                  <a:pt x="2334985" y="954472"/>
                </a:cubicBezTo>
                <a:cubicBezTo>
                  <a:pt x="2333171" y="949029"/>
                  <a:pt x="2332389" y="943124"/>
                  <a:pt x="2329543" y="938143"/>
                </a:cubicBezTo>
                <a:cubicBezTo>
                  <a:pt x="2325042" y="930267"/>
                  <a:pt x="2316265" y="924915"/>
                  <a:pt x="2313214" y="916372"/>
                </a:cubicBezTo>
                <a:cubicBezTo>
                  <a:pt x="2306991" y="898948"/>
                  <a:pt x="2308179" y="879496"/>
                  <a:pt x="2302328" y="861943"/>
                </a:cubicBezTo>
                <a:cubicBezTo>
                  <a:pt x="2300514" y="856500"/>
                  <a:pt x="2298276" y="851180"/>
                  <a:pt x="2296885" y="845614"/>
                </a:cubicBezTo>
                <a:cubicBezTo>
                  <a:pt x="2289969" y="817946"/>
                  <a:pt x="2295517" y="814988"/>
                  <a:pt x="2275114" y="791186"/>
                </a:cubicBezTo>
                <a:cubicBezTo>
                  <a:pt x="2270857" y="786219"/>
                  <a:pt x="2264228" y="783929"/>
                  <a:pt x="2258785" y="780300"/>
                </a:cubicBezTo>
                <a:cubicBezTo>
                  <a:pt x="2253342" y="773043"/>
                  <a:pt x="2247489" y="766077"/>
                  <a:pt x="2242457" y="758529"/>
                </a:cubicBezTo>
                <a:cubicBezTo>
                  <a:pt x="2236589" y="749726"/>
                  <a:pt x="2232737" y="739575"/>
                  <a:pt x="2226128" y="731314"/>
                </a:cubicBezTo>
                <a:cubicBezTo>
                  <a:pt x="2218114" y="721296"/>
                  <a:pt x="2207362" y="713755"/>
                  <a:pt x="2198914" y="704100"/>
                </a:cubicBezTo>
                <a:cubicBezTo>
                  <a:pt x="2194606" y="699177"/>
                  <a:pt x="2192216" y="692797"/>
                  <a:pt x="2188028" y="687772"/>
                </a:cubicBezTo>
                <a:cubicBezTo>
                  <a:pt x="2183100" y="681859"/>
                  <a:pt x="2176318" y="677601"/>
                  <a:pt x="2171700" y="671443"/>
                </a:cubicBezTo>
                <a:cubicBezTo>
                  <a:pt x="2145994" y="637168"/>
                  <a:pt x="2168892" y="648736"/>
                  <a:pt x="2139043" y="638786"/>
                </a:cubicBezTo>
                <a:cubicBezTo>
                  <a:pt x="2133600" y="633343"/>
                  <a:pt x="2128790" y="627183"/>
                  <a:pt x="2122714" y="622457"/>
                </a:cubicBezTo>
                <a:cubicBezTo>
                  <a:pt x="2112387" y="614425"/>
                  <a:pt x="2099308" y="609937"/>
                  <a:pt x="2090057" y="600686"/>
                </a:cubicBezTo>
                <a:cubicBezTo>
                  <a:pt x="2080986" y="591615"/>
                  <a:pt x="2072772" y="581596"/>
                  <a:pt x="2062843" y="573472"/>
                </a:cubicBezTo>
                <a:cubicBezTo>
                  <a:pt x="2023953" y="541653"/>
                  <a:pt x="2043236" y="558848"/>
                  <a:pt x="2013857" y="546257"/>
                </a:cubicBezTo>
                <a:cubicBezTo>
                  <a:pt x="2006399" y="543061"/>
                  <a:pt x="1999543" y="538568"/>
                  <a:pt x="1992085" y="535372"/>
                </a:cubicBezTo>
                <a:cubicBezTo>
                  <a:pt x="1981150" y="530686"/>
                  <a:pt x="1965037" y="527249"/>
                  <a:pt x="1953985" y="524486"/>
                </a:cubicBezTo>
                <a:cubicBezTo>
                  <a:pt x="1943099" y="517229"/>
                  <a:pt x="1933238" y="508128"/>
                  <a:pt x="1921328" y="502714"/>
                </a:cubicBezTo>
                <a:cubicBezTo>
                  <a:pt x="1912906" y="498886"/>
                  <a:pt x="1903128" y="499352"/>
                  <a:pt x="1894114" y="497272"/>
                </a:cubicBezTo>
                <a:cubicBezTo>
                  <a:pt x="1888097" y="495884"/>
                  <a:pt x="1848240" y="486942"/>
                  <a:pt x="1834243" y="480943"/>
                </a:cubicBezTo>
                <a:cubicBezTo>
                  <a:pt x="1826785" y="477747"/>
                  <a:pt x="1819564" y="473997"/>
                  <a:pt x="1812471" y="470057"/>
                </a:cubicBezTo>
                <a:cubicBezTo>
                  <a:pt x="1803223" y="464920"/>
                  <a:pt x="1794888" y="458107"/>
                  <a:pt x="1785257" y="453729"/>
                </a:cubicBezTo>
                <a:cubicBezTo>
                  <a:pt x="1774811" y="448981"/>
                  <a:pt x="1752600" y="442843"/>
                  <a:pt x="1752600" y="442843"/>
                </a:cubicBezTo>
                <a:cubicBezTo>
                  <a:pt x="1745343" y="437400"/>
                  <a:pt x="1738704" y="431015"/>
                  <a:pt x="1730828" y="426514"/>
                </a:cubicBezTo>
                <a:cubicBezTo>
                  <a:pt x="1718164" y="419278"/>
                  <a:pt x="1684769" y="416825"/>
                  <a:pt x="1676400" y="415629"/>
                </a:cubicBezTo>
                <a:cubicBezTo>
                  <a:pt x="1610082" y="393523"/>
                  <a:pt x="1681445" y="415604"/>
                  <a:pt x="1507671" y="404743"/>
                </a:cubicBezTo>
                <a:cubicBezTo>
                  <a:pt x="1500205" y="404276"/>
                  <a:pt x="1492776" y="402247"/>
                  <a:pt x="1485900" y="399300"/>
                </a:cubicBezTo>
                <a:cubicBezTo>
                  <a:pt x="1467256" y="391310"/>
                  <a:pt x="1448865" y="382523"/>
                  <a:pt x="1431471" y="372086"/>
                </a:cubicBezTo>
                <a:cubicBezTo>
                  <a:pt x="1422400" y="366643"/>
                  <a:pt x="1413888" y="360135"/>
                  <a:pt x="1404257" y="355757"/>
                </a:cubicBezTo>
                <a:cubicBezTo>
                  <a:pt x="1379292" y="344409"/>
                  <a:pt x="1365451" y="343847"/>
                  <a:pt x="1338943" y="339429"/>
                </a:cubicBezTo>
                <a:cubicBezTo>
                  <a:pt x="1289457" y="306438"/>
                  <a:pt x="1365366" y="360410"/>
                  <a:pt x="1306285" y="301329"/>
                </a:cubicBezTo>
                <a:cubicBezTo>
                  <a:pt x="1299558" y="294602"/>
                  <a:pt x="1277944" y="288253"/>
                  <a:pt x="1268185" y="285000"/>
                </a:cubicBezTo>
                <a:cubicBezTo>
                  <a:pt x="1204029" y="220844"/>
                  <a:pt x="1288787" y="297551"/>
                  <a:pt x="1219200" y="257786"/>
                </a:cubicBezTo>
                <a:cubicBezTo>
                  <a:pt x="1213520" y="254540"/>
                  <a:pt x="1213589" y="245326"/>
                  <a:pt x="1208314" y="241457"/>
                </a:cubicBezTo>
                <a:cubicBezTo>
                  <a:pt x="1185982" y="225080"/>
                  <a:pt x="1161188" y="212355"/>
                  <a:pt x="1137557" y="197914"/>
                </a:cubicBezTo>
                <a:cubicBezTo>
                  <a:pt x="1128530" y="192398"/>
                  <a:pt x="1117823" y="189066"/>
                  <a:pt x="1110343" y="181586"/>
                </a:cubicBezTo>
                <a:cubicBezTo>
                  <a:pt x="1103086" y="174329"/>
                  <a:pt x="1096923" y="165779"/>
                  <a:pt x="1088571" y="159814"/>
                </a:cubicBezTo>
                <a:cubicBezTo>
                  <a:pt x="1083903" y="156479"/>
                  <a:pt x="1077516" y="156632"/>
                  <a:pt x="1072243" y="154372"/>
                </a:cubicBezTo>
                <a:cubicBezTo>
                  <a:pt x="1057716" y="148146"/>
                  <a:pt x="1035646" y="135416"/>
                  <a:pt x="1023257" y="127157"/>
                </a:cubicBezTo>
                <a:cubicBezTo>
                  <a:pt x="1015709" y="122125"/>
                  <a:pt x="1008373" y="116733"/>
                  <a:pt x="1001485" y="110829"/>
                </a:cubicBezTo>
                <a:cubicBezTo>
                  <a:pt x="995641" y="105820"/>
                  <a:pt x="991562" y="98770"/>
                  <a:pt x="985157" y="94500"/>
                </a:cubicBezTo>
                <a:cubicBezTo>
                  <a:pt x="975031" y="87749"/>
                  <a:pt x="963184" y="84000"/>
                  <a:pt x="952500" y="78172"/>
                </a:cubicBezTo>
                <a:cubicBezTo>
                  <a:pt x="943212" y="73106"/>
                  <a:pt x="934256" y="67450"/>
                  <a:pt x="925285" y="61843"/>
                </a:cubicBezTo>
                <a:cubicBezTo>
                  <a:pt x="919738" y="58376"/>
                  <a:pt x="914808" y="53882"/>
                  <a:pt x="908957" y="50957"/>
                </a:cubicBezTo>
                <a:cubicBezTo>
                  <a:pt x="900218" y="46588"/>
                  <a:pt x="890671" y="44040"/>
                  <a:pt x="881743" y="40072"/>
                </a:cubicBezTo>
                <a:cubicBezTo>
                  <a:pt x="874328" y="36777"/>
                  <a:pt x="867669" y="31752"/>
                  <a:pt x="859971" y="29186"/>
                </a:cubicBezTo>
                <a:cubicBezTo>
                  <a:pt x="851195" y="26261"/>
                  <a:pt x="841788" y="25750"/>
                  <a:pt x="832757" y="23743"/>
                </a:cubicBezTo>
                <a:cubicBezTo>
                  <a:pt x="775914" y="11111"/>
                  <a:pt x="849846" y="20891"/>
                  <a:pt x="729343" y="12857"/>
                </a:cubicBezTo>
                <a:cubicBezTo>
                  <a:pt x="654972" y="-11933"/>
                  <a:pt x="713338" y="5442"/>
                  <a:pt x="527957" y="12857"/>
                </a:cubicBezTo>
                <a:cubicBezTo>
                  <a:pt x="498895" y="14020"/>
                  <a:pt x="469900" y="16486"/>
                  <a:pt x="440871" y="18300"/>
                </a:cubicBezTo>
                <a:cubicBezTo>
                  <a:pt x="435428" y="20114"/>
                  <a:pt x="429816" y="21483"/>
                  <a:pt x="424543" y="23743"/>
                </a:cubicBezTo>
                <a:cubicBezTo>
                  <a:pt x="417085" y="26939"/>
                  <a:pt x="410543" y="32297"/>
                  <a:pt x="402771" y="34629"/>
                </a:cubicBezTo>
                <a:cubicBezTo>
                  <a:pt x="362921" y="46584"/>
                  <a:pt x="381381" y="33688"/>
                  <a:pt x="353785" y="45514"/>
                </a:cubicBezTo>
                <a:cubicBezTo>
                  <a:pt x="306691" y="65696"/>
                  <a:pt x="353989" y="49075"/>
                  <a:pt x="315685" y="61843"/>
                </a:cubicBezTo>
                <a:lnTo>
                  <a:pt x="272143" y="105386"/>
                </a:lnTo>
                <a:close/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sr-Latn-R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650090" y="4401316"/>
            <a:ext cx="36420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Arial Black" panose="020B0A04020102020204" pitchFamily="34" charset="0"/>
              </a:rPr>
              <a:t>2.</a:t>
            </a:r>
            <a:endParaRPr lang="sr-Latn-RS" sz="1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Google Shape;202;p23"/>
          <p:cNvSpPr/>
          <p:nvPr/>
        </p:nvSpPr>
        <p:spPr>
          <a:xfrm>
            <a:off x="1006725" y="3635349"/>
            <a:ext cx="1771009" cy="1009349"/>
          </a:xfrm>
          <a:prstGeom prst="rect">
            <a:avLst/>
          </a:prstGeom>
          <a:solidFill>
            <a:srgbClr val="5B9BD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/>
              <a:t>R</a:t>
            </a:r>
            <a:r>
              <a:rPr lang="en-GB" sz="1600" baseline="-25000" dirty="0"/>
              <a:t>12</a:t>
            </a:r>
            <a:r>
              <a:rPr lang="en-GB" sz="1600" dirty="0"/>
              <a:t>: Drug-Target Interactions (DTI)*</a:t>
            </a: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73" name="Google Shape;208;p23"/>
          <p:cNvSpPr txBox="1"/>
          <p:nvPr/>
        </p:nvSpPr>
        <p:spPr>
          <a:xfrm>
            <a:off x="1021311" y="3347789"/>
            <a:ext cx="1771010" cy="167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drugs</a:t>
            </a:r>
            <a:endParaRPr sz="1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222;p23"/>
          <p:cNvSpPr txBox="1"/>
          <p:nvPr/>
        </p:nvSpPr>
        <p:spPr>
          <a:xfrm>
            <a:off x="1006715" y="4355901"/>
            <a:ext cx="1771019" cy="37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/>
              <a:t>* </a:t>
            </a:r>
            <a:r>
              <a:rPr lang="en-GB" sz="1300" dirty="0" err="1"/>
              <a:t>DrugBank</a:t>
            </a:r>
            <a:r>
              <a:rPr lang="en-GB" sz="1300" dirty="0"/>
              <a:t> v 5.1.3</a:t>
            </a:r>
            <a:endParaRPr sz="1300" dirty="0"/>
          </a:p>
        </p:txBody>
      </p:sp>
      <p:sp>
        <p:nvSpPr>
          <p:cNvPr id="75" name="Rectangle 74"/>
          <p:cNvSpPr/>
          <p:nvPr/>
        </p:nvSpPr>
        <p:spPr bwMode="auto">
          <a:xfrm>
            <a:off x="290949" y="3275781"/>
            <a:ext cx="7989723" cy="1724176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sr-Latn-R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EF7162D-0F8F-4CAA-80E4-07B3EFEB2EF2}"/>
              </a:ext>
            </a:extLst>
          </p:cNvPr>
          <p:cNvSpPr txBox="1"/>
          <p:nvPr/>
        </p:nvSpPr>
        <p:spPr>
          <a:xfrm>
            <a:off x="179259" y="6874560"/>
            <a:ext cx="5112297" cy="56457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/>
              <a:t>Alexandros Xenos, Noël Malod-Dognin, Carme Zambrana and </a:t>
            </a:r>
            <a:r>
              <a:rPr lang="en-US" sz="1100" b="1" dirty="0" err="1"/>
              <a:t>Nataša</a:t>
            </a:r>
            <a:r>
              <a:rPr lang="en-US" sz="1100" b="1" dirty="0"/>
              <a:t> </a:t>
            </a:r>
            <a:r>
              <a:rPr lang="en-US" sz="1100" b="1" dirty="0" err="1"/>
              <a:t>Pržulj</a:t>
            </a:r>
            <a:r>
              <a:rPr lang="en-US" sz="1100" dirty="0"/>
              <a:t>,  </a:t>
            </a:r>
          </a:p>
          <a:p>
            <a:r>
              <a:rPr lang="en-US" sz="1100" dirty="0"/>
              <a:t>“</a:t>
            </a:r>
            <a:r>
              <a:rPr lang="en-GB" sz="1100" dirty="0"/>
              <a:t>Integrated Data Analysis Uncovers New COVID-19 Related Genes and </a:t>
            </a:r>
          </a:p>
          <a:p>
            <a:r>
              <a:rPr lang="en-GB" sz="1100" dirty="0"/>
              <a:t>Potential Drug Re-Purposing Candidates</a:t>
            </a:r>
            <a:r>
              <a:rPr lang="en-US" sz="1100" dirty="0"/>
              <a:t>,” </a:t>
            </a:r>
            <a:r>
              <a:rPr lang="en-GB" sz="1100" b="1" i="1" dirty="0"/>
              <a:t>Int. J. Mol. Sci</a:t>
            </a:r>
            <a:r>
              <a:rPr lang="en-GB" sz="1100" i="1" dirty="0"/>
              <a:t>.</a:t>
            </a:r>
            <a:r>
              <a:rPr lang="en-GB" sz="1100" dirty="0"/>
              <a:t>, </a:t>
            </a:r>
            <a:r>
              <a:rPr lang="en-GB" sz="1100" i="1" dirty="0"/>
              <a:t>24</a:t>
            </a:r>
            <a:r>
              <a:rPr lang="en-GB" sz="1100" dirty="0"/>
              <a:t>(2), 1431, 2023</a:t>
            </a:r>
            <a:endParaRPr lang="en-US" sz="1100" dirty="0"/>
          </a:p>
        </p:txBody>
      </p:sp>
      <p:sp>
        <p:nvSpPr>
          <p:cNvPr id="78" name="Rectangle 1027">
            <a:extLst>
              <a:ext uri="{FF2B5EF4-FFF2-40B4-BE49-F238E27FC236}">
                <a16:creationId xmlns:a16="http://schemas.microsoft.com/office/drawing/2014/main" id="{7651C4BB-2265-4133-9FB8-4431E975F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1" y="539477"/>
            <a:ext cx="9198993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lang="en-US" sz="2400" b="1" dirty="0">
                <a:solidFill>
                  <a:schemeClr val="bg1"/>
                </a:solidFill>
              </a:rPr>
              <a:t> 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precision medicine applications: Covid-19</a:t>
            </a:r>
          </a:p>
        </p:txBody>
      </p:sp>
    </p:spTree>
    <p:extLst>
      <p:ext uri="{BB962C8B-B14F-4D97-AF65-F5344CB8AC3E}">
        <p14:creationId xmlns:p14="http://schemas.microsoft.com/office/powerpoint/2010/main" val="38886399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696" y="4911591"/>
            <a:ext cx="360040" cy="29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287784" y="7104340"/>
            <a:ext cx="9576594" cy="27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0" dirty="0">
                <a:latin typeface="+mn-lt"/>
              </a:rPr>
              <a:t>V. </a:t>
            </a:r>
            <a:r>
              <a:rPr lang="en-US" altLang="en-US" sz="1200" b="0" dirty="0" err="1">
                <a:latin typeface="+mn-lt"/>
              </a:rPr>
              <a:t>Gligorijevic</a:t>
            </a:r>
            <a:r>
              <a:rPr lang="en-US" altLang="en-US" sz="1200" b="0" dirty="0">
                <a:latin typeface="+mn-lt"/>
              </a:rPr>
              <a:t>, N. </a:t>
            </a:r>
            <a:r>
              <a:rPr lang="en-US" altLang="en-US" sz="1200" b="0" dirty="0" err="1">
                <a:latin typeface="+mn-lt"/>
              </a:rPr>
              <a:t>Malod-Dognin</a:t>
            </a:r>
            <a:r>
              <a:rPr lang="en-US" altLang="en-US" sz="1200" b="0" dirty="0">
                <a:latin typeface="+mn-lt"/>
              </a:rPr>
              <a:t> and </a:t>
            </a:r>
            <a:r>
              <a:rPr lang="en-US" sz="1200" dirty="0"/>
              <a:t>N. </a:t>
            </a:r>
            <a:r>
              <a:rPr lang="en-US" sz="1200" dirty="0" err="1"/>
              <a:t>Pržulj</a:t>
            </a:r>
            <a:r>
              <a:rPr lang="en-US" altLang="en-US" sz="1200" b="0" dirty="0">
                <a:latin typeface="+mn-lt"/>
              </a:rPr>
              <a:t>, Patient-specific data fusion for cancer stratification and personalized treatment, </a:t>
            </a:r>
            <a:r>
              <a:rPr lang="en-US" altLang="en-US" sz="1200" i="1" dirty="0">
                <a:latin typeface="+mn-lt"/>
              </a:rPr>
              <a:t>PSB</a:t>
            </a:r>
            <a:r>
              <a:rPr lang="en-US" altLang="en-US" sz="1200" b="0" dirty="0">
                <a:latin typeface="+mn-lt"/>
              </a:rPr>
              <a:t>, 2016 </a:t>
            </a:r>
          </a:p>
        </p:txBody>
      </p:sp>
      <p:pic>
        <p:nvPicPr>
          <p:cNvPr id="7885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68" y="2687884"/>
            <a:ext cx="5113817" cy="319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68" y="6065240"/>
            <a:ext cx="7980495" cy="90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9" name="TextBox 2"/>
          <p:cNvSpPr txBox="1">
            <a:spLocks noChangeArrowheads="1"/>
          </p:cNvSpPr>
          <p:nvPr/>
        </p:nvSpPr>
        <p:spPr bwMode="auto">
          <a:xfrm>
            <a:off x="2268141" y="2215405"/>
            <a:ext cx="609117" cy="287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300" b="0"/>
              <a:t>TCGA</a:t>
            </a:r>
            <a:endParaRPr lang="en-US" altLang="en-US" sz="1300" b="0"/>
          </a:p>
        </p:txBody>
      </p:sp>
      <p:sp>
        <p:nvSpPr>
          <p:cNvPr id="78860" name="TextBox 3"/>
          <p:cNvSpPr txBox="1">
            <a:spLocks noChangeArrowheads="1"/>
          </p:cNvSpPr>
          <p:nvPr/>
        </p:nvSpPr>
        <p:spPr bwMode="auto">
          <a:xfrm>
            <a:off x="2971685" y="2094660"/>
            <a:ext cx="1376955" cy="4739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300" b="0"/>
              <a:t>BioGRID, KEGG:</a:t>
            </a:r>
          </a:p>
          <a:p>
            <a:pPr eaLnBrk="1" hangingPunct="1"/>
            <a:r>
              <a:rPr lang="en-GB" altLang="en-US" sz="1300" b="0"/>
              <a:t>PPI, GI, MI</a:t>
            </a:r>
            <a:endParaRPr lang="en-US" altLang="en-US" sz="1300" b="0"/>
          </a:p>
        </p:txBody>
      </p:sp>
      <p:sp>
        <p:nvSpPr>
          <p:cNvPr id="78861" name="TextBox 13"/>
          <p:cNvSpPr txBox="1">
            <a:spLocks noChangeArrowheads="1"/>
          </p:cNvSpPr>
          <p:nvPr/>
        </p:nvSpPr>
        <p:spPr bwMode="auto">
          <a:xfrm>
            <a:off x="4448776" y="2099910"/>
            <a:ext cx="963380" cy="4739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300" b="0"/>
              <a:t>DrugBank:</a:t>
            </a:r>
          </a:p>
          <a:p>
            <a:pPr eaLnBrk="1" hangingPunct="1"/>
            <a:r>
              <a:rPr lang="en-GB" altLang="en-US" sz="1300" b="0"/>
              <a:t>DTI</a:t>
            </a:r>
            <a:endParaRPr lang="en-US" altLang="en-US" sz="1300" b="0"/>
          </a:p>
        </p:txBody>
      </p:sp>
      <p:sp>
        <p:nvSpPr>
          <p:cNvPr id="78862" name="TextBox 17"/>
          <p:cNvSpPr txBox="1">
            <a:spLocks noChangeArrowheads="1"/>
          </p:cNvSpPr>
          <p:nvPr/>
        </p:nvSpPr>
        <p:spPr bwMode="auto">
          <a:xfrm>
            <a:off x="5544344" y="2099910"/>
            <a:ext cx="963380" cy="4739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300" b="0"/>
              <a:t>DrugBank:</a:t>
            </a:r>
          </a:p>
          <a:p>
            <a:pPr eaLnBrk="1" hangingPunct="1"/>
            <a:r>
              <a:rPr lang="en-GB" altLang="en-US" sz="1300" b="0"/>
              <a:t>SMILES</a:t>
            </a:r>
            <a:endParaRPr lang="en-US" altLang="en-US" sz="1300" b="0"/>
          </a:p>
        </p:txBody>
      </p:sp>
      <p:sp>
        <p:nvSpPr>
          <p:cNvPr id="78863" name="TextBox 4"/>
          <p:cNvSpPr txBox="1">
            <a:spLocks noChangeArrowheads="1"/>
          </p:cNvSpPr>
          <p:nvPr/>
        </p:nvSpPr>
        <p:spPr bwMode="auto">
          <a:xfrm>
            <a:off x="924058" y="2099910"/>
            <a:ext cx="836743" cy="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u="sng"/>
              <a:t>Data:</a:t>
            </a:r>
            <a:endParaRPr lang="en-US" altLang="en-US" u="sng"/>
          </a:p>
        </p:txBody>
      </p:sp>
      <p:cxnSp>
        <p:nvCxnSpPr>
          <p:cNvPr id="78864" name="Straight Arrow Connector 6"/>
          <p:cNvCxnSpPr>
            <a:cxnSpLocks noChangeShapeType="1"/>
          </p:cNvCxnSpPr>
          <p:nvPr/>
        </p:nvCxnSpPr>
        <p:spPr bwMode="auto">
          <a:xfrm>
            <a:off x="2584911" y="2603888"/>
            <a:ext cx="187261" cy="694721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5" name="Straight Arrow Connector 10"/>
          <p:cNvCxnSpPr>
            <a:cxnSpLocks noChangeShapeType="1"/>
          </p:cNvCxnSpPr>
          <p:nvPr/>
        </p:nvCxnSpPr>
        <p:spPr bwMode="auto">
          <a:xfrm flipH="1">
            <a:off x="4448776" y="2637138"/>
            <a:ext cx="339521" cy="722718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6" name="Straight Arrow Connector 12"/>
          <p:cNvCxnSpPr>
            <a:cxnSpLocks noChangeShapeType="1"/>
          </p:cNvCxnSpPr>
          <p:nvPr/>
        </p:nvCxnSpPr>
        <p:spPr bwMode="auto">
          <a:xfrm flipH="1">
            <a:off x="5628349" y="2637137"/>
            <a:ext cx="84005" cy="36223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7" name="Straight Arrow Connector 19"/>
          <p:cNvCxnSpPr>
            <a:cxnSpLocks noChangeShapeType="1"/>
          </p:cNvCxnSpPr>
          <p:nvPr/>
        </p:nvCxnSpPr>
        <p:spPr bwMode="auto">
          <a:xfrm>
            <a:off x="3360208" y="2637137"/>
            <a:ext cx="0" cy="36223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0" name="Straight Arrow Connector 21"/>
          <p:cNvCxnSpPr>
            <a:cxnSpLocks noChangeShapeType="1"/>
          </p:cNvCxnSpPr>
          <p:nvPr/>
        </p:nvCxnSpPr>
        <p:spPr bwMode="auto">
          <a:xfrm flipH="1">
            <a:off x="5124319" y="4687777"/>
            <a:ext cx="3660409" cy="1359964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72" name="Oval 26"/>
          <p:cNvSpPr>
            <a:spLocks noChangeArrowheads="1"/>
          </p:cNvSpPr>
          <p:nvPr/>
        </p:nvSpPr>
        <p:spPr bwMode="auto">
          <a:xfrm>
            <a:off x="5544344" y="6047741"/>
            <a:ext cx="420026" cy="453231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4" tIns="50397" rIns="100794" bIns="50397"/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600"/>
          </a:p>
        </p:txBody>
      </p:sp>
      <p:sp>
        <p:nvSpPr>
          <p:cNvPr id="78873" name="Oval 36"/>
          <p:cNvSpPr>
            <a:spLocks noChangeArrowheads="1"/>
          </p:cNvSpPr>
          <p:nvPr/>
        </p:nvSpPr>
        <p:spPr bwMode="auto">
          <a:xfrm>
            <a:off x="7308453" y="6047741"/>
            <a:ext cx="420026" cy="453231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4" tIns="50397" rIns="100794" bIns="50397"/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600"/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4788297" y="6047741"/>
            <a:ext cx="420026" cy="453231"/>
          </a:xfrm>
          <a:prstGeom prst="ellips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4" tIns="50397" rIns="100794" bIns="50397"/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600"/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6690651" y="6047741"/>
            <a:ext cx="420026" cy="453231"/>
          </a:xfrm>
          <a:prstGeom prst="ellips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4" tIns="50397" rIns="100794" bIns="50397"/>
          <a:lstStyle>
            <a:lvl1pPr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/>
            <a:endParaRPr lang="en-US" altLang="en-US" sz="260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7704608" y="4954895"/>
            <a:ext cx="1440160" cy="11291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029" y="4427909"/>
            <a:ext cx="248403" cy="24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658" y="4687777"/>
            <a:ext cx="267118" cy="26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" name="Straight Arrow Connector 40"/>
          <p:cNvCxnSpPr/>
          <p:nvPr/>
        </p:nvCxnSpPr>
        <p:spPr bwMode="auto">
          <a:xfrm flipH="1">
            <a:off x="7036660" y="5204957"/>
            <a:ext cx="1532044" cy="86028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7776616" y="1962912"/>
            <a:ext cx="2048959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</a:t>
            </a:r>
            <a:r>
              <a:rPr lang="en-US" sz="2000" b="1" baseline="-25000" dirty="0"/>
              <a:t>12</a:t>
            </a:r>
            <a:r>
              <a:rPr lang="en-US" sz="2000" b="1" dirty="0"/>
              <a:t> ≈ G</a:t>
            </a:r>
            <a:r>
              <a:rPr lang="en-US" sz="2000" b="1" baseline="-25000" dirty="0"/>
              <a:t>1</a:t>
            </a:r>
            <a:r>
              <a:rPr lang="en-US" sz="2000" b="1" dirty="0"/>
              <a:t> H</a:t>
            </a:r>
            <a:r>
              <a:rPr lang="en-US" sz="2000" b="1" baseline="-25000" dirty="0"/>
              <a:t>12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G</a:t>
            </a:r>
            <a:r>
              <a:rPr 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T</a:t>
            </a:r>
            <a:endParaRPr lang="en-US" sz="2000" b="1" baseline="-25000" dirty="0">
              <a:solidFill>
                <a:srgbClr val="FF0000"/>
              </a:solidFill>
            </a:endParaRPr>
          </a:p>
          <a:p>
            <a:r>
              <a:rPr lang="en-US" sz="2000" b="1" dirty="0"/>
              <a:t>R</a:t>
            </a:r>
            <a:r>
              <a:rPr lang="en-US" sz="2000" b="1" baseline="-25000" dirty="0"/>
              <a:t>23</a:t>
            </a:r>
            <a:r>
              <a:rPr lang="en-US" sz="2000" b="1" dirty="0"/>
              <a:t> ≈ </a:t>
            </a:r>
            <a:r>
              <a:rPr lang="en-US" sz="2000" b="1" dirty="0">
                <a:solidFill>
                  <a:srgbClr val="FF0000"/>
                </a:solidFill>
              </a:rPr>
              <a:t>G</a:t>
            </a:r>
            <a:r>
              <a:rPr 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sz="2000" b="1" dirty="0"/>
              <a:t> H</a:t>
            </a:r>
            <a:r>
              <a:rPr lang="en-US" sz="2000" b="1" baseline="-25000" dirty="0"/>
              <a:t>23</a:t>
            </a:r>
            <a:r>
              <a:rPr lang="en-US" sz="2000" b="1" dirty="0"/>
              <a:t> G</a:t>
            </a:r>
            <a:r>
              <a:rPr lang="en-US" sz="2000" b="1" baseline="-25000" dirty="0"/>
              <a:t>3</a:t>
            </a:r>
            <a:r>
              <a:rPr lang="en-US" sz="2000" b="1" baseline="30000" dirty="0"/>
              <a:t>T</a:t>
            </a:r>
            <a:endParaRPr lang="en-US" sz="2000" b="1" baseline="-25000" dirty="0"/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7704609" y="2576678"/>
            <a:ext cx="2520280" cy="106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49604" rIns="99207" bIns="49604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500" b="0" dirty="0"/>
              <a:t>k</a:t>
            </a:r>
            <a:r>
              <a:rPr lang="en-GB" altLang="en-US" b="0" baseline="-33000" dirty="0"/>
              <a:t>1</a:t>
            </a:r>
            <a:r>
              <a:rPr lang="en-GB" altLang="en-US" b="0" dirty="0"/>
              <a:t>« </a:t>
            </a:r>
            <a:r>
              <a:rPr lang="en-GB" altLang="en-US" sz="1500" b="0" dirty="0"/>
              <a:t>n</a:t>
            </a:r>
            <a:r>
              <a:rPr lang="en-GB" altLang="en-US" b="0" baseline="-33000" dirty="0"/>
              <a:t>1</a:t>
            </a:r>
            <a:r>
              <a:rPr lang="en-GB" altLang="en-US" b="0" dirty="0"/>
              <a:t> – </a:t>
            </a:r>
            <a:r>
              <a:rPr lang="en-GB" altLang="en-US" sz="1500" b="0" dirty="0"/>
              <a:t>patient clusters </a:t>
            </a:r>
          </a:p>
          <a:p>
            <a:pPr eaLnBrk="1" hangingPunct="1"/>
            <a:r>
              <a:rPr lang="en-GB" altLang="en-US" sz="1500" b="0" dirty="0"/>
              <a:t>k</a:t>
            </a:r>
            <a:r>
              <a:rPr lang="en-GB" altLang="en-US" b="0" baseline="-33000" dirty="0"/>
              <a:t>2</a:t>
            </a:r>
            <a:r>
              <a:rPr lang="en-GB" altLang="en-US" b="0" dirty="0"/>
              <a:t>« </a:t>
            </a:r>
            <a:r>
              <a:rPr lang="en-GB" altLang="en-US" sz="1500" b="0" dirty="0"/>
              <a:t>n</a:t>
            </a:r>
            <a:r>
              <a:rPr lang="en-GB" altLang="en-US" b="0" baseline="-33000" dirty="0"/>
              <a:t>2</a:t>
            </a:r>
            <a:r>
              <a:rPr lang="en-GB" altLang="en-US" b="0" dirty="0"/>
              <a:t> – </a:t>
            </a:r>
            <a:r>
              <a:rPr lang="en-GB" altLang="en-US" sz="1500" b="0" dirty="0"/>
              <a:t>gene clusters</a:t>
            </a:r>
          </a:p>
          <a:p>
            <a:pPr eaLnBrk="1" hangingPunct="1"/>
            <a:r>
              <a:rPr lang="en-GB" altLang="en-US" sz="1500" b="0" dirty="0"/>
              <a:t>k</a:t>
            </a:r>
            <a:r>
              <a:rPr lang="en-GB" altLang="en-US" sz="1600" b="0" baseline="-33000" dirty="0"/>
              <a:t>3 </a:t>
            </a:r>
            <a:r>
              <a:rPr lang="en-GB" altLang="en-US" b="0" dirty="0"/>
              <a:t>«</a:t>
            </a:r>
            <a:r>
              <a:rPr lang="en-GB" altLang="en-US" sz="1600" b="0" dirty="0"/>
              <a:t> </a:t>
            </a:r>
            <a:r>
              <a:rPr lang="en-GB" altLang="en-US" sz="1500" b="0" dirty="0"/>
              <a:t>n</a:t>
            </a:r>
            <a:r>
              <a:rPr lang="en-GB" altLang="en-US" sz="1600" b="0" baseline="-33000" dirty="0"/>
              <a:t>3</a:t>
            </a:r>
            <a:r>
              <a:rPr lang="en-GB" altLang="en-US" sz="1600" b="0" dirty="0"/>
              <a:t> – </a:t>
            </a:r>
            <a:r>
              <a:rPr lang="en-GB" altLang="en-US" sz="1500" b="0" dirty="0"/>
              <a:t>drug clusters</a:t>
            </a:r>
          </a:p>
          <a:p>
            <a:pPr eaLnBrk="1" hangingPunct="1"/>
            <a:r>
              <a:rPr lang="en-GB" altLang="en-US" sz="1500" b="0" dirty="0">
                <a:solidFill>
                  <a:srgbClr val="FF0000"/>
                </a:solidFill>
              </a:rPr>
              <a:t>G</a:t>
            </a:r>
            <a:r>
              <a:rPr lang="en-GB" altLang="en-US" sz="1500" b="0" baseline="-25000" dirty="0">
                <a:solidFill>
                  <a:srgbClr val="FF0000"/>
                </a:solidFill>
              </a:rPr>
              <a:t>1</a:t>
            </a:r>
            <a:r>
              <a:rPr lang="en-GB" altLang="en-US" sz="1500" b="0" dirty="0"/>
              <a:t>, </a:t>
            </a:r>
            <a:r>
              <a:rPr lang="en-GB" altLang="en-US" sz="1500" b="0" dirty="0">
                <a:solidFill>
                  <a:srgbClr val="FF0000"/>
                </a:solidFill>
              </a:rPr>
              <a:t>G</a:t>
            </a:r>
            <a:r>
              <a:rPr lang="en-GB" altLang="en-US" sz="1500" b="0" baseline="-25000" dirty="0">
                <a:solidFill>
                  <a:srgbClr val="FF0000"/>
                </a:solidFill>
              </a:rPr>
              <a:t>2</a:t>
            </a:r>
            <a:r>
              <a:rPr lang="en-GB" altLang="en-US" sz="1500" b="0" dirty="0"/>
              <a:t> and </a:t>
            </a:r>
            <a:r>
              <a:rPr lang="en-GB" altLang="en-US" sz="1500" b="0" dirty="0">
                <a:solidFill>
                  <a:srgbClr val="FF0000"/>
                </a:solidFill>
              </a:rPr>
              <a:t>G</a:t>
            </a:r>
            <a:r>
              <a:rPr lang="en-GB" altLang="en-US" sz="1500" b="0" baseline="-25000" dirty="0">
                <a:solidFill>
                  <a:srgbClr val="FF0000"/>
                </a:solidFill>
              </a:rPr>
              <a:t>3 </a:t>
            </a:r>
            <a:r>
              <a:rPr lang="en-GB" altLang="en-US" sz="1500" b="0" dirty="0"/>
              <a:t>are cluster </a:t>
            </a:r>
          </a:p>
          <a:p>
            <a:pPr eaLnBrk="1" hangingPunct="1"/>
            <a:r>
              <a:rPr lang="en-GB" altLang="en-US" sz="1500" b="0" dirty="0"/>
              <a:t>indicator matrices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7632600" y="1907629"/>
            <a:ext cx="2376017" cy="201622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895604" y="1253599"/>
            <a:ext cx="8055708" cy="438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dirty="0"/>
              <a:t>Patient-Specific Data Fusion </a:t>
            </a:r>
            <a:r>
              <a:rPr lang="en-US" altLang="en-US" sz="2400" dirty="0">
                <a:latin typeface="Calibri" pitchFamily="34" charset="0"/>
              </a:rPr>
              <a:t>→</a:t>
            </a:r>
            <a:r>
              <a:rPr lang="en-US" altLang="en-US" sz="2400" dirty="0"/>
              <a:t> Personalized Treatment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940742" y="1666453"/>
            <a:ext cx="4819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200"/>
              </a:spcBef>
            </a:pPr>
            <a:r>
              <a:rPr lang="en-GB" altLang="en-US" sz="1600" dirty="0"/>
              <a:t>Co-clustering: </a:t>
            </a:r>
            <a:r>
              <a:rPr lang="en-GB" altLang="en-US" sz="1600" dirty="0">
                <a:solidFill>
                  <a:srgbClr val="008000"/>
                </a:solidFill>
              </a:rPr>
              <a:t>patients</a:t>
            </a:r>
            <a:r>
              <a:rPr lang="en-GB" altLang="en-US" sz="1600" dirty="0"/>
              <a:t>, </a:t>
            </a:r>
            <a:r>
              <a:rPr lang="en-GB" altLang="en-US" sz="1600" dirty="0">
                <a:solidFill>
                  <a:srgbClr val="FF0000"/>
                </a:solidFill>
              </a:rPr>
              <a:t>genes</a:t>
            </a:r>
            <a:r>
              <a:rPr lang="en-GB" altLang="en-US" sz="1600" dirty="0"/>
              <a:t> and </a:t>
            </a:r>
            <a:r>
              <a:rPr lang="en-GB" altLang="en-US" sz="1600" dirty="0">
                <a:solidFill>
                  <a:schemeClr val="accent2"/>
                </a:solidFill>
              </a:rPr>
              <a:t>drugs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2572699" y="3347789"/>
            <a:ext cx="451389" cy="419981"/>
          </a:xfrm>
          <a:prstGeom prst="ellipse">
            <a:avLst/>
          </a:prstGeom>
          <a:noFill/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300891" y="3347789"/>
            <a:ext cx="451389" cy="419981"/>
          </a:xfrm>
          <a:prstGeom prst="ellipse">
            <a:avLst/>
          </a:prstGeom>
          <a:noFill/>
          <a:ln w="571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cxnSp>
        <p:nvCxnSpPr>
          <p:cNvPr id="5" name="Straight Arrow Connector 4"/>
          <p:cNvCxnSpPr>
            <a:stCxn id="35" idx="6"/>
          </p:cNvCxnSpPr>
          <p:nvPr/>
        </p:nvCxnSpPr>
        <p:spPr bwMode="auto">
          <a:xfrm flipV="1">
            <a:off x="4752280" y="2487921"/>
            <a:ext cx="3050402" cy="106985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>
            <a:stCxn id="3" idx="6"/>
          </p:cNvCxnSpPr>
          <p:nvPr/>
        </p:nvCxnSpPr>
        <p:spPr bwMode="auto">
          <a:xfrm flipV="1">
            <a:off x="3024088" y="2123653"/>
            <a:ext cx="4778594" cy="143412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Google Shape;104;p2"/>
          <p:cNvSpPr txBox="1"/>
          <p:nvPr/>
        </p:nvSpPr>
        <p:spPr>
          <a:xfrm>
            <a:off x="863848" y="692696"/>
            <a:ext cx="9001000" cy="77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33345" indent="-488895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</a:pPr>
            <a:r>
              <a:rPr lang="en-GB" sz="2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Joint embedding: NOT data / energy hungry: Cancer</a:t>
            </a:r>
          </a:p>
          <a:p>
            <a:pPr marL="533345" lvl="0" indent="-488895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</a:pPr>
            <a:endParaRPr lang="en-GB" sz="24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216386" y="4003237"/>
            <a:ext cx="2850115" cy="1432784"/>
          </a:xfrm>
          <a:prstGeom prst="rect">
            <a:avLst/>
          </a:prstGeom>
          <a:noFill/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GB" u="sng" dirty="0"/>
              <a:t>Ovarian cancer patients:</a:t>
            </a:r>
          </a:p>
          <a:p>
            <a:pPr>
              <a:defRPr/>
            </a:pPr>
            <a:endParaRPr lang="en-GB" sz="1500" dirty="0"/>
          </a:p>
          <a:p>
            <a:pPr marL="377979" indent="-377979">
              <a:buFontTx/>
              <a:buAutoNum type="arabicPeriod"/>
              <a:defRPr/>
            </a:pPr>
            <a:r>
              <a:rPr lang="en-GB" sz="1500" dirty="0">
                <a:solidFill>
                  <a:srgbClr val="008000"/>
                </a:solidFill>
              </a:rPr>
              <a:t>Patient stratification  </a:t>
            </a:r>
            <a:r>
              <a:rPr lang="en-GB" sz="1500" dirty="0">
                <a:latin typeface="Calibri"/>
              </a:rPr>
              <a:t>→ </a:t>
            </a:r>
            <a:endParaRPr lang="en-GB" sz="1500" dirty="0"/>
          </a:p>
          <a:p>
            <a:pPr marL="377979" indent="-377979">
              <a:buFontTx/>
              <a:buAutoNum type="arabicPeriod"/>
              <a:defRPr/>
            </a:pPr>
            <a:r>
              <a:rPr lang="en-GB" sz="1500" dirty="0">
                <a:solidFill>
                  <a:srgbClr val="FF0000"/>
                </a:solidFill>
              </a:rPr>
              <a:t>Cancer gene prediction </a:t>
            </a:r>
            <a:r>
              <a:rPr lang="en-GB" sz="1500" dirty="0">
                <a:latin typeface="Calibri"/>
              </a:rPr>
              <a:t>→ </a:t>
            </a:r>
            <a:endParaRPr lang="en-GB" sz="1500" dirty="0"/>
          </a:p>
          <a:p>
            <a:pPr marL="377979" indent="-377979">
              <a:buFontTx/>
              <a:buAutoNum type="arabicPeriod"/>
              <a:defRPr/>
            </a:pPr>
            <a:r>
              <a:rPr lang="en-GB" sz="1500" dirty="0">
                <a:solidFill>
                  <a:srgbClr val="0521AD"/>
                </a:solidFill>
              </a:rPr>
              <a:t>Drug repurposing  </a:t>
            </a:r>
            <a:r>
              <a:rPr lang="en-GB" sz="1500" dirty="0">
                <a:latin typeface="Calibri"/>
              </a:rPr>
              <a:t>→ </a:t>
            </a:r>
            <a:endParaRPr lang="en-GB" sz="1500" dirty="0">
              <a:solidFill>
                <a:schemeClr val="tx2"/>
              </a:solidFill>
              <a:latin typeface="Calibri"/>
            </a:endParaRPr>
          </a:p>
          <a:p>
            <a:pPr>
              <a:defRPr/>
            </a:pPr>
            <a:r>
              <a:rPr lang="en-GB" sz="1500" dirty="0">
                <a:solidFill>
                  <a:schemeClr val="tx2"/>
                </a:solidFill>
                <a:latin typeface="Calibri"/>
              </a:rPr>
              <a:t>         </a:t>
            </a:r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98899" y="4617754"/>
            <a:ext cx="944489" cy="4071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Targets / 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biomarkers</a:t>
            </a:r>
            <a:endParaRPr lang="sr-Latn-RS" sz="1100" b="1" dirty="0">
              <a:solidFill>
                <a:srgbClr val="FF0000"/>
              </a:solidFill>
            </a:endParaRP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B95B490C-AC5A-48D6-B5E7-247592AA4B45}" type="slidenum">
              <a:rPr lang="en-GB" smtClean="0"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0545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57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347977" y="2460351"/>
            <a:ext cx="0" cy="2922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22342" y="1671018"/>
            <a:ext cx="1532064" cy="79468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2342" y="1662248"/>
            <a:ext cx="153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Brother 1 (</a:t>
            </a:r>
            <a:r>
              <a:rPr lang="en-US" b="1" i="1" dirty="0">
                <a:solidFill>
                  <a:srgbClr val="FF0000"/>
                </a:solidFill>
              </a:rPr>
              <a:t>B</a:t>
            </a:r>
            <a:r>
              <a:rPr lang="en-US" b="1" i="1" baseline="-25000" dirty="0">
                <a:solidFill>
                  <a:srgbClr val="FF0000"/>
                </a:solidFill>
              </a:rPr>
              <a:t>1</a:t>
            </a:r>
            <a:r>
              <a:rPr lang="en-US" b="1" dirty="0"/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89678" y="1679671"/>
            <a:ext cx="1533485" cy="786028"/>
          </a:xfrm>
          <a:prstGeom prst="rect">
            <a:avLst/>
          </a:prstGeom>
          <a:solidFill>
            <a:srgbClr val="0070C0">
              <a:alpha val="20000"/>
            </a:srgbClr>
          </a:solidFill>
          <a:ln w="38100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89678" y="1682313"/>
            <a:ext cx="153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Brother 2 (</a:t>
            </a:r>
            <a:r>
              <a:rPr lang="en-US" b="1" i="1" dirty="0">
                <a:solidFill>
                  <a:srgbClr val="0070C0"/>
                </a:solidFill>
              </a:rPr>
              <a:t>B</a:t>
            </a:r>
            <a:r>
              <a:rPr lang="en-US" b="1" i="1" baseline="-25000" dirty="0">
                <a:solidFill>
                  <a:srgbClr val="0070C0"/>
                </a:solidFill>
              </a:rPr>
              <a:t>2</a:t>
            </a:r>
            <a:r>
              <a:rPr lang="en-US" b="1" dirty="0"/>
              <a:t>)</a:t>
            </a:r>
          </a:p>
        </p:txBody>
      </p:sp>
      <p:cxnSp>
        <p:nvCxnSpPr>
          <p:cNvPr id="16" name="Elbow Connector 15"/>
          <p:cNvCxnSpPr>
            <a:stCxn id="9" idx="0"/>
          </p:cNvCxnSpPr>
          <p:nvPr/>
        </p:nvCxnSpPr>
        <p:spPr>
          <a:xfrm rot="5400000" flipH="1" flipV="1">
            <a:off x="2882399" y="883245"/>
            <a:ext cx="386560" cy="1198911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11" idx="0"/>
          </p:cNvCxnSpPr>
          <p:nvPr/>
        </p:nvCxnSpPr>
        <p:spPr>
          <a:xfrm rot="16200000" flipV="1">
            <a:off x="3491064" y="822757"/>
            <a:ext cx="390250" cy="1323575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49399" y="1115541"/>
            <a:ext cx="2116" cy="173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40647" y="2123653"/>
            <a:ext cx="15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Healthy</a:t>
            </a:r>
            <a:endParaRPr lang="en-US" sz="12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511920" y="2114361"/>
            <a:ext cx="154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Diseased</a:t>
            </a:r>
            <a:endParaRPr lang="en-US" sz="1200" i="1" dirty="0"/>
          </a:p>
        </p:txBody>
      </p:sp>
      <p:sp>
        <p:nvSpPr>
          <p:cNvPr id="21" name="Rectangle 20"/>
          <p:cNvSpPr/>
          <p:nvPr/>
        </p:nvSpPr>
        <p:spPr>
          <a:xfrm>
            <a:off x="3436240" y="2780495"/>
            <a:ext cx="1532064" cy="79468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45911" y="2986173"/>
            <a:ext cx="165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Daughter 1 (</a:t>
            </a:r>
            <a:r>
              <a:rPr lang="en-US" b="1" i="1" dirty="0">
                <a:solidFill>
                  <a:srgbClr val="FF0000"/>
                </a:solidFill>
              </a:rPr>
              <a:t>D</a:t>
            </a:r>
            <a:r>
              <a:rPr lang="en-US" b="1" i="1" baseline="-25000" dirty="0">
                <a:solidFill>
                  <a:srgbClr val="FF0000"/>
                </a:solidFill>
              </a:rPr>
              <a:t>1</a:t>
            </a:r>
            <a:r>
              <a:rPr lang="en-US" b="1" dirty="0"/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71842" y="2771725"/>
            <a:ext cx="154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Diseased</a:t>
            </a:r>
            <a:endParaRPr lang="en-US" sz="1200" i="1" dirty="0"/>
          </a:p>
        </p:txBody>
      </p:sp>
      <p:sp>
        <p:nvSpPr>
          <p:cNvPr id="24" name="Rectangle 23"/>
          <p:cNvSpPr/>
          <p:nvPr/>
        </p:nvSpPr>
        <p:spPr>
          <a:xfrm>
            <a:off x="5268858" y="1674707"/>
            <a:ext cx="1532064" cy="79468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268858" y="1665937"/>
            <a:ext cx="153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Sister 1 (</a:t>
            </a:r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baseline="-25000" dirty="0">
                <a:solidFill>
                  <a:srgbClr val="FF0000"/>
                </a:solidFill>
              </a:rPr>
              <a:t>1</a:t>
            </a:r>
            <a:r>
              <a:rPr lang="en-US" b="1" dirty="0"/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36194" y="1683360"/>
            <a:ext cx="1533485" cy="786028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136194" y="1686225"/>
            <a:ext cx="153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Sister 2 (</a:t>
            </a:r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baseline="-25000" dirty="0">
                <a:solidFill>
                  <a:srgbClr val="FF0000"/>
                </a:solidFill>
              </a:rPr>
              <a:t>2</a:t>
            </a:r>
            <a:r>
              <a:rPr lang="en-US" b="1" dirty="0"/>
              <a:t>)</a:t>
            </a:r>
          </a:p>
        </p:txBody>
      </p:sp>
      <p:cxnSp>
        <p:nvCxnSpPr>
          <p:cNvPr id="28" name="Elbow Connector 27"/>
          <p:cNvCxnSpPr>
            <a:stCxn id="24" idx="0"/>
          </p:cNvCxnSpPr>
          <p:nvPr/>
        </p:nvCxnSpPr>
        <p:spPr>
          <a:xfrm rot="5400000" flipH="1" flipV="1">
            <a:off x="6628915" y="886934"/>
            <a:ext cx="386560" cy="1198911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26" idx="0"/>
          </p:cNvCxnSpPr>
          <p:nvPr/>
        </p:nvCxnSpPr>
        <p:spPr>
          <a:xfrm rot="16200000" flipV="1">
            <a:off x="7237580" y="826446"/>
            <a:ext cx="390250" cy="1323575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095915" y="1119230"/>
            <a:ext cx="2116" cy="173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18358" y="2086919"/>
            <a:ext cx="15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Diseased</a:t>
            </a:r>
            <a:endParaRPr lang="en-US" sz="12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258436" y="2046616"/>
            <a:ext cx="154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Diseased</a:t>
            </a:r>
            <a:endParaRPr lang="en-US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9832" y="5003973"/>
                <a:ext cx="8720790" cy="1660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105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≥0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𝑺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</m:e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=1,2,3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r>
                                        <a:rPr lang="en-US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𝑮</m:t>
                                      </m:r>
                                      <m:sSub>
                                        <m:sSubPr>
                                          <m:ctrlP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𝑼</m:t>
                                          </m:r>
                                        </m:e>
                                        <m:sub>
                                          <m:r>
                                            <a:rPr lang="en-US" b="1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𝑮</m:t>
                                          </m:r>
                                        </m:e>
                                        <m:sup>
                                          <m:r>
                                            <a:rPr lang="en-US" b="1" i="1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 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p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𝐓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𝑷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𝑮</m:t>
                              </m:r>
                            </m:e>
                            <m:sup>
                              <m:r>
                                <a:rPr lang="en-US" b="1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𝐓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𝑮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Hard clustering on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P</a:t>
                </a:r>
                <a:r>
                  <a:rPr lang="en-US" dirty="0"/>
                  <a:t> provides patient stratification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Hard clustering on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G</a:t>
                </a:r>
                <a:r>
                  <a:rPr lang="en-US" dirty="0"/>
                  <a:t> provide clusters of genes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832" y="5003973"/>
                <a:ext cx="8720790" cy="1660391"/>
              </a:xfrm>
              <a:prstGeom prst="rect">
                <a:avLst/>
              </a:prstGeom>
              <a:blipFill>
                <a:blip r:embed="rId4"/>
                <a:stretch>
                  <a:fillRect l="-419"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1727944" y="3569621"/>
            <a:ext cx="1476375" cy="1485900"/>
          </a:xfrm>
          <a:prstGeom prst="ellipse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Patients</a:t>
            </a:r>
          </a:p>
        </p:txBody>
      </p:sp>
      <p:sp>
        <p:nvSpPr>
          <p:cNvPr id="35" name="Oval 34"/>
          <p:cNvSpPr/>
          <p:nvPr/>
        </p:nvSpPr>
        <p:spPr>
          <a:xfrm>
            <a:off x="5267698" y="3571144"/>
            <a:ext cx="1476375" cy="1485900"/>
          </a:xfrm>
          <a:prstGeom prst="ellipse">
            <a:avLst/>
          </a:prstGeom>
          <a:solidFill>
            <a:srgbClr val="FF1D1D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Genes</a:t>
            </a:r>
          </a:p>
        </p:txBody>
      </p:sp>
      <p:cxnSp>
        <p:nvCxnSpPr>
          <p:cNvPr id="36" name="Straight Connector 35"/>
          <p:cNvCxnSpPr>
            <a:stCxn id="34" idx="6"/>
            <a:endCxn id="35" idx="2"/>
          </p:cNvCxnSpPr>
          <p:nvPr/>
        </p:nvCxnSpPr>
        <p:spPr>
          <a:xfrm>
            <a:off x="3204319" y="4312571"/>
            <a:ext cx="2063379" cy="15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14676" y="4447974"/>
            <a:ext cx="1567297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Germline</a:t>
            </a:r>
          </a:p>
          <a:p>
            <a:r>
              <a:rPr lang="en-US" dirty="0"/>
              <a:t>Mutations, </a:t>
            </a:r>
            <a:r>
              <a:rPr lang="en-US" b="1" dirty="0">
                <a:solidFill>
                  <a:srgbClr val="00B050"/>
                </a:solidFill>
              </a:rPr>
              <a:t>M</a:t>
            </a:r>
            <a:endParaRPr lang="en-US" b="1" baseline="-25000" dirty="0">
              <a:solidFill>
                <a:srgbClr val="00B050"/>
              </a:solidFill>
            </a:endParaRPr>
          </a:p>
        </p:txBody>
      </p:sp>
      <p:cxnSp>
        <p:nvCxnSpPr>
          <p:cNvPr id="38" name="Curved Connector 37"/>
          <p:cNvCxnSpPr>
            <a:stCxn id="35" idx="7"/>
            <a:endCxn id="35" idx="5"/>
          </p:cNvCxnSpPr>
          <p:nvPr/>
        </p:nvCxnSpPr>
        <p:spPr>
          <a:xfrm rot="16200000" flipH="1">
            <a:off x="6002518" y="4314094"/>
            <a:ext cx="1050690" cy="12700"/>
          </a:xfrm>
          <a:prstGeom prst="curvedConnector5">
            <a:avLst>
              <a:gd name="adj1" fmla="val -21757"/>
              <a:gd name="adj2" fmla="val 7222559"/>
              <a:gd name="adj3" fmla="val 121757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35255" y="3857653"/>
            <a:ext cx="1709977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PPIs, </a:t>
            </a:r>
            <a:r>
              <a:rPr lang="en-US" b="1" i="1" dirty="0">
                <a:solidFill>
                  <a:srgbClr val="7030A0"/>
                </a:solidFill>
              </a:rPr>
              <a:t>R</a:t>
            </a:r>
            <a:r>
              <a:rPr lang="en-US" b="1" i="1" baseline="-25000" dirty="0">
                <a:solidFill>
                  <a:srgbClr val="7030A0"/>
                </a:solidFill>
              </a:rPr>
              <a:t>1</a:t>
            </a:r>
            <a:endParaRPr lang="en-US" b="1" i="1" dirty="0">
              <a:solidFill>
                <a:srgbClr val="7030A0"/>
              </a:solidFill>
            </a:endParaRPr>
          </a:p>
          <a:p>
            <a:r>
              <a:rPr lang="en-US" dirty="0"/>
              <a:t>COEXs, </a:t>
            </a:r>
            <a:r>
              <a:rPr lang="en-US" b="1" i="1" dirty="0">
                <a:solidFill>
                  <a:srgbClr val="7030A0"/>
                </a:solidFill>
              </a:rPr>
              <a:t>R</a:t>
            </a:r>
            <a:r>
              <a:rPr lang="en-US" b="1" i="1" baseline="-25000" dirty="0">
                <a:solidFill>
                  <a:srgbClr val="7030A0"/>
                </a:solidFill>
              </a:rPr>
              <a:t>2</a:t>
            </a:r>
            <a:endParaRPr lang="en-US" b="1" i="1" dirty="0">
              <a:solidFill>
                <a:srgbClr val="7030A0"/>
              </a:solidFill>
            </a:endParaRPr>
          </a:p>
          <a:p>
            <a:r>
              <a:rPr lang="en-US" dirty="0"/>
              <a:t>GIs, </a:t>
            </a:r>
            <a:r>
              <a:rPr lang="en-US" b="1" i="1" dirty="0">
                <a:solidFill>
                  <a:srgbClr val="7030A0"/>
                </a:solidFill>
              </a:rPr>
              <a:t>R</a:t>
            </a:r>
            <a:r>
              <a:rPr lang="en-US" b="1" i="1" baseline="-25000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793" y="6804173"/>
            <a:ext cx="9361039" cy="4357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Noel </a:t>
            </a:r>
            <a:r>
              <a:rPr lang="en-US" sz="1200" dirty="0" err="1"/>
              <a:t>Malod-Dognin</a:t>
            </a:r>
            <a:r>
              <a:rPr lang="en-US" sz="1200" dirty="0"/>
              <a:t>, Gaia </a:t>
            </a:r>
            <a:r>
              <a:rPr lang="en-US" sz="1200" dirty="0" err="1"/>
              <a:t>Ceddia</a:t>
            </a:r>
            <a:r>
              <a:rPr lang="en-US" sz="1200" dirty="0"/>
              <a:t>, Maja </a:t>
            </a:r>
            <a:r>
              <a:rPr lang="en-US" sz="1200" dirty="0" err="1"/>
              <a:t>Gvozdenov</a:t>
            </a:r>
            <a:r>
              <a:rPr lang="en-US" sz="1200" dirty="0"/>
              <a:t>, </a:t>
            </a:r>
            <a:r>
              <a:rPr lang="en-US" sz="1200" dirty="0" err="1"/>
              <a:t>Branko</a:t>
            </a:r>
            <a:r>
              <a:rPr lang="en-US" sz="1200" dirty="0"/>
              <a:t> </a:t>
            </a:r>
            <a:r>
              <a:rPr lang="en-US" sz="1200" dirty="0" err="1"/>
              <a:t>Tomic</a:t>
            </a:r>
            <a:r>
              <a:rPr lang="en-US" sz="1200" dirty="0"/>
              <a:t>, </a:t>
            </a:r>
            <a:r>
              <a:rPr lang="en-US" sz="1200" dirty="0" err="1"/>
              <a:t>Sofija</a:t>
            </a:r>
            <a:r>
              <a:rPr lang="en-US" sz="1200" dirty="0"/>
              <a:t> </a:t>
            </a:r>
            <a:r>
              <a:rPr lang="en-US" sz="1200" dirty="0" err="1"/>
              <a:t>Dunjic</a:t>
            </a:r>
            <a:r>
              <a:rPr lang="en-US" sz="1200" dirty="0"/>
              <a:t> </a:t>
            </a:r>
            <a:r>
              <a:rPr lang="en-US" sz="1200" dirty="0" err="1"/>
              <a:t>Manevski</a:t>
            </a:r>
            <a:r>
              <a:rPr lang="en-US" sz="1200" dirty="0"/>
              <a:t>, Valentina </a:t>
            </a:r>
            <a:r>
              <a:rPr lang="en-GB" sz="1200" dirty="0" err="1"/>
              <a:t>Djordjevic</a:t>
            </a:r>
            <a:r>
              <a:rPr lang="en-GB" sz="1200" dirty="0"/>
              <a:t> and </a:t>
            </a:r>
            <a:r>
              <a:rPr lang="en-US" sz="1200" b="1" dirty="0" err="1"/>
              <a:t>Nataša</a:t>
            </a:r>
            <a:r>
              <a:rPr lang="en-US" sz="1200" b="1" dirty="0"/>
              <a:t> </a:t>
            </a:r>
            <a:r>
              <a:rPr lang="en-US" sz="1200" b="1" dirty="0" err="1"/>
              <a:t>Pržulj</a:t>
            </a:r>
            <a:r>
              <a:rPr lang="en-GB" sz="1200" dirty="0"/>
              <a:t>,</a:t>
            </a:r>
            <a:r>
              <a:rPr lang="en-US" sz="1200" dirty="0"/>
              <a:t> </a:t>
            </a:r>
            <a:r>
              <a:rPr lang="en-GB" sz="1200" dirty="0"/>
              <a:t>“A phenotype driven integrative framework uncovers molecular mechanisms of a rare hereditary thrombophilia,” </a:t>
            </a:r>
            <a:r>
              <a:rPr lang="en-GB" sz="1200" b="1" i="1" dirty="0" err="1"/>
              <a:t>PLoS</a:t>
            </a:r>
            <a:r>
              <a:rPr lang="en-GB" sz="1200" b="1" i="1" dirty="0"/>
              <a:t> ONE</a:t>
            </a:r>
            <a:r>
              <a:rPr lang="en-GB" sz="1200" dirty="0"/>
              <a:t>, April 25, 2023</a:t>
            </a:r>
          </a:p>
        </p:txBody>
      </p:sp>
      <p:sp>
        <p:nvSpPr>
          <p:cNvPr id="40" name="Rectangle 1027"/>
          <p:cNvSpPr>
            <a:spLocks noChangeArrowheads="1"/>
          </p:cNvSpPr>
          <p:nvPr/>
        </p:nvSpPr>
        <p:spPr bwMode="auto">
          <a:xfrm>
            <a:off x="863848" y="539477"/>
            <a:ext cx="9648825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GB" sz="2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Joint embedding: NOT data / energy hungry</a:t>
            </a:r>
            <a:r>
              <a:rPr lang="en-US" sz="2400" b="1" dirty="0">
                <a:solidFill>
                  <a:srgbClr val="FFFF00"/>
                </a:solidFill>
              </a:rPr>
              <a:t>: Rare </a:t>
            </a:r>
            <a:r>
              <a:rPr lang="en-US" sz="2400" b="1" dirty="0" err="1">
                <a:solidFill>
                  <a:srgbClr val="FFFF00"/>
                </a:solidFill>
              </a:rPr>
              <a:t>thromboph</a:t>
            </a:r>
            <a:r>
              <a:rPr lang="en-US" sz="24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761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1C82DFE2-ACC2-5F46-A816-5039C7221D78}" type="slidenum">
              <a:rPr lang="en-GB" smtClean="0"/>
              <a:pPr/>
              <a:t>58</a:t>
            </a:fld>
            <a:endParaRPr lang="en-GB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2342" y="1671018"/>
            <a:ext cx="1532064" cy="79468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2342" y="1662248"/>
            <a:ext cx="153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Brother 1 (</a:t>
            </a:r>
            <a:r>
              <a:rPr lang="en-US" b="1" i="1" dirty="0">
                <a:solidFill>
                  <a:srgbClr val="FF0000"/>
                </a:solidFill>
              </a:rPr>
              <a:t>B</a:t>
            </a:r>
            <a:r>
              <a:rPr lang="en-US" b="1" i="1" baseline="-25000" dirty="0">
                <a:solidFill>
                  <a:srgbClr val="FF0000"/>
                </a:solidFill>
              </a:rPr>
              <a:t>1</a:t>
            </a:r>
            <a:r>
              <a:rPr lang="en-US" b="1" dirty="0"/>
              <a:t>)</a:t>
            </a:r>
          </a:p>
        </p:txBody>
      </p:sp>
      <p:cxnSp>
        <p:nvCxnSpPr>
          <p:cNvPr id="16" name="Elbow Connector 15"/>
          <p:cNvCxnSpPr>
            <a:stCxn id="9" idx="0"/>
          </p:cNvCxnSpPr>
          <p:nvPr/>
        </p:nvCxnSpPr>
        <p:spPr>
          <a:xfrm rot="5400000" flipH="1" flipV="1">
            <a:off x="2882399" y="883245"/>
            <a:ext cx="386560" cy="1198911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V="1">
            <a:off x="3491064" y="822757"/>
            <a:ext cx="390250" cy="1323575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349399" y="1115541"/>
            <a:ext cx="2116" cy="173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11920" y="2114361"/>
            <a:ext cx="154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Diseased</a:t>
            </a:r>
            <a:endParaRPr lang="en-US" sz="1200" i="1" dirty="0"/>
          </a:p>
        </p:txBody>
      </p:sp>
      <p:sp>
        <p:nvSpPr>
          <p:cNvPr id="24" name="Rectangle 23"/>
          <p:cNvSpPr/>
          <p:nvPr/>
        </p:nvSpPr>
        <p:spPr>
          <a:xfrm>
            <a:off x="5268858" y="1674707"/>
            <a:ext cx="1532064" cy="79468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268858" y="1665937"/>
            <a:ext cx="1532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Sister 1 (</a:t>
            </a:r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baseline="-25000" dirty="0">
                <a:solidFill>
                  <a:srgbClr val="FF0000"/>
                </a:solidFill>
              </a:rPr>
              <a:t>1</a:t>
            </a:r>
            <a:r>
              <a:rPr lang="en-US" b="1" dirty="0"/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136194" y="1683360"/>
            <a:ext cx="1533485" cy="786028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136194" y="1686225"/>
            <a:ext cx="153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Sister 2 (</a:t>
            </a:r>
            <a:r>
              <a:rPr lang="en-US" b="1" i="1" dirty="0">
                <a:solidFill>
                  <a:srgbClr val="FF0000"/>
                </a:solidFill>
              </a:rPr>
              <a:t>S</a:t>
            </a:r>
            <a:r>
              <a:rPr lang="en-US" b="1" i="1" baseline="-25000" dirty="0">
                <a:solidFill>
                  <a:srgbClr val="FF0000"/>
                </a:solidFill>
              </a:rPr>
              <a:t>2</a:t>
            </a:r>
            <a:r>
              <a:rPr lang="en-US" b="1" dirty="0"/>
              <a:t>)</a:t>
            </a:r>
          </a:p>
        </p:txBody>
      </p:sp>
      <p:cxnSp>
        <p:nvCxnSpPr>
          <p:cNvPr id="28" name="Elbow Connector 27"/>
          <p:cNvCxnSpPr>
            <a:stCxn id="24" idx="0"/>
          </p:cNvCxnSpPr>
          <p:nvPr/>
        </p:nvCxnSpPr>
        <p:spPr>
          <a:xfrm rot="5400000" flipH="1" flipV="1">
            <a:off x="6628915" y="886934"/>
            <a:ext cx="386560" cy="1198911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26" idx="0"/>
          </p:cNvCxnSpPr>
          <p:nvPr/>
        </p:nvCxnSpPr>
        <p:spPr>
          <a:xfrm rot="16200000" flipV="1">
            <a:off x="7237580" y="826446"/>
            <a:ext cx="390250" cy="1323575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095915" y="1119230"/>
            <a:ext cx="2116" cy="1738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118358" y="2086919"/>
            <a:ext cx="15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Diseased</a:t>
            </a:r>
            <a:endParaRPr lang="en-US" sz="12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258436" y="2046616"/>
            <a:ext cx="154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Diseased</a:t>
            </a:r>
            <a:endParaRPr lang="en-US" sz="1200" i="1" dirty="0"/>
          </a:p>
        </p:txBody>
      </p:sp>
      <p:sp>
        <p:nvSpPr>
          <p:cNvPr id="2" name="Rectangle 1"/>
          <p:cNvSpPr/>
          <p:nvPr/>
        </p:nvSpPr>
        <p:spPr>
          <a:xfrm>
            <a:off x="937691" y="6444133"/>
            <a:ext cx="5038725" cy="3499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Mutated in </a:t>
            </a:r>
            <a:r>
              <a:rPr lang="en-US" b="1" dirty="0">
                <a:solidFill>
                  <a:srgbClr val="FF0000"/>
                </a:solidFill>
              </a:rPr>
              <a:t>all diseased: B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, D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, S</a:t>
            </a:r>
            <a:r>
              <a:rPr lang="en-US" b="1" baseline="-25000" dirty="0">
                <a:solidFill>
                  <a:srgbClr val="FF0000"/>
                </a:solidFill>
              </a:rPr>
              <a:t>1</a:t>
            </a:r>
            <a:r>
              <a:rPr lang="en-US" b="1" dirty="0">
                <a:solidFill>
                  <a:srgbClr val="FF0000"/>
                </a:solidFill>
              </a:rPr>
              <a:t>, S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6416" y="6444133"/>
            <a:ext cx="2808312" cy="349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Mutated in </a:t>
            </a:r>
            <a:r>
              <a:rPr lang="en-US" b="1" dirty="0">
                <a:solidFill>
                  <a:srgbClr val="0070C0"/>
                </a:solidFill>
              </a:rPr>
              <a:t>healthy, B2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9793" y="6804173"/>
            <a:ext cx="9361039" cy="43576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Noel </a:t>
            </a:r>
            <a:r>
              <a:rPr lang="en-US" sz="1200" dirty="0" err="1"/>
              <a:t>Malod-Dognin</a:t>
            </a:r>
            <a:r>
              <a:rPr lang="en-US" sz="1200" dirty="0"/>
              <a:t>, Gaia </a:t>
            </a:r>
            <a:r>
              <a:rPr lang="en-US" sz="1200" dirty="0" err="1"/>
              <a:t>Ceddia</a:t>
            </a:r>
            <a:r>
              <a:rPr lang="en-US" sz="1200" dirty="0"/>
              <a:t>, Maja </a:t>
            </a:r>
            <a:r>
              <a:rPr lang="en-US" sz="1200" dirty="0" err="1"/>
              <a:t>Gvozdenov</a:t>
            </a:r>
            <a:r>
              <a:rPr lang="en-US" sz="1200" dirty="0"/>
              <a:t>, </a:t>
            </a:r>
            <a:r>
              <a:rPr lang="en-US" sz="1200" dirty="0" err="1"/>
              <a:t>Branko</a:t>
            </a:r>
            <a:r>
              <a:rPr lang="en-US" sz="1200" dirty="0"/>
              <a:t> </a:t>
            </a:r>
            <a:r>
              <a:rPr lang="en-US" sz="1200" dirty="0" err="1"/>
              <a:t>Tomic</a:t>
            </a:r>
            <a:r>
              <a:rPr lang="en-US" sz="1200" dirty="0"/>
              <a:t>, </a:t>
            </a:r>
            <a:r>
              <a:rPr lang="en-US" sz="1200" dirty="0" err="1"/>
              <a:t>Sofija</a:t>
            </a:r>
            <a:r>
              <a:rPr lang="en-US" sz="1200" dirty="0"/>
              <a:t> </a:t>
            </a:r>
            <a:r>
              <a:rPr lang="en-US" sz="1200" dirty="0" err="1"/>
              <a:t>Dunjic</a:t>
            </a:r>
            <a:r>
              <a:rPr lang="en-US" sz="1200" dirty="0"/>
              <a:t> </a:t>
            </a:r>
            <a:r>
              <a:rPr lang="en-US" sz="1200" dirty="0" err="1"/>
              <a:t>Manevski</a:t>
            </a:r>
            <a:r>
              <a:rPr lang="en-US" sz="1200" dirty="0"/>
              <a:t>, Valentina </a:t>
            </a:r>
            <a:r>
              <a:rPr lang="en-GB" sz="1200" dirty="0" err="1"/>
              <a:t>Djordjevic</a:t>
            </a:r>
            <a:r>
              <a:rPr lang="en-GB" sz="1200" dirty="0"/>
              <a:t> and </a:t>
            </a:r>
            <a:r>
              <a:rPr lang="en-US" sz="1200" b="1" dirty="0" err="1"/>
              <a:t>Nataša</a:t>
            </a:r>
            <a:r>
              <a:rPr lang="en-US" sz="1200" b="1" dirty="0"/>
              <a:t> </a:t>
            </a:r>
            <a:r>
              <a:rPr lang="en-US" sz="1200" b="1" dirty="0" err="1"/>
              <a:t>Pržulj</a:t>
            </a:r>
            <a:r>
              <a:rPr lang="en-GB" sz="1200" dirty="0"/>
              <a:t>,</a:t>
            </a:r>
            <a:r>
              <a:rPr lang="en-US" sz="1200" dirty="0"/>
              <a:t> </a:t>
            </a:r>
            <a:r>
              <a:rPr lang="en-GB" sz="1200" dirty="0"/>
              <a:t>“A phenotype driven integrative framework uncovers molecular mechanisms of a rare hereditary thrombophilia,” </a:t>
            </a:r>
            <a:r>
              <a:rPr lang="en-GB" sz="1200" b="1" i="1" dirty="0" err="1"/>
              <a:t>PLoS</a:t>
            </a:r>
            <a:r>
              <a:rPr lang="en-GB" sz="1200" b="1" i="1" dirty="0"/>
              <a:t> ONE</a:t>
            </a:r>
            <a:r>
              <a:rPr lang="en-GB" sz="1200" dirty="0"/>
              <a:t>, April 25, 2023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946" y="3779837"/>
            <a:ext cx="2981774" cy="26933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188" y="3836745"/>
            <a:ext cx="2625198" cy="2647221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4347977" y="2460351"/>
            <a:ext cx="0" cy="2922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389678" y="1679671"/>
            <a:ext cx="1533485" cy="786028"/>
          </a:xfrm>
          <a:prstGeom prst="rect">
            <a:avLst/>
          </a:prstGeom>
          <a:solidFill>
            <a:srgbClr val="0070C0">
              <a:alpha val="20000"/>
            </a:srgbClr>
          </a:solidFill>
          <a:ln w="38100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389678" y="1682313"/>
            <a:ext cx="1533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Brother 2 (</a:t>
            </a:r>
            <a:r>
              <a:rPr lang="en-US" b="1" i="1" dirty="0">
                <a:solidFill>
                  <a:srgbClr val="0070C0"/>
                </a:solidFill>
              </a:rPr>
              <a:t>B</a:t>
            </a:r>
            <a:r>
              <a:rPr lang="en-US" b="1" i="1" baseline="-25000" dirty="0">
                <a:solidFill>
                  <a:srgbClr val="0070C0"/>
                </a:solidFill>
              </a:rPr>
              <a:t>2</a:t>
            </a:r>
            <a:r>
              <a:rPr lang="en-US" b="1" dirty="0"/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40647" y="2123653"/>
            <a:ext cx="1551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Healthy</a:t>
            </a:r>
            <a:endParaRPr lang="en-US" sz="1200" i="1" dirty="0"/>
          </a:p>
        </p:txBody>
      </p:sp>
      <p:sp>
        <p:nvSpPr>
          <p:cNvPr id="44" name="Rectangle 43"/>
          <p:cNvSpPr/>
          <p:nvPr/>
        </p:nvSpPr>
        <p:spPr>
          <a:xfrm>
            <a:off x="3436240" y="2780495"/>
            <a:ext cx="1532064" cy="79468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345911" y="2986173"/>
            <a:ext cx="165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Daughter 1 (</a:t>
            </a:r>
            <a:r>
              <a:rPr lang="en-US" b="1" i="1" dirty="0">
                <a:solidFill>
                  <a:srgbClr val="FF0000"/>
                </a:solidFill>
              </a:rPr>
              <a:t>D</a:t>
            </a:r>
            <a:r>
              <a:rPr lang="en-US" b="1" i="1" baseline="-25000" dirty="0">
                <a:solidFill>
                  <a:srgbClr val="FF0000"/>
                </a:solidFill>
              </a:rPr>
              <a:t>1</a:t>
            </a:r>
            <a:r>
              <a:rPr lang="en-US" b="1" dirty="0"/>
              <a:t>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71842" y="2771725"/>
            <a:ext cx="1542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Diseased</a:t>
            </a:r>
            <a:endParaRPr lang="en-US" sz="1200" i="1" dirty="0"/>
          </a:p>
        </p:txBody>
      </p:sp>
      <p:sp>
        <p:nvSpPr>
          <p:cNvPr id="35" name="Rectangle 1027">
            <a:extLst>
              <a:ext uri="{FF2B5EF4-FFF2-40B4-BE49-F238E27FC236}">
                <a16:creationId xmlns:a16="http://schemas.microsoft.com/office/drawing/2014/main" id="{11105E03-02D9-4B5D-9F44-719DC527E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848" y="539477"/>
            <a:ext cx="9648825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GB" sz="2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Joint embedding: NOT data / energy hungry</a:t>
            </a:r>
            <a:r>
              <a:rPr lang="en-US" sz="2400" b="1" dirty="0">
                <a:solidFill>
                  <a:srgbClr val="FFFF00"/>
                </a:solidFill>
              </a:rPr>
              <a:t>: Rare </a:t>
            </a:r>
            <a:r>
              <a:rPr lang="en-US" sz="2400" b="1" dirty="0" err="1">
                <a:solidFill>
                  <a:srgbClr val="FFFF00"/>
                </a:solidFill>
              </a:rPr>
              <a:t>thromboph</a:t>
            </a:r>
            <a:r>
              <a:rPr lang="en-US" sz="24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3928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195" name="Google Shape;104;p2"/>
          <p:cNvSpPr txBox="1"/>
          <p:nvPr/>
        </p:nvSpPr>
        <p:spPr>
          <a:xfrm>
            <a:off x="863848" y="692696"/>
            <a:ext cx="9001000" cy="77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33345" indent="-488895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</a:pPr>
            <a:r>
              <a:rPr lang="en-GB" sz="2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Time-series multi-omics single-cell data – E.g. Parkinson’s</a:t>
            </a:r>
          </a:p>
          <a:p>
            <a:pPr marL="533345" lvl="0" indent="-488895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</a:pPr>
            <a:endParaRPr lang="en-GB" sz="24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66B1E4FC-9C00-4D40-B9E0-EC819D8149A0}" type="slidenum">
              <a:rPr lang="en-GB" smtClean="0"/>
              <a:t>59</a:t>
            </a:fld>
            <a:endParaRPr lang="en-GB" dirty="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36021" y="7076642"/>
            <a:ext cx="9576594" cy="44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0" dirty="0"/>
              <a:t>Katarina </a:t>
            </a:r>
            <a:r>
              <a:rPr lang="en-US" altLang="en-US" sz="1200" b="0" dirty="0" err="1"/>
              <a:t>Mihajlović</a:t>
            </a:r>
            <a:r>
              <a:rPr lang="en-US" altLang="en-US" sz="1200" b="0" dirty="0"/>
              <a:t>, Noël </a:t>
            </a:r>
            <a:r>
              <a:rPr lang="en-US" altLang="en-US" sz="1200" b="0" dirty="0" err="1"/>
              <a:t>Malod-Dognin</a:t>
            </a:r>
            <a:r>
              <a:rPr lang="en-US" altLang="en-US" sz="1200" b="0" dirty="0"/>
              <a:t>, </a:t>
            </a:r>
            <a:r>
              <a:rPr lang="en-US" altLang="en-US" sz="1200" b="0" dirty="0" err="1"/>
              <a:t>Corrado</a:t>
            </a:r>
            <a:r>
              <a:rPr lang="en-US" altLang="en-US" sz="1200" b="0" dirty="0"/>
              <a:t> </a:t>
            </a:r>
            <a:r>
              <a:rPr lang="en-US" altLang="en-US" sz="1200" b="0" dirty="0" err="1"/>
              <a:t>Ameli</a:t>
            </a:r>
            <a:r>
              <a:rPr lang="en-US" altLang="en-US" sz="1200" b="0" dirty="0"/>
              <a:t>, Alexander </a:t>
            </a:r>
            <a:r>
              <a:rPr lang="en-US" altLang="en-US" sz="1200" b="0" dirty="0" err="1"/>
              <a:t>Skupin</a:t>
            </a:r>
            <a:r>
              <a:rPr lang="en-US" altLang="en-US" sz="1200" b="0" dirty="0"/>
              <a:t>, </a:t>
            </a:r>
            <a:r>
              <a:rPr lang="en-US" altLang="en-US" sz="1200" dirty="0" err="1"/>
              <a:t>Nataša</a:t>
            </a:r>
            <a:r>
              <a:rPr lang="en-US" altLang="en-US" sz="1200" dirty="0"/>
              <a:t> </a:t>
            </a:r>
            <a:r>
              <a:rPr lang="en-US" altLang="en-US" sz="1200" dirty="0" err="1"/>
              <a:t>Pržulj</a:t>
            </a:r>
            <a:r>
              <a:rPr lang="en-US" altLang="en-US" sz="1200" b="0" dirty="0"/>
              <a:t>, “MONFIT: Multi-omics factorization-based integration of time-series data sheds light on Parkinson’s disease,” </a:t>
            </a:r>
            <a:r>
              <a:rPr lang="en-US" altLang="en-US" sz="1200" b="0" i="1" dirty="0"/>
              <a:t>NAR Molecular Medicine</a:t>
            </a:r>
            <a:r>
              <a:rPr lang="en-US" altLang="en-US" sz="1200" b="0" dirty="0"/>
              <a:t>, 1 (4), 2024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7C9210C4-793E-4932-A768-A7D6B2F56D5F}"/>
              </a:ext>
            </a:extLst>
          </p:cNvPr>
          <p:cNvSpPr txBox="1">
            <a:spLocks/>
          </p:cNvSpPr>
          <p:nvPr/>
        </p:nvSpPr>
        <p:spPr bwMode="auto">
          <a:xfrm>
            <a:off x="8705824" y="7303144"/>
            <a:ext cx="27432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0" algn="r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825" algn="l"/>
                <a:tab pos="1447649" algn="l"/>
                <a:tab pos="2171475" algn="l"/>
              </a:tabLst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85721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576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576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576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0285AA6-9F95-4A55-AB42-183676E1891B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610A4A-0C49-4015-AB2E-907BB782BD10}"/>
              </a:ext>
            </a:extLst>
          </p:cNvPr>
          <p:cNvSpPr txBox="1"/>
          <p:nvPr/>
        </p:nvSpPr>
        <p:spPr>
          <a:xfrm>
            <a:off x="238073" y="3582611"/>
            <a:ext cx="1879016" cy="37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2" i="1" dirty="0"/>
              <a:t>Bernini, M., et al. (2024). In prep</a:t>
            </a:r>
          </a:p>
        </p:txBody>
      </p:sp>
      <p:pic>
        <p:nvPicPr>
          <p:cNvPr id="23" name="Picture 22" descr="A logo with text and red and blue lines&#10;&#10;Description automatically generated">
            <a:extLst>
              <a:ext uri="{FF2B5EF4-FFF2-40B4-BE49-F238E27FC236}">
                <a16:creationId xmlns:a16="http://schemas.microsoft.com/office/drawing/2014/main" id="{4AF61DA2-EDD6-4D1B-908B-7D2618DFA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5" y="1798897"/>
            <a:ext cx="471107" cy="39773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7003C76-F277-4162-A93D-F0F3C19C7AE3}"/>
              </a:ext>
            </a:extLst>
          </p:cNvPr>
          <p:cNvGrpSpPr/>
          <p:nvPr/>
        </p:nvGrpSpPr>
        <p:grpSpPr>
          <a:xfrm>
            <a:off x="1962897" y="1782411"/>
            <a:ext cx="4213835" cy="2286177"/>
            <a:chOff x="395662" y="1693219"/>
            <a:chExt cx="5750963" cy="305696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68F6F45-32C7-48DB-B1CD-A1BC68C620D0}"/>
                </a:ext>
              </a:extLst>
            </p:cNvPr>
            <p:cNvGrpSpPr/>
            <p:nvPr/>
          </p:nvGrpSpPr>
          <p:grpSpPr>
            <a:xfrm>
              <a:off x="395662" y="1693219"/>
              <a:ext cx="824835" cy="2978405"/>
              <a:chOff x="906432" y="1542624"/>
              <a:chExt cx="577093" cy="1918501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37C1562-B34F-49D8-A7BC-05C758915C65}"/>
                  </a:ext>
                </a:extLst>
              </p:cNvPr>
              <p:cNvSpPr txBox="1"/>
              <p:nvPr/>
            </p:nvSpPr>
            <p:spPr>
              <a:xfrm rot="16200000">
                <a:off x="1052309" y="3029909"/>
                <a:ext cx="616059" cy="246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58" b="1" dirty="0">
                    <a:solidFill>
                      <a:srgbClr val="3C09F7"/>
                    </a:solidFill>
                  </a:rPr>
                  <a:t>Control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8FD8A9A-BD95-40FE-9E48-9F3BE58A7B3E}"/>
                  </a:ext>
                </a:extLst>
              </p:cNvPr>
              <p:cNvSpPr txBox="1"/>
              <p:nvPr/>
            </p:nvSpPr>
            <p:spPr>
              <a:xfrm rot="16200000">
                <a:off x="665545" y="2109225"/>
                <a:ext cx="1379575" cy="246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58" b="1" dirty="0">
                    <a:solidFill>
                      <a:srgbClr val="FF0000"/>
                    </a:solidFill>
                  </a:rPr>
                  <a:t>PD: PINK1-mutation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6992A88-5CDC-4A0C-84A5-D521466F86BC}"/>
                  </a:ext>
                </a:extLst>
              </p:cNvPr>
              <p:cNvSpPr txBox="1"/>
              <p:nvPr/>
            </p:nvSpPr>
            <p:spPr>
              <a:xfrm rot="16200000">
                <a:off x="612923" y="2431391"/>
                <a:ext cx="921190" cy="334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Cell line 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7565745-EA00-4FA3-B86C-74D21D8C9B57}"/>
                </a:ext>
              </a:extLst>
            </p:cNvPr>
            <p:cNvGrpSpPr/>
            <p:nvPr/>
          </p:nvGrpSpPr>
          <p:grpSpPr>
            <a:xfrm>
              <a:off x="1425783" y="2370920"/>
              <a:ext cx="4720842" cy="2028097"/>
              <a:chOff x="-491787" y="1746538"/>
              <a:chExt cx="3225218" cy="1801887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967A1E6-3E38-4B89-BAD7-80627FE4E858}"/>
                  </a:ext>
                </a:extLst>
              </p:cNvPr>
              <p:cNvGrpSpPr/>
              <p:nvPr/>
            </p:nvGrpSpPr>
            <p:grpSpPr>
              <a:xfrm>
                <a:off x="2259467" y="1746538"/>
                <a:ext cx="431442" cy="703485"/>
                <a:chOff x="468352" y="1547197"/>
                <a:chExt cx="396212" cy="641583"/>
              </a:xfrm>
              <a:solidFill>
                <a:srgbClr val="F34949"/>
              </a:solidFill>
            </p:grpSpPr>
            <p:sp>
              <p:nvSpPr>
                <p:cNvPr id="69" name="Oval 17">
                  <a:extLst>
                    <a:ext uri="{FF2B5EF4-FFF2-40B4-BE49-F238E27FC236}">
                      <a16:creationId xmlns:a16="http://schemas.microsoft.com/office/drawing/2014/main" id="{CE13F861-B38B-4A80-8501-DCE47B6066C7}"/>
                    </a:ext>
                  </a:extLst>
                </p:cNvPr>
                <p:cNvSpPr/>
                <p:nvPr/>
              </p:nvSpPr>
              <p:spPr>
                <a:xfrm>
                  <a:off x="468352" y="1547197"/>
                  <a:ext cx="396212" cy="641583"/>
                </a:xfrm>
                <a:custGeom>
                  <a:avLst/>
                  <a:gdLst>
                    <a:gd name="connsiteX0" fmla="*/ 0 w 235254"/>
                    <a:gd name="connsiteY0" fmla="*/ 129575 h 259149"/>
                    <a:gd name="connsiteX1" fmla="*/ 117627 w 235254"/>
                    <a:gd name="connsiteY1" fmla="*/ 0 h 259149"/>
                    <a:gd name="connsiteX2" fmla="*/ 235254 w 235254"/>
                    <a:gd name="connsiteY2" fmla="*/ 129575 h 259149"/>
                    <a:gd name="connsiteX3" fmla="*/ 117627 w 235254"/>
                    <a:gd name="connsiteY3" fmla="*/ 259150 h 259149"/>
                    <a:gd name="connsiteX4" fmla="*/ 0 w 235254"/>
                    <a:gd name="connsiteY4" fmla="*/ 129575 h 259149"/>
                    <a:gd name="connsiteX0" fmla="*/ 3825 w 239079"/>
                    <a:gd name="connsiteY0" fmla="*/ 269618 h 399193"/>
                    <a:gd name="connsiteX1" fmla="*/ 63787 w 239079"/>
                    <a:gd name="connsiteY1" fmla="*/ 0 h 399193"/>
                    <a:gd name="connsiteX2" fmla="*/ 239079 w 239079"/>
                    <a:gd name="connsiteY2" fmla="*/ 269618 h 399193"/>
                    <a:gd name="connsiteX3" fmla="*/ 121452 w 239079"/>
                    <a:gd name="connsiteY3" fmla="*/ 399193 h 399193"/>
                    <a:gd name="connsiteX4" fmla="*/ 3825 w 239079"/>
                    <a:gd name="connsiteY4" fmla="*/ 269618 h 399193"/>
                    <a:gd name="connsiteX0" fmla="*/ 1105 w 236359"/>
                    <a:gd name="connsiteY0" fmla="*/ 273833 h 403408"/>
                    <a:gd name="connsiteX1" fmla="*/ 59837 w 236359"/>
                    <a:gd name="connsiteY1" fmla="*/ 120609 h 403408"/>
                    <a:gd name="connsiteX2" fmla="*/ 61067 w 236359"/>
                    <a:gd name="connsiteY2" fmla="*/ 4215 h 403408"/>
                    <a:gd name="connsiteX3" fmla="*/ 236359 w 236359"/>
                    <a:gd name="connsiteY3" fmla="*/ 273833 h 403408"/>
                    <a:gd name="connsiteX4" fmla="*/ 118732 w 236359"/>
                    <a:gd name="connsiteY4" fmla="*/ 403408 h 403408"/>
                    <a:gd name="connsiteX5" fmla="*/ 1105 w 236359"/>
                    <a:gd name="connsiteY5" fmla="*/ 273833 h 403408"/>
                    <a:gd name="connsiteX0" fmla="*/ 1105 w 236616"/>
                    <a:gd name="connsiteY0" fmla="*/ 269624 h 399199"/>
                    <a:gd name="connsiteX1" fmla="*/ 59837 w 236616"/>
                    <a:gd name="connsiteY1" fmla="*/ 116400 h 399199"/>
                    <a:gd name="connsiteX2" fmla="*/ 61067 w 236616"/>
                    <a:gd name="connsiteY2" fmla="*/ 6 h 399199"/>
                    <a:gd name="connsiteX3" fmla="*/ 113383 w 236616"/>
                    <a:gd name="connsiteY3" fmla="*/ 112281 h 399199"/>
                    <a:gd name="connsiteX4" fmla="*/ 236359 w 236616"/>
                    <a:gd name="connsiteY4" fmla="*/ 269624 h 399199"/>
                    <a:gd name="connsiteX5" fmla="*/ 118732 w 236616"/>
                    <a:gd name="connsiteY5" fmla="*/ 399199 h 399199"/>
                    <a:gd name="connsiteX6" fmla="*/ 1105 w 236616"/>
                    <a:gd name="connsiteY6" fmla="*/ 269624 h 399199"/>
                    <a:gd name="connsiteX0" fmla="*/ 1105 w 322996"/>
                    <a:gd name="connsiteY0" fmla="*/ 269624 h 399217"/>
                    <a:gd name="connsiteX1" fmla="*/ 59837 w 322996"/>
                    <a:gd name="connsiteY1" fmla="*/ 116400 h 399217"/>
                    <a:gd name="connsiteX2" fmla="*/ 61067 w 322996"/>
                    <a:gd name="connsiteY2" fmla="*/ 6 h 399217"/>
                    <a:gd name="connsiteX3" fmla="*/ 113383 w 322996"/>
                    <a:gd name="connsiteY3" fmla="*/ 112281 h 399217"/>
                    <a:gd name="connsiteX4" fmla="*/ 322856 w 322996"/>
                    <a:gd name="connsiteY4" fmla="*/ 277861 h 399217"/>
                    <a:gd name="connsiteX5" fmla="*/ 118732 w 322996"/>
                    <a:gd name="connsiteY5" fmla="*/ 399199 h 399217"/>
                    <a:gd name="connsiteX6" fmla="*/ 1105 w 322996"/>
                    <a:gd name="connsiteY6" fmla="*/ 269624 h 399217"/>
                    <a:gd name="connsiteX0" fmla="*/ 1105 w 324314"/>
                    <a:gd name="connsiteY0" fmla="*/ 269623 h 399214"/>
                    <a:gd name="connsiteX1" fmla="*/ 59837 w 324314"/>
                    <a:gd name="connsiteY1" fmla="*/ 116399 h 399214"/>
                    <a:gd name="connsiteX2" fmla="*/ 61067 w 324314"/>
                    <a:gd name="connsiteY2" fmla="*/ 5 h 399214"/>
                    <a:gd name="connsiteX3" fmla="*/ 113383 w 324314"/>
                    <a:gd name="connsiteY3" fmla="*/ 112280 h 399214"/>
                    <a:gd name="connsiteX4" fmla="*/ 170949 w 324314"/>
                    <a:gd name="connsiteY4" fmla="*/ 217490 h 399214"/>
                    <a:gd name="connsiteX5" fmla="*/ 322856 w 324314"/>
                    <a:gd name="connsiteY5" fmla="*/ 277860 h 399214"/>
                    <a:gd name="connsiteX6" fmla="*/ 118732 w 324314"/>
                    <a:gd name="connsiteY6" fmla="*/ 399198 h 399214"/>
                    <a:gd name="connsiteX7" fmla="*/ 1105 w 324314"/>
                    <a:gd name="connsiteY7" fmla="*/ 269623 h 399214"/>
                    <a:gd name="connsiteX0" fmla="*/ 1105 w 324314"/>
                    <a:gd name="connsiteY0" fmla="*/ 269623 h 399214"/>
                    <a:gd name="connsiteX1" fmla="*/ 59837 w 324314"/>
                    <a:gd name="connsiteY1" fmla="*/ 116399 h 399214"/>
                    <a:gd name="connsiteX2" fmla="*/ 61067 w 324314"/>
                    <a:gd name="connsiteY2" fmla="*/ 5 h 399214"/>
                    <a:gd name="connsiteX3" fmla="*/ 105243 w 324314"/>
                    <a:gd name="connsiteY3" fmla="*/ 112280 h 399214"/>
                    <a:gd name="connsiteX4" fmla="*/ 170949 w 324314"/>
                    <a:gd name="connsiteY4" fmla="*/ 217490 h 399214"/>
                    <a:gd name="connsiteX5" fmla="*/ 322856 w 324314"/>
                    <a:gd name="connsiteY5" fmla="*/ 277860 h 399214"/>
                    <a:gd name="connsiteX6" fmla="*/ 118732 w 324314"/>
                    <a:gd name="connsiteY6" fmla="*/ 399198 h 399214"/>
                    <a:gd name="connsiteX7" fmla="*/ 1105 w 324314"/>
                    <a:gd name="connsiteY7" fmla="*/ 269623 h 399214"/>
                    <a:gd name="connsiteX0" fmla="*/ 1105 w 326706"/>
                    <a:gd name="connsiteY0" fmla="*/ 269623 h 399212"/>
                    <a:gd name="connsiteX1" fmla="*/ 59837 w 326706"/>
                    <a:gd name="connsiteY1" fmla="*/ 116399 h 399212"/>
                    <a:gd name="connsiteX2" fmla="*/ 61067 w 326706"/>
                    <a:gd name="connsiteY2" fmla="*/ 5 h 399212"/>
                    <a:gd name="connsiteX3" fmla="*/ 105243 w 326706"/>
                    <a:gd name="connsiteY3" fmla="*/ 112280 h 399212"/>
                    <a:gd name="connsiteX4" fmla="*/ 170949 w 326706"/>
                    <a:gd name="connsiteY4" fmla="*/ 217490 h 399212"/>
                    <a:gd name="connsiteX5" fmla="*/ 236070 w 326706"/>
                    <a:gd name="connsiteY5" fmla="*/ 266329 h 399212"/>
                    <a:gd name="connsiteX6" fmla="*/ 322856 w 326706"/>
                    <a:gd name="connsiteY6" fmla="*/ 277860 h 399212"/>
                    <a:gd name="connsiteX7" fmla="*/ 118732 w 326706"/>
                    <a:gd name="connsiteY7" fmla="*/ 399198 h 399212"/>
                    <a:gd name="connsiteX8" fmla="*/ 1105 w 326706"/>
                    <a:gd name="connsiteY8" fmla="*/ 269623 h 399212"/>
                    <a:gd name="connsiteX0" fmla="*/ 1105 w 334561"/>
                    <a:gd name="connsiteY0" fmla="*/ 269623 h 399240"/>
                    <a:gd name="connsiteX1" fmla="*/ 59837 w 334561"/>
                    <a:gd name="connsiteY1" fmla="*/ 116399 h 399240"/>
                    <a:gd name="connsiteX2" fmla="*/ 61067 w 334561"/>
                    <a:gd name="connsiteY2" fmla="*/ 5 h 399240"/>
                    <a:gd name="connsiteX3" fmla="*/ 105243 w 334561"/>
                    <a:gd name="connsiteY3" fmla="*/ 112280 h 399240"/>
                    <a:gd name="connsiteX4" fmla="*/ 170949 w 334561"/>
                    <a:gd name="connsiteY4" fmla="*/ 217490 h 399240"/>
                    <a:gd name="connsiteX5" fmla="*/ 236070 w 334561"/>
                    <a:gd name="connsiteY5" fmla="*/ 266329 h 399240"/>
                    <a:gd name="connsiteX6" fmla="*/ 330996 w 334561"/>
                    <a:gd name="connsiteY6" fmla="*/ 283287 h 399240"/>
                    <a:gd name="connsiteX7" fmla="*/ 118732 w 334561"/>
                    <a:gd name="connsiteY7" fmla="*/ 399198 h 399240"/>
                    <a:gd name="connsiteX8" fmla="*/ 1105 w 334561"/>
                    <a:gd name="connsiteY8" fmla="*/ 269623 h 399240"/>
                    <a:gd name="connsiteX0" fmla="*/ 1105 w 331015"/>
                    <a:gd name="connsiteY0" fmla="*/ 269623 h 399441"/>
                    <a:gd name="connsiteX1" fmla="*/ 59837 w 331015"/>
                    <a:gd name="connsiteY1" fmla="*/ 116399 h 399441"/>
                    <a:gd name="connsiteX2" fmla="*/ 61067 w 331015"/>
                    <a:gd name="connsiteY2" fmla="*/ 5 h 399441"/>
                    <a:gd name="connsiteX3" fmla="*/ 105243 w 331015"/>
                    <a:gd name="connsiteY3" fmla="*/ 112280 h 399441"/>
                    <a:gd name="connsiteX4" fmla="*/ 170949 w 331015"/>
                    <a:gd name="connsiteY4" fmla="*/ 217490 h 399441"/>
                    <a:gd name="connsiteX5" fmla="*/ 236070 w 331015"/>
                    <a:gd name="connsiteY5" fmla="*/ 266329 h 399441"/>
                    <a:gd name="connsiteX6" fmla="*/ 330996 w 331015"/>
                    <a:gd name="connsiteY6" fmla="*/ 283287 h 399441"/>
                    <a:gd name="connsiteX7" fmla="*/ 203509 w 331015"/>
                    <a:gd name="connsiteY7" fmla="*/ 301603 h 399441"/>
                    <a:gd name="connsiteX8" fmla="*/ 118732 w 331015"/>
                    <a:gd name="connsiteY8" fmla="*/ 399198 h 399441"/>
                    <a:gd name="connsiteX9" fmla="*/ 1105 w 331015"/>
                    <a:gd name="connsiteY9" fmla="*/ 269623 h 399441"/>
                    <a:gd name="connsiteX0" fmla="*/ 487 w 330397"/>
                    <a:gd name="connsiteY0" fmla="*/ 269623 h 383217"/>
                    <a:gd name="connsiteX1" fmla="*/ 59219 w 330397"/>
                    <a:gd name="connsiteY1" fmla="*/ 116399 h 383217"/>
                    <a:gd name="connsiteX2" fmla="*/ 60449 w 330397"/>
                    <a:gd name="connsiteY2" fmla="*/ 5 h 383217"/>
                    <a:gd name="connsiteX3" fmla="*/ 104625 w 330397"/>
                    <a:gd name="connsiteY3" fmla="*/ 112280 h 383217"/>
                    <a:gd name="connsiteX4" fmla="*/ 170331 w 330397"/>
                    <a:gd name="connsiteY4" fmla="*/ 217490 h 383217"/>
                    <a:gd name="connsiteX5" fmla="*/ 235452 w 330397"/>
                    <a:gd name="connsiteY5" fmla="*/ 266329 h 383217"/>
                    <a:gd name="connsiteX6" fmla="*/ 330378 w 330397"/>
                    <a:gd name="connsiteY6" fmla="*/ 283287 h 383217"/>
                    <a:gd name="connsiteX7" fmla="*/ 202891 w 330397"/>
                    <a:gd name="connsiteY7" fmla="*/ 301603 h 383217"/>
                    <a:gd name="connsiteX8" fmla="*/ 96408 w 330397"/>
                    <a:gd name="connsiteY8" fmla="*/ 382918 h 383217"/>
                    <a:gd name="connsiteX9" fmla="*/ 487 w 330397"/>
                    <a:gd name="connsiteY9" fmla="*/ 269623 h 383217"/>
                    <a:gd name="connsiteX0" fmla="*/ 55753 w 385663"/>
                    <a:gd name="connsiteY0" fmla="*/ 269623 h 641916"/>
                    <a:gd name="connsiteX1" fmla="*/ 114485 w 385663"/>
                    <a:gd name="connsiteY1" fmla="*/ 116399 h 641916"/>
                    <a:gd name="connsiteX2" fmla="*/ 115715 w 385663"/>
                    <a:gd name="connsiteY2" fmla="*/ 5 h 641916"/>
                    <a:gd name="connsiteX3" fmla="*/ 159891 w 385663"/>
                    <a:gd name="connsiteY3" fmla="*/ 112280 h 641916"/>
                    <a:gd name="connsiteX4" fmla="*/ 225597 w 385663"/>
                    <a:gd name="connsiteY4" fmla="*/ 217490 h 641916"/>
                    <a:gd name="connsiteX5" fmla="*/ 290718 w 385663"/>
                    <a:gd name="connsiteY5" fmla="*/ 266329 h 641916"/>
                    <a:gd name="connsiteX6" fmla="*/ 385644 w 385663"/>
                    <a:gd name="connsiteY6" fmla="*/ 283287 h 641916"/>
                    <a:gd name="connsiteX7" fmla="*/ 258157 w 385663"/>
                    <a:gd name="connsiteY7" fmla="*/ 301603 h 641916"/>
                    <a:gd name="connsiteX8" fmla="*/ 151674 w 385663"/>
                    <a:gd name="connsiteY8" fmla="*/ 382918 h 641916"/>
                    <a:gd name="connsiteX9" fmla="*/ 3102 w 385663"/>
                    <a:gd name="connsiteY9" fmla="*/ 640772 h 641916"/>
                    <a:gd name="connsiteX10" fmla="*/ 55753 w 385663"/>
                    <a:gd name="connsiteY10" fmla="*/ 269623 h 641916"/>
                    <a:gd name="connsiteX0" fmla="*/ 56688 w 386598"/>
                    <a:gd name="connsiteY0" fmla="*/ 269623 h 641397"/>
                    <a:gd name="connsiteX1" fmla="*/ 115420 w 386598"/>
                    <a:gd name="connsiteY1" fmla="*/ 116399 h 641397"/>
                    <a:gd name="connsiteX2" fmla="*/ 116650 w 386598"/>
                    <a:gd name="connsiteY2" fmla="*/ 5 h 641397"/>
                    <a:gd name="connsiteX3" fmla="*/ 160826 w 386598"/>
                    <a:gd name="connsiteY3" fmla="*/ 112280 h 641397"/>
                    <a:gd name="connsiteX4" fmla="*/ 226532 w 386598"/>
                    <a:gd name="connsiteY4" fmla="*/ 217490 h 641397"/>
                    <a:gd name="connsiteX5" fmla="*/ 291653 w 386598"/>
                    <a:gd name="connsiteY5" fmla="*/ 266329 h 641397"/>
                    <a:gd name="connsiteX6" fmla="*/ 386579 w 386598"/>
                    <a:gd name="connsiteY6" fmla="*/ 283287 h 641397"/>
                    <a:gd name="connsiteX7" fmla="*/ 259092 w 386598"/>
                    <a:gd name="connsiteY7" fmla="*/ 301603 h 641397"/>
                    <a:gd name="connsiteX8" fmla="*/ 152609 w 386598"/>
                    <a:gd name="connsiteY8" fmla="*/ 382918 h 641397"/>
                    <a:gd name="connsiteX9" fmla="*/ 4037 w 386598"/>
                    <a:gd name="connsiteY9" fmla="*/ 640772 h 641397"/>
                    <a:gd name="connsiteX10" fmla="*/ 71871 w 386598"/>
                    <a:gd name="connsiteY10" fmla="*/ 420990 h 641397"/>
                    <a:gd name="connsiteX11" fmla="*/ 56688 w 386598"/>
                    <a:gd name="connsiteY11" fmla="*/ 269623 h 641397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22582 w 382648"/>
                    <a:gd name="connsiteY4" fmla="*/ 217490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148659 w 382648"/>
                    <a:gd name="connsiteY8" fmla="*/ 382918 h 641583"/>
                    <a:gd name="connsiteX9" fmla="*/ 81488 w 382648"/>
                    <a:gd name="connsiteY9" fmla="*/ 450838 h 641583"/>
                    <a:gd name="connsiteX10" fmla="*/ 87 w 382648"/>
                    <a:gd name="connsiteY10" fmla="*/ 640772 h 641583"/>
                    <a:gd name="connsiteX11" fmla="*/ 67921 w 382648"/>
                    <a:gd name="connsiteY11" fmla="*/ 420990 h 641583"/>
                    <a:gd name="connsiteX12" fmla="*/ 52738 w 382648"/>
                    <a:gd name="connsiteY12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182853 w 382648"/>
                    <a:gd name="connsiteY4" fmla="*/ 154075 h 641583"/>
                    <a:gd name="connsiteX5" fmla="*/ 222582 w 382648"/>
                    <a:gd name="connsiteY5" fmla="*/ 217490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18127 w 382648"/>
                    <a:gd name="connsiteY4" fmla="*/ 213769 h 641583"/>
                    <a:gd name="connsiteX5" fmla="*/ 222582 w 382648"/>
                    <a:gd name="connsiteY5" fmla="*/ 217490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18127 w 382648"/>
                    <a:gd name="connsiteY4" fmla="*/ 213769 h 641583"/>
                    <a:gd name="connsiteX5" fmla="*/ 230722 w 382648"/>
                    <a:gd name="connsiteY5" fmla="*/ 217490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30722 w 382648"/>
                    <a:gd name="connsiteY4" fmla="*/ 217490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148659 w 382648"/>
                    <a:gd name="connsiteY8" fmla="*/ 382918 h 641583"/>
                    <a:gd name="connsiteX9" fmla="*/ 81488 w 382648"/>
                    <a:gd name="connsiteY9" fmla="*/ 450838 h 641583"/>
                    <a:gd name="connsiteX10" fmla="*/ 87 w 382648"/>
                    <a:gd name="connsiteY10" fmla="*/ 640772 h 641583"/>
                    <a:gd name="connsiteX11" fmla="*/ 67921 w 382648"/>
                    <a:gd name="connsiteY11" fmla="*/ 420990 h 641583"/>
                    <a:gd name="connsiteX12" fmla="*/ 52738 w 382648"/>
                    <a:gd name="connsiteY12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28980 w 382648"/>
                    <a:gd name="connsiteY4" fmla="*/ 186636 h 641583"/>
                    <a:gd name="connsiteX5" fmla="*/ 230722 w 382648"/>
                    <a:gd name="connsiteY5" fmla="*/ 217490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28980 w 382648"/>
                    <a:gd name="connsiteY4" fmla="*/ 186636 h 641583"/>
                    <a:gd name="connsiteX5" fmla="*/ 263282 w 382648"/>
                    <a:gd name="connsiteY5" fmla="*/ 220203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28980 w 382648"/>
                    <a:gd name="connsiteY4" fmla="*/ 186636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148659 w 382648"/>
                    <a:gd name="connsiteY8" fmla="*/ 382918 h 641583"/>
                    <a:gd name="connsiteX9" fmla="*/ 81488 w 382648"/>
                    <a:gd name="connsiteY9" fmla="*/ 450838 h 641583"/>
                    <a:gd name="connsiteX10" fmla="*/ 87 w 382648"/>
                    <a:gd name="connsiteY10" fmla="*/ 640772 h 641583"/>
                    <a:gd name="connsiteX11" fmla="*/ 67921 w 382648"/>
                    <a:gd name="connsiteY11" fmla="*/ 420990 h 641583"/>
                    <a:gd name="connsiteX12" fmla="*/ 52738 w 382648"/>
                    <a:gd name="connsiteY12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37120 w 382648"/>
                    <a:gd name="connsiteY4" fmla="*/ 186636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148659 w 382648"/>
                    <a:gd name="connsiteY8" fmla="*/ 382918 h 641583"/>
                    <a:gd name="connsiteX9" fmla="*/ 81488 w 382648"/>
                    <a:gd name="connsiteY9" fmla="*/ 450838 h 641583"/>
                    <a:gd name="connsiteX10" fmla="*/ 87 w 382648"/>
                    <a:gd name="connsiteY10" fmla="*/ 640772 h 641583"/>
                    <a:gd name="connsiteX11" fmla="*/ 67921 w 382648"/>
                    <a:gd name="connsiteY11" fmla="*/ 420990 h 641583"/>
                    <a:gd name="connsiteX12" fmla="*/ 52738 w 382648"/>
                    <a:gd name="connsiteY12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37120 w 382648"/>
                    <a:gd name="connsiteY4" fmla="*/ 186636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209986 w 382648"/>
                    <a:gd name="connsiteY8" fmla="*/ 344010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96212"/>
                    <a:gd name="connsiteY0" fmla="*/ 269623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37120 w 396212"/>
                    <a:gd name="connsiteY4" fmla="*/ 186636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55142 w 396212"/>
                    <a:gd name="connsiteY7" fmla="*/ 301603 h 641583"/>
                    <a:gd name="connsiteX8" fmla="*/ 20998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52738 w 396212"/>
                    <a:gd name="connsiteY13" fmla="*/ 269623 h 641583"/>
                    <a:gd name="connsiteX0" fmla="*/ 52738 w 396212"/>
                    <a:gd name="connsiteY0" fmla="*/ 269623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37120 w 396212"/>
                    <a:gd name="connsiteY4" fmla="*/ 186636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55142 w 396212"/>
                    <a:gd name="connsiteY7" fmla="*/ 301603 h 641583"/>
                    <a:gd name="connsiteX8" fmla="*/ 20184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52738 w 396212"/>
                    <a:gd name="connsiteY13" fmla="*/ 269623 h 641583"/>
                    <a:gd name="connsiteX0" fmla="*/ 52738 w 396212"/>
                    <a:gd name="connsiteY0" fmla="*/ 269623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37120 w 396212"/>
                    <a:gd name="connsiteY4" fmla="*/ 186636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63282 w 396212"/>
                    <a:gd name="connsiteY7" fmla="*/ 298890 h 641583"/>
                    <a:gd name="connsiteX8" fmla="*/ 20184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52738 w 396212"/>
                    <a:gd name="connsiteY13" fmla="*/ 269623 h 641583"/>
                    <a:gd name="connsiteX0" fmla="*/ 66305 w 396212"/>
                    <a:gd name="connsiteY0" fmla="*/ 266909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37120 w 396212"/>
                    <a:gd name="connsiteY4" fmla="*/ 186636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63282 w 396212"/>
                    <a:gd name="connsiteY7" fmla="*/ 298890 h 641583"/>
                    <a:gd name="connsiteX8" fmla="*/ 20184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66305 w 396212"/>
                    <a:gd name="connsiteY13" fmla="*/ 266909 h 641583"/>
                    <a:gd name="connsiteX0" fmla="*/ 66305 w 396212"/>
                    <a:gd name="connsiteY0" fmla="*/ 266909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28980 w 396212"/>
                    <a:gd name="connsiteY4" fmla="*/ 192063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63282 w 396212"/>
                    <a:gd name="connsiteY7" fmla="*/ 298890 h 641583"/>
                    <a:gd name="connsiteX8" fmla="*/ 20184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66305 w 396212"/>
                    <a:gd name="connsiteY13" fmla="*/ 266909 h 641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96212" h="641583">
                      <a:moveTo>
                        <a:pt x="66305" y="266909"/>
                      </a:moveTo>
                      <a:cubicBezTo>
                        <a:pt x="73563" y="216144"/>
                        <a:pt x="101476" y="161335"/>
                        <a:pt x="111470" y="116399"/>
                      </a:cubicBezTo>
                      <a:cubicBezTo>
                        <a:pt x="121464" y="71463"/>
                        <a:pt x="105132" y="692"/>
                        <a:pt x="112700" y="5"/>
                      </a:cubicBezTo>
                      <a:cubicBezTo>
                        <a:pt x="120268" y="-682"/>
                        <a:pt x="140662" y="81175"/>
                        <a:pt x="156876" y="112280"/>
                      </a:cubicBezTo>
                      <a:cubicBezTo>
                        <a:pt x="173090" y="143385"/>
                        <a:pt x="207176" y="166388"/>
                        <a:pt x="228980" y="192063"/>
                      </a:cubicBezTo>
                      <a:cubicBezTo>
                        <a:pt x="250784" y="217738"/>
                        <a:pt x="262095" y="250220"/>
                        <a:pt x="287703" y="266329"/>
                      </a:cubicBezTo>
                      <a:cubicBezTo>
                        <a:pt x="313311" y="282438"/>
                        <a:pt x="397553" y="289165"/>
                        <a:pt x="396196" y="304993"/>
                      </a:cubicBezTo>
                      <a:cubicBezTo>
                        <a:pt x="394839" y="320821"/>
                        <a:pt x="293865" y="288770"/>
                        <a:pt x="263282" y="298890"/>
                      </a:cubicBezTo>
                      <a:cubicBezTo>
                        <a:pt x="232699" y="309010"/>
                        <a:pt x="219593" y="330457"/>
                        <a:pt x="201846" y="344010"/>
                      </a:cubicBezTo>
                      <a:cubicBezTo>
                        <a:pt x="184099" y="357563"/>
                        <a:pt x="168719" y="365113"/>
                        <a:pt x="148659" y="382918"/>
                      </a:cubicBezTo>
                      <a:cubicBezTo>
                        <a:pt x="128599" y="400723"/>
                        <a:pt x="106250" y="407862"/>
                        <a:pt x="81488" y="450838"/>
                      </a:cubicBezTo>
                      <a:cubicBezTo>
                        <a:pt x="56726" y="493814"/>
                        <a:pt x="2800" y="654339"/>
                        <a:pt x="87" y="640772"/>
                      </a:cubicBezTo>
                      <a:cubicBezTo>
                        <a:pt x="-2626" y="627205"/>
                        <a:pt x="59146" y="482848"/>
                        <a:pt x="67921" y="420990"/>
                      </a:cubicBezTo>
                      <a:cubicBezTo>
                        <a:pt x="76696" y="359132"/>
                        <a:pt x="59047" y="317674"/>
                        <a:pt x="66305" y="26690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 dirty="0"/>
                </a:p>
              </p:txBody>
            </p:sp>
            <p:sp>
              <p:nvSpPr>
                <p:cNvPr id="70" name="Oval 18">
                  <a:extLst>
                    <a:ext uri="{FF2B5EF4-FFF2-40B4-BE49-F238E27FC236}">
                      <a16:creationId xmlns:a16="http://schemas.microsoft.com/office/drawing/2014/main" id="{BA747950-A934-40B0-B0CD-6DC7B536664C}"/>
                    </a:ext>
                  </a:extLst>
                </p:cNvPr>
                <p:cNvSpPr/>
                <p:nvPr/>
              </p:nvSpPr>
              <p:spPr>
                <a:xfrm>
                  <a:off x="569823" y="1748698"/>
                  <a:ext cx="91580" cy="115947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80" h="115947">
                      <a:moveTo>
                        <a:pt x="22" y="62076"/>
                      </a:moveTo>
                      <a:cubicBezTo>
                        <a:pt x="-883" y="42775"/>
                        <a:pt x="26470" y="1459"/>
                        <a:pt x="41730" y="102"/>
                      </a:cubicBezTo>
                      <a:cubicBezTo>
                        <a:pt x="56990" y="-1255"/>
                        <a:pt x="91580" y="10718"/>
                        <a:pt x="91580" y="53936"/>
                      </a:cubicBezTo>
                      <a:cubicBezTo>
                        <a:pt x="91580" y="97154"/>
                        <a:pt x="62418" y="114553"/>
                        <a:pt x="47158" y="115910"/>
                      </a:cubicBezTo>
                      <a:cubicBezTo>
                        <a:pt x="31898" y="117267"/>
                        <a:pt x="927" y="81377"/>
                        <a:pt x="22" y="62076"/>
                      </a:cubicBezTo>
                      <a:close/>
                    </a:path>
                  </a:pathLst>
                </a:custGeom>
                <a:solidFill>
                  <a:srgbClr val="D02626"/>
                </a:solidFill>
                <a:ln w="63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EC1373F-BC17-4D9E-9421-BC9BE353112E}"/>
                  </a:ext>
                </a:extLst>
              </p:cNvPr>
              <p:cNvGrpSpPr/>
              <p:nvPr/>
            </p:nvGrpSpPr>
            <p:grpSpPr>
              <a:xfrm>
                <a:off x="2301989" y="2844940"/>
                <a:ext cx="431442" cy="703485"/>
                <a:chOff x="468352" y="1547197"/>
                <a:chExt cx="396212" cy="641583"/>
              </a:xfrm>
              <a:solidFill>
                <a:srgbClr val="B4CDF1"/>
              </a:solidFill>
            </p:grpSpPr>
            <p:sp>
              <p:nvSpPr>
                <p:cNvPr id="67" name="Oval 17">
                  <a:extLst>
                    <a:ext uri="{FF2B5EF4-FFF2-40B4-BE49-F238E27FC236}">
                      <a16:creationId xmlns:a16="http://schemas.microsoft.com/office/drawing/2014/main" id="{74C5A2EE-43B9-4DBE-BD91-EA917CFADCA6}"/>
                    </a:ext>
                  </a:extLst>
                </p:cNvPr>
                <p:cNvSpPr/>
                <p:nvPr/>
              </p:nvSpPr>
              <p:spPr>
                <a:xfrm>
                  <a:off x="468352" y="1547197"/>
                  <a:ext cx="396212" cy="641583"/>
                </a:xfrm>
                <a:custGeom>
                  <a:avLst/>
                  <a:gdLst>
                    <a:gd name="connsiteX0" fmla="*/ 0 w 235254"/>
                    <a:gd name="connsiteY0" fmla="*/ 129575 h 259149"/>
                    <a:gd name="connsiteX1" fmla="*/ 117627 w 235254"/>
                    <a:gd name="connsiteY1" fmla="*/ 0 h 259149"/>
                    <a:gd name="connsiteX2" fmla="*/ 235254 w 235254"/>
                    <a:gd name="connsiteY2" fmla="*/ 129575 h 259149"/>
                    <a:gd name="connsiteX3" fmla="*/ 117627 w 235254"/>
                    <a:gd name="connsiteY3" fmla="*/ 259150 h 259149"/>
                    <a:gd name="connsiteX4" fmla="*/ 0 w 235254"/>
                    <a:gd name="connsiteY4" fmla="*/ 129575 h 259149"/>
                    <a:gd name="connsiteX0" fmla="*/ 3825 w 239079"/>
                    <a:gd name="connsiteY0" fmla="*/ 269618 h 399193"/>
                    <a:gd name="connsiteX1" fmla="*/ 63787 w 239079"/>
                    <a:gd name="connsiteY1" fmla="*/ 0 h 399193"/>
                    <a:gd name="connsiteX2" fmla="*/ 239079 w 239079"/>
                    <a:gd name="connsiteY2" fmla="*/ 269618 h 399193"/>
                    <a:gd name="connsiteX3" fmla="*/ 121452 w 239079"/>
                    <a:gd name="connsiteY3" fmla="*/ 399193 h 399193"/>
                    <a:gd name="connsiteX4" fmla="*/ 3825 w 239079"/>
                    <a:gd name="connsiteY4" fmla="*/ 269618 h 399193"/>
                    <a:gd name="connsiteX0" fmla="*/ 1105 w 236359"/>
                    <a:gd name="connsiteY0" fmla="*/ 273833 h 403408"/>
                    <a:gd name="connsiteX1" fmla="*/ 59837 w 236359"/>
                    <a:gd name="connsiteY1" fmla="*/ 120609 h 403408"/>
                    <a:gd name="connsiteX2" fmla="*/ 61067 w 236359"/>
                    <a:gd name="connsiteY2" fmla="*/ 4215 h 403408"/>
                    <a:gd name="connsiteX3" fmla="*/ 236359 w 236359"/>
                    <a:gd name="connsiteY3" fmla="*/ 273833 h 403408"/>
                    <a:gd name="connsiteX4" fmla="*/ 118732 w 236359"/>
                    <a:gd name="connsiteY4" fmla="*/ 403408 h 403408"/>
                    <a:gd name="connsiteX5" fmla="*/ 1105 w 236359"/>
                    <a:gd name="connsiteY5" fmla="*/ 273833 h 403408"/>
                    <a:gd name="connsiteX0" fmla="*/ 1105 w 236616"/>
                    <a:gd name="connsiteY0" fmla="*/ 269624 h 399199"/>
                    <a:gd name="connsiteX1" fmla="*/ 59837 w 236616"/>
                    <a:gd name="connsiteY1" fmla="*/ 116400 h 399199"/>
                    <a:gd name="connsiteX2" fmla="*/ 61067 w 236616"/>
                    <a:gd name="connsiteY2" fmla="*/ 6 h 399199"/>
                    <a:gd name="connsiteX3" fmla="*/ 113383 w 236616"/>
                    <a:gd name="connsiteY3" fmla="*/ 112281 h 399199"/>
                    <a:gd name="connsiteX4" fmla="*/ 236359 w 236616"/>
                    <a:gd name="connsiteY4" fmla="*/ 269624 h 399199"/>
                    <a:gd name="connsiteX5" fmla="*/ 118732 w 236616"/>
                    <a:gd name="connsiteY5" fmla="*/ 399199 h 399199"/>
                    <a:gd name="connsiteX6" fmla="*/ 1105 w 236616"/>
                    <a:gd name="connsiteY6" fmla="*/ 269624 h 399199"/>
                    <a:gd name="connsiteX0" fmla="*/ 1105 w 322996"/>
                    <a:gd name="connsiteY0" fmla="*/ 269624 h 399217"/>
                    <a:gd name="connsiteX1" fmla="*/ 59837 w 322996"/>
                    <a:gd name="connsiteY1" fmla="*/ 116400 h 399217"/>
                    <a:gd name="connsiteX2" fmla="*/ 61067 w 322996"/>
                    <a:gd name="connsiteY2" fmla="*/ 6 h 399217"/>
                    <a:gd name="connsiteX3" fmla="*/ 113383 w 322996"/>
                    <a:gd name="connsiteY3" fmla="*/ 112281 h 399217"/>
                    <a:gd name="connsiteX4" fmla="*/ 322856 w 322996"/>
                    <a:gd name="connsiteY4" fmla="*/ 277861 h 399217"/>
                    <a:gd name="connsiteX5" fmla="*/ 118732 w 322996"/>
                    <a:gd name="connsiteY5" fmla="*/ 399199 h 399217"/>
                    <a:gd name="connsiteX6" fmla="*/ 1105 w 322996"/>
                    <a:gd name="connsiteY6" fmla="*/ 269624 h 399217"/>
                    <a:gd name="connsiteX0" fmla="*/ 1105 w 324314"/>
                    <a:gd name="connsiteY0" fmla="*/ 269623 h 399214"/>
                    <a:gd name="connsiteX1" fmla="*/ 59837 w 324314"/>
                    <a:gd name="connsiteY1" fmla="*/ 116399 h 399214"/>
                    <a:gd name="connsiteX2" fmla="*/ 61067 w 324314"/>
                    <a:gd name="connsiteY2" fmla="*/ 5 h 399214"/>
                    <a:gd name="connsiteX3" fmla="*/ 113383 w 324314"/>
                    <a:gd name="connsiteY3" fmla="*/ 112280 h 399214"/>
                    <a:gd name="connsiteX4" fmla="*/ 170949 w 324314"/>
                    <a:gd name="connsiteY4" fmla="*/ 217490 h 399214"/>
                    <a:gd name="connsiteX5" fmla="*/ 322856 w 324314"/>
                    <a:gd name="connsiteY5" fmla="*/ 277860 h 399214"/>
                    <a:gd name="connsiteX6" fmla="*/ 118732 w 324314"/>
                    <a:gd name="connsiteY6" fmla="*/ 399198 h 399214"/>
                    <a:gd name="connsiteX7" fmla="*/ 1105 w 324314"/>
                    <a:gd name="connsiteY7" fmla="*/ 269623 h 399214"/>
                    <a:gd name="connsiteX0" fmla="*/ 1105 w 324314"/>
                    <a:gd name="connsiteY0" fmla="*/ 269623 h 399214"/>
                    <a:gd name="connsiteX1" fmla="*/ 59837 w 324314"/>
                    <a:gd name="connsiteY1" fmla="*/ 116399 h 399214"/>
                    <a:gd name="connsiteX2" fmla="*/ 61067 w 324314"/>
                    <a:gd name="connsiteY2" fmla="*/ 5 h 399214"/>
                    <a:gd name="connsiteX3" fmla="*/ 105243 w 324314"/>
                    <a:gd name="connsiteY3" fmla="*/ 112280 h 399214"/>
                    <a:gd name="connsiteX4" fmla="*/ 170949 w 324314"/>
                    <a:gd name="connsiteY4" fmla="*/ 217490 h 399214"/>
                    <a:gd name="connsiteX5" fmla="*/ 322856 w 324314"/>
                    <a:gd name="connsiteY5" fmla="*/ 277860 h 399214"/>
                    <a:gd name="connsiteX6" fmla="*/ 118732 w 324314"/>
                    <a:gd name="connsiteY6" fmla="*/ 399198 h 399214"/>
                    <a:gd name="connsiteX7" fmla="*/ 1105 w 324314"/>
                    <a:gd name="connsiteY7" fmla="*/ 269623 h 399214"/>
                    <a:gd name="connsiteX0" fmla="*/ 1105 w 326706"/>
                    <a:gd name="connsiteY0" fmla="*/ 269623 h 399212"/>
                    <a:gd name="connsiteX1" fmla="*/ 59837 w 326706"/>
                    <a:gd name="connsiteY1" fmla="*/ 116399 h 399212"/>
                    <a:gd name="connsiteX2" fmla="*/ 61067 w 326706"/>
                    <a:gd name="connsiteY2" fmla="*/ 5 h 399212"/>
                    <a:gd name="connsiteX3" fmla="*/ 105243 w 326706"/>
                    <a:gd name="connsiteY3" fmla="*/ 112280 h 399212"/>
                    <a:gd name="connsiteX4" fmla="*/ 170949 w 326706"/>
                    <a:gd name="connsiteY4" fmla="*/ 217490 h 399212"/>
                    <a:gd name="connsiteX5" fmla="*/ 236070 w 326706"/>
                    <a:gd name="connsiteY5" fmla="*/ 266329 h 399212"/>
                    <a:gd name="connsiteX6" fmla="*/ 322856 w 326706"/>
                    <a:gd name="connsiteY6" fmla="*/ 277860 h 399212"/>
                    <a:gd name="connsiteX7" fmla="*/ 118732 w 326706"/>
                    <a:gd name="connsiteY7" fmla="*/ 399198 h 399212"/>
                    <a:gd name="connsiteX8" fmla="*/ 1105 w 326706"/>
                    <a:gd name="connsiteY8" fmla="*/ 269623 h 399212"/>
                    <a:gd name="connsiteX0" fmla="*/ 1105 w 334561"/>
                    <a:gd name="connsiteY0" fmla="*/ 269623 h 399240"/>
                    <a:gd name="connsiteX1" fmla="*/ 59837 w 334561"/>
                    <a:gd name="connsiteY1" fmla="*/ 116399 h 399240"/>
                    <a:gd name="connsiteX2" fmla="*/ 61067 w 334561"/>
                    <a:gd name="connsiteY2" fmla="*/ 5 h 399240"/>
                    <a:gd name="connsiteX3" fmla="*/ 105243 w 334561"/>
                    <a:gd name="connsiteY3" fmla="*/ 112280 h 399240"/>
                    <a:gd name="connsiteX4" fmla="*/ 170949 w 334561"/>
                    <a:gd name="connsiteY4" fmla="*/ 217490 h 399240"/>
                    <a:gd name="connsiteX5" fmla="*/ 236070 w 334561"/>
                    <a:gd name="connsiteY5" fmla="*/ 266329 h 399240"/>
                    <a:gd name="connsiteX6" fmla="*/ 330996 w 334561"/>
                    <a:gd name="connsiteY6" fmla="*/ 283287 h 399240"/>
                    <a:gd name="connsiteX7" fmla="*/ 118732 w 334561"/>
                    <a:gd name="connsiteY7" fmla="*/ 399198 h 399240"/>
                    <a:gd name="connsiteX8" fmla="*/ 1105 w 334561"/>
                    <a:gd name="connsiteY8" fmla="*/ 269623 h 399240"/>
                    <a:gd name="connsiteX0" fmla="*/ 1105 w 331015"/>
                    <a:gd name="connsiteY0" fmla="*/ 269623 h 399441"/>
                    <a:gd name="connsiteX1" fmla="*/ 59837 w 331015"/>
                    <a:gd name="connsiteY1" fmla="*/ 116399 h 399441"/>
                    <a:gd name="connsiteX2" fmla="*/ 61067 w 331015"/>
                    <a:gd name="connsiteY2" fmla="*/ 5 h 399441"/>
                    <a:gd name="connsiteX3" fmla="*/ 105243 w 331015"/>
                    <a:gd name="connsiteY3" fmla="*/ 112280 h 399441"/>
                    <a:gd name="connsiteX4" fmla="*/ 170949 w 331015"/>
                    <a:gd name="connsiteY4" fmla="*/ 217490 h 399441"/>
                    <a:gd name="connsiteX5" fmla="*/ 236070 w 331015"/>
                    <a:gd name="connsiteY5" fmla="*/ 266329 h 399441"/>
                    <a:gd name="connsiteX6" fmla="*/ 330996 w 331015"/>
                    <a:gd name="connsiteY6" fmla="*/ 283287 h 399441"/>
                    <a:gd name="connsiteX7" fmla="*/ 203509 w 331015"/>
                    <a:gd name="connsiteY7" fmla="*/ 301603 h 399441"/>
                    <a:gd name="connsiteX8" fmla="*/ 118732 w 331015"/>
                    <a:gd name="connsiteY8" fmla="*/ 399198 h 399441"/>
                    <a:gd name="connsiteX9" fmla="*/ 1105 w 331015"/>
                    <a:gd name="connsiteY9" fmla="*/ 269623 h 399441"/>
                    <a:gd name="connsiteX0" fmla="*/ 487 w 330397"/>
                    <a:gd name="connsiteY0" fmla="*/ 269623 h 383217"/>
                    <a:gd name="connsiteX1" fmla="*/ 59219 w 330397"/>
                    <a:gd name="connsiteY1" fmla="*/ 116399 h 383217"/>
                    <a:gd name="connsiteX2" fmla="*/ 60449 w 330397"/>
                    <a:gd name="connsiteY2" fmla="*/ 5 h 383217"/>
                    <a:gd name="connsiteX3" fmla="*/ 104625 w 330397"/>
                    <a:gd name="connsiteY3" fmla="*/ 112280 h 383217"/>
                    <a:gd name="connsiteX4" fmla="*/ 170331 w 330397"/>
                    <a:gd name="connsiteY4" fmla="*/ 217490 h 383217"/>
                    <a:gd name="connsiteX5" fmla="*/ 235452 w 330397"/>
                    <a:gd name="connsiteY5" fmla="*/ 266329 h 383217"/>
                    <a:gd name="connsiteX6" fmla="*/ 330378 w 330397"/>
                    <a:gd name="connsiteY6" fmla="*/ 283287 h 383217"/>
                    <a:gd name="connsiteX7" fmla="*/ 202891 w 330397"/>
                    <a:gd name="connsiteY7" fmla="*/ 301603 h 383217"/>
                    <a:gd name="connsiteX8" fmla="*/ 96408 w 330397"/>
                    <a:gd name="connsiteY8" fmla="*/ 382918 h 383217"/>
                    <a:gd name="connsiteX9" fmla="*/ 487 w 330397"/>
                    <a:gd name="connsiteY9" fmla="*/ 269623 h 383217"/>
                    <a:gd name="connsiteX0" fmla="*/ 55753 w 385663"/>
                    <a:gd name="connsiteY0" fmla="*/ 269623 h 641916"/>
                    <a:gd name="connsiteX1" fmla="*/ 114485 w 385663"/>
                    <a:gd name="connsiteY1" fmla="*/ 116399 h 641916"/>
                    <a:gd name="connsiteX2" fmla="*/ 115715 w 385663"/>
                    <a:gd name="connsiteY2" fmla="*/ 5 h 641916"/>
                    <a:gd name="connsiteX3" fmla="*/ 159891 w 385663"/>
                    <a:gd name="connsiteY3" fmla="*/ 112280 h 641916"/>
                    <a:gd name="connsiteX4" fmla="*/ 225597 w 385663"/>
                    <a:gd name="connsiteY4" fmla="*/ 217490 h 641916"/>
                    <a:gd name="connsiteX5" fmla="*/ 290718 w 385663"/>
                    <a:gd name="connsiteY5" fmla="*/ 266329 h 641916"/>
                    <a:gd name="connsiteX6" fmla="*/ 385644 w 385663"/>
                    <a:gd name="connsiteY6" fmla="*/ 283287 h 641916"/>
                    <a:gd name="connsiteX7" fmla="*/ 258157 w 385663"/>
                    <a:gd name="connsiteY7" fmla="*/ 301603 h 641916"/>
                    <a:gd name="connsiteX8" fmla="*/ 151674 w 385663"/>
                    <a:gd name="connsiteY8" fmla="*/ 382918 h 641916"/>
                    <a:gd name="connsiteX9" fmla="*/ 3102 w 385663"/>
                    <a:gd name="connsiteY9" fmla="*/ 640772 h 641916"/>
                    <a:gd name="connsiteX10" fmla="*/ 55753 w 385663"/>
                    <a:gd name="connsiteY10" fmla="*/ 269623 h 641916"/>
                    <a:gd name="connsiteX0" fmla="*/ 56688 w 386598"/>
                    <a:gd name="connsiteY0" fmla="*/ 269623 h 641397"/>
                    <a:gd name="connsiteX1" fmla="*/ 115420 w 386598"/>
                    <a:gd name="connsiteY1" fmla="*/ 116399 h 641397"/>
                    <a:gd name="connsiteX2" fmla="*/ 116650 w 386598"/>
                    <a:gd name="connsiteY2" fmla="*/ 5 h 641397"/>
                    <a:gd name="connsiteX3" fmla="*/ 160826 w 386598"/>
                    <a:gd name="connsiteY3" fmla="*/ 112280 h 641397"/>
                    <a:gd name="connsiteX4" fmla="*/ 226532 w 386598"/>
                    <a:gd name="connsiteY4" fmla="*/ 217490 h 641397"/>
                    <a:gd name="connsiteX5" fmla="*/ 291653 w 386598"/>
                    <a:gd name="connsiteY5" fmla="*/ 266329 h 641397"/>
                    <a:gd name="connsiteX6" fmla="*/ 386579 w 386598"/>
                    <a:gd name="connsiteY6" fmla="*/ 283287 h 641397"/>
                    <a:gd name="connsiteX7" fmla="*/ 259092 w 386598"/>
                    <a:gd name="connsiteY7" fmla="*/ 301603 h 641397"/>
                    <a:gd name="connsiteX8" fmla="*/ 152609 w 386598"/>
                    <a:gd name="connsiteY8" fmla="*/ 382918 h 641397"/>
                    <a:gd name="connsiteX9" fmla="*/ 4037 w 386598"/>
                    <a:gd name="connsiteY9" fmla="*/ 640772 h 641397"/>
                    <a:gd name="connsiteX10" fmla="*/ 71871 w 386598"/>
                    <a:gd name="connsiteY10" fmla="*/ 420990 h 641397"/>
                    <a:gd name="connsiteX11" fmla="*/ 56688 w 386598"/>
                    <a:gd name="connsiteY11" fmla="*/ 269623 h 641397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22582 w 382648"/>
                    <a:gd name="connsiteY4" fmla="*/ 217490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148659 w 382648"/>
                    <a:gd name="connsiteY8" fmla="*/ 382918 h 641583"/>
                    <a:gd name="connsiteX9" fmla="*/ 81488 w 382648"/>
                    <a:gd name="connsiteY9" fmla="*/ 450838 h 641583"/>
                    <a:gd name="connsiteX10" fmla="*/ 87 w 382648"/>
                    <a:gd name="connsiteY10" fmla="*/ 640772 h 641583"/>
                    <a:gd name="connsiteX11" fmla="*/ 67921 w 382648"/>
                    <a:gd name="connsiteY11" fmla="*/ 420990 h 641583"/>
                    <a:gd name="connsiteX12" fmla="*/ 52738 w 382648"/>
                    <a:gd name="connsiteY12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182853 w 382648"/>
                    <a:gd name="connsiteY4" fmla="*/ 154075 h 641583"/>
                    <a:gd name="connsiteX5" fmla="*/ 222582 w 382648"/>
                    <a:gd name="connsiteY5" fmla="*/ 217490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18127 w 382648"/>
                    <a:gd name="connsiteY4" fmla="*/ 213769 h 641583"/>
                    <a:gd name="connsiteX5" fmla="*/ 222582 w 382648"/>
                    <a:gd name="connsiteY5" fmla="*/ 217490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18127 w 382648"/>
                    <a:gd name="connsiteY4" fmla="*/ 213769 h 641583"/>
                    <a:gd name="connsiteX5" fmla="*/ 230722 w 382648"/>
                    <a:gd name="connsiteY5" fmla="*/ 217490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30722 w 382648"/>
                    <a:gd name="connsiteY4" fmla="*/ 217490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148659 w 382648"/>
                    <a:gd name="connsiteY8" fmla="*/ 382918 h 641583"/>
                    <a:gd name="connsiteX9" fmla="*/ 81488 w 382648"/>
                    <a:gd name="connsiteY9" fmla="*/ 450838 h 641583"/>
                    <a:gd name="connsiteX10" fmla="*/ 87 w 382648"/>
                    <a:gd name="connsiteY10" fmla="*/ 640772 h 641583"/>
                    <a:gd name="connsiteX11" fmla="*/ 67921 w 382648"/>
                    <a:gd name="connsiteY11" fmla="*/ 420990 h 641583"/>
                    <a:gd name="connsiteX12" fmla="*/ 52738 w 382648"/>
                    <a:gd name="connsiteY12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28980 w 382648"/>
                    <a:gd name="connsiteY4" fmla="*/ 186636 h 641583"/>
                    <a:gd name="connsiteX5" fmla="*/ 230722 w 382648"/>
                    <a:gd name="connsiteY5" fmla="*/ 217490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28980 w 382648"/>
                    <a:gd name="connsiteY4" fmla="*/ 186636 h 641583"/>
                    <a:gd name="connsiteX5" fmla="*/ 263282 w 382648"/>
                    <a:gd name="connsiteY5" fmla="*/ 220203 h 641583"/>
                    <a:gd name="connsiteX6" fmla="*/ 287703 w 382648"/>
                    <a:gd name="connsiteY6" fmla="*/ 266329 h 641583"/>
                    <a:gd name="connsiteX7" fmla="*/ 382629 w 382648"/>
                    <a:gd name="connsiteY7" fmla="*/ 283287 h 641583"/>
                    <a:gd name="connsiteX8" fmla="*/ 255142 w 382648"/>
                    <a:gd name="connsiteY8" fmla="*/ 301603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28980 w 382648"/>
                    <a:gd name="connsiteY4" fmla="*/ 186636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148659 w 382648"/>
                    <a:gd name="connsiteY8" fmla="*/ 382918 h 641583"/>
                    <a:gd name="connsiteX9" fmla="*/ 81488 w 382648"/>
                    <a:gd name="connsiteY9" fmla="*/ 450838 h 641583"/>
                    <a:gd name="connsiteX10" fmla="*/ 87 w 382648"/>
                    <a:gd name="connsiteY10" fmla="*/ 640772 h 641583"/>
                    <a:gd name="connsiteX11" fmla="*/ 67921 w 382648"/>
                    <a:gd name="connsiteY11" fmla="*/ 420990 h 641583"/>
                    <a:gd name="connsiteX12" fmla="*/ 52738 w 382648"/>
                    <a:gd name="connsiteY12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37120 w 382648"/>
                    <a:gd name="connsiteY4" fmla="*/ 186636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148659 w 382648"/>
                    <a:gd name="connsiteY8" fmla="*/ 382918 h 641583"/>
                    <a:gd name="connsiteX9" fmla="*/ 81488 w 382648"/>
                    <a:gd name="connsiteY9" fmla="*/ 450838 h 641583"/>
                    <a:gd name="connsiteX10" fmla="*/ 87 w 382648"/>
                    <a:gd name="connsiteY10" fmla="*/ 640772 h 641583"/>
                    <a:gd name="connsiteX11" fmla="*/ 67921 w 382648"/>
                    <a:gd name="connsiteY11" fmla="*/ 420990 h 641583"/>
                    <a:gd name="connsiteX12" fmla="*/ 52738 w 382648"/>
                    <a:gd name="connsiteY12" fmla="*/ 269623 h 641583"/>
                    <a:gd name="connsiteX0" fmla="*/ 52738 w 382648"/>
                    <a:gd name="connsiteY0" fmla="*/ 269623 h 641583"/>
                    <a:gd name="connsiteX1" fmla="*/ 111470 w 382648"/>
                    <a:gd name="connsiteY1" fmla="*/ 116399 h 641583"/>
                    <a:gd name="connsiteX2" fmla="*/ 112700 w 382648"/>
                    <a:gd name="connsiteY2" fmla="*/ 5 h 641583"/>
                    <a:gd name="connsiteX3" fmla="*/ 156876 w 382648"/>
                    <a:gd name="connsiteY3" fmla="*/ 112280 h 641583"/>
                    <a:gd name="connsiteX4" fmla="*/ 237120 w 382648"/>
                    <a:gd name="connsiteY4" fmla="*/ 186636 h 641583"/>
                    <a:gd name="connsiteX5" fmla="*/ 287703 w 382648"/>
                    <a:gd name="connsiteY5" fmla="*/ 266329 h 641583"/>
                    <a:gd name="connsiteX6" fmla="*/ 382629 w 382648"/>
                    <a:gd name="connsiteY6" fmla="*/ 283287 h 641583"/>
                    <a:gd name="connsiteX7" fmla="*/ 255142 w 382648"/>
                    <a:gd name="connsiteY7" fmla="*/ 301603 h 641583"/>
                    <a:gd name="connsiteX8" fmla="*/ 209986 w 382648"/>
                    <a:gd name="connsiteY8" fmla="*/ 344010 h 641583"/>
                    <a:gd name="connsiteX9" fmla="*/ 148659 w 382648"/>
                    <a:gd name="connsiteY9" fmla="*/ 382918 h 641583"/>
                    <a:gd name="connsiteX10" fmla="*/ 81488 w 382648"/>
                    <a:gd name="connsiteY10" fmla="*/ 450838 h 641583"/>
                    <a:gd name="connsiteX11" fmla="*/ 87 w 382648"/>
                    <a:gd name="connsiteY11" fmla="*/ 640772 h 641583"/>
                    <a:gd name="connsiteX12" fmla="*/ 67921 w 382648"/>
                    <a:gd name="connsiteY12" fmla="*/ 420990 h 641583"/>
                    <a:gd name="connsiteX13" fmla="*/ 52738 w 382648"/>
                    <a:gd name="connsiteY13" fmla="*/ 269623 h 641583"/>
                    <a:gd name="connsiteX0" fmla="*/ 52738 w 396212"/>
                    <a:gd name="connsiteY0" fmla="*/ 269623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37120 w 396212"/>
                    <a:gd name="connsiteY4" fmla="*/ 186636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55142 w 396212"/>
                    <a:gd name="connsiteY7" fmla="*/ 301603 h 641583"/>
                    <a:gd name="connsiteX8" fmla="*/ 20998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52738 w 396212"/>
                    <a:gd name="connsiteY13" fmla="*/ 269623 h 641583"/>
                    <a:gd name="connsiteX0" fmla="*/ 52738 w 396212"/>
                    <a:gd name="connsiteY0" fmla="*/ 269623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37120 w 396212"/>
                    <a:gd name="connsiteY4" fmla="*/ 186636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55142 w 396212"/>
                    <a:gd name="connsiteY7" fmla="*/ 301603 h 641583"/>
                    <a:gd name="connsiteX8" fmla="*/ 20184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52738 w 396212"/>
                    <a:gd name="connsiteY13" fmla="*/ 269623 h 641583"/>
                    <a:gd name="connsiteX0" fmla="*/ 52738 w 396212"/>
                    <a:gd name="connsiteY0" fmla="*/ 269623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37120 w 396212"/>
                    <a:gd name="connsiteY4" fmla="*/ 186636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63282 w 396212"/>
                    <a:gd name="connsiteY7" fmla="*/ 298890 h 641583"/>
                    <a:gd name="connsiteX8" fmla="*/ 20184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52738 w 396212"/>
                    <a:gd name="connsiteY13" fmla="*/ 269623 h 641583"/>
                    <a:gd name="connsiteX0" fmla="*/ 66305 w 396212"/>
                    <a:gd name="connsiteY0" fmla="*/ 266909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37120 w 396212"/>
                    <a:gd name="connsiteY4" fmla="*/ 186636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63282 w 396212"/>
                    <a:gd name="connsiteY7" fmla="*/ 298890 h 641583"/>
                    <a:gd name="connsiteX8" fmla="*/ 20184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66305 w 396212"/>
                    <a:gd name="connsiteY13" fmla="*/ 266909 h 641583"/>
                    <a:gd name="connsiteX0" fmla="*/ 66305 w 396212"/>
                    <a:gd name="connsiteY0" fmla="*/ 266909 h 641583"/>
                    <a:gd name="connsiteX1" fmla="*/ 111470 w 396212"/>
                    <a:gd name="connsiteY1" fmla="*/ 116399 h 641583"/>
                    <a:gd name="connsiteX2" fmla="*/ 112700 w 396212"/>
                    <a:gd name="connsiteY2" fmla="*/ 5 h 641583"/>
                    <a:gd name="connsiteX3" fmla="*/ 156876 w 396212"/>
                    <a:gd name="connsiteY3" fmla="*/ 112280 h 641583"/>
                    <a:gd name="connsiteX4" fmla="*/ 228980 w 396212"/>
                    <a:gd name="connsiteY4" fmla="*/ 192063 h 641583"/>
                    <a:gd name="connsiteX5" fmla="*/ 287703 w 396212"/>
                    <a:gd name="connsiteY5" fmla="*/ 266329 h 641583"/>
                    <a:gd name="connsiteX6" fmla="*/ 396196 w 396212"/>
                    <a:gd name="connsiteY6" fmla="*/ 304993 h 641583"/>
                    <a:gd name="connsiteX7" fmla="*/ 263282 w 396212"/>
                    <a:gd name="connsiteY7" fmla="*/ 298890 h 641583"/>
                    <a:gd name="connsiteX8" fmla="*/ 201846 w 396212"/>
                    <a:gd name="connsiteY8" fmla="*/ 344010 h 641583"/>
                    <a:gd name="connsiteX9" fmla="*/ 148659 w 396212"/>
                    <a:gd name="connsiteY9" fmla="*/ 382918 h 641583"/>
                    <a:gd name="connsiteX10" fmla="*/ 81488 w 396212"/>
                    <a:gd name="connsiteY10" fmla="*/ 450838 h 641583"/>
                    <a:gd name="connsiteX11" fmla="*/ 87 w 396212"/>
                    <a:gd name="connsiteY11" fmla="*/ 640772 h 641583"/>
                    <a:gd name="connsiteX12" fmla="*/ 67921 w 396212"/>
                    <a:gd name="connsiteY12" fmla="*/ 420990 h 641583"/>
                    <a:gd name="connsiteX13" fmla="*/ 66305 w 396212"/>
                    <a:gd name="connsiteY13" fmla="*/ 266909 h 641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96212" h="641583">
                      <a:moveTo>
                        <a:pt x="66305" y="266909"/>
                      </a:moveTo>
                      <a:cubicBezTo>
                        <a:pt x="73563" y="216144"/>
                        <a:pt x="101476" y="161335"/>
                        <a:pt x="111470" y="116399"/>
                      </a:cubicBezTo>
                      <a:cubicBezTo>
                        <a:pt x="121464" y="71463"/>
                        <a:pt x="105132" y="692"/>
                        <a:pt x="112700" y="5"/>
                      </a:cubicBezTo>
                      <a:cubicBezTo>
                        <a:pt x="120268" y="-682"/>
                        <a:pt x="140662" y="81175"/>
                        <a:pt x="156876" y="112280"/>
                      </a:cubicBezTo>
                      <a:cubicBezTo>
                        <a:pt x="173090" y="143385"/>
                        <a:pt x="207176" y="166388"/>
                        <a:pt x="228980" y="192063"/>
                      </a:cubicBezTo>
                      <a:cubicBezTo>
                        <a:pt x="250784" y="217738"/>
                        <a:pt x="262095" y="250220"/>
                        <a:pt x="287703" y="266329"/>
                      </a:cubicBezTo>
                      <a:cubicBezTo>
                        <a:pt x="313311" y="282438"/>
                        <a:pt x="397553" y="289165"/>
                        <a:pt x="396196" y="304993"/>
                      </a:cubicBezTo>
                      <a:cubicBezTo>
                        <a:pt x="394839" y="320821"/>
                        <a:pt x="293865" y="288770"/>
                        <a:pt x="263282" y="298890"/>
                      </a:cubicBezTo>
                      <a:cubicBezTo>
                        <a:pt x="232699" y="309010"/>
                        <a:pt x="219593" y="330457"/>
                        <a:pt x="201846" y="344010"/>
                      </a:cubicBezTo>
                      <a:cubicBezTo>
                        <a:pt x="184099" y="357563"/>
                        <a:pt x="168719" y="365113"/>
                        <a:pt x="148659" y="382918"/>
                      </a:cubicBezTo>
                      <a:cubicBezTo>
                        <a:pt x="128599" y="400723"/>
                        <a:pt x="106250" y="407862"/>
                        <a:pt x="81488" y="450838"/>
                      </a:cubicBezTo>
                      <a:cubicBezTo>
                        <a:pt x="56726" y="493814"/>
                        <a:pt x="2800" y="654339"/>
                        <a:pt x="87" y="640772"/>
                      </a:cubicBezTo>
                      <a:cubicBezTo>
                        <a:pt x="-2626" y="627205"/>
                        <a:pt x="59146" y="482848"/>
                        <a:pt x="67921" y="420990"/>
                      </a:cubicBezTo>
                      <a:cubicBezTo>
                        <a:pt x="76696" y="359132"/>
                        <a:pt x="59047" y="317674"/>
                        <a:pt x="66305" y="266909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 dirty="0"/>
                </a:p>
              </p:txBody>
            </p:sp>
            <p:sp>
              <p:nvSpPr>
                <p:cNvPr id="68" name="Oval 18">
                  <a:extLst>
                    <a:ext uri="{FF2B5EF4-FFF2-40B4-BE49-F238E27FC236}">
                      <a16:creationId xmlns:a16="http://schemas.microsoft.com/office/drawing/2014/main" id="{BB851BFF-F2F2-4546-92CC-2B103817C51F}"/>
                    </a:ext>
                  </a:extLst>
                </p:cNvPr>
                <p:cNvSpPr/>
                <p:nvPr/>
              </p:nvSpPr>
              <p:spPr>
                <a:xfrm>
                  <a:off x="569823" y="1748698"/>
                  <a:ext cx="91580" cy="115947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580" h="115947">
                      <a:moveTo>
                        <a:pt x="22" y="62076"/>
                      </a:moveTo>
                      <a:cubicBezTo>
                        <a:pt x="-883" y="42775"/>
                        <a:pt x="26470" y="1459"/>
                        <a:pt x="41730" y="102"/>
                      </a:cubicBezTo>
                      <a:cubicBezTo>
                        <a:pt x="56990" y="-1255"/>
                        <a:pt x="91580" y="10718"/>
                        <a:pt x="91580" y="53936"/>
                      </a:cubicBezTo>
                      <a:cubicBezTo>
                        <a:pt x="91580" y="97154"/>
                        <a:pt x="62418" y="114553"/>
                        <a:pt x="47158" y="115910"/>
                      </a:cubicBezTo>
                      <a:cubicBezTo>
                        <a:pt x="31898" y="117267"/>
                        <a:pt x="927" y="81377"/>
                        <a:pt x="22" y="62076"/>
                      </a:cubicBezTo>
                      <a:close/>
                    </a:path>
                  </a:pathLst>
                </a:custGeom>
                <a:solidFill>
                  <a:srgbClr val="96BAEC"/>
                </a:solidFill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6E4616C-10F9-4F93-A471-3D356AB072BD}"/>
                  </a:ext>
                </a:extLst>
              </p:cNvPr>
              <p:cNvGrpSpPr/>
              <p:nvPr/>
            </p:nvGrpSpPr>
            <p:grpSpPr>
              <a:xfrm>
                <a:off x="165564" y="1945756"/>
                <a:ext cx="202480" cy="836087"/>
                <a:chOff x="2105913" y="4522994"/>
                <a:chExt cx="141665" cy="538555"/>
              </a:xfrm>
            </p:grpSpPr>
            <p:sp>
              <p:nvSpPr>
                <p:cNvPr id="65" name="Oval 47">
                  <a:extLst>
                    <a:ext uri="{FF2B5EF4-FFF2-40B4-BE49-F238E27FC236}">
                      <a16:creationId xmlns:a16="http://schemas.microsoft.com/office/drawing/2014/main" id="{BA1B2864-3A01-4D40-8C67-BEDA02DDC51D}"/>
                    </a:ext>
                  </a:extLst>
                </p:cNvPr>
                <p:cNvSpPr/>
                <p:nvPr/>
              </p:nvSpPr>
              <p:spPr>
                <a:xfrm>
                  <a:off x="2105913" y="4522994"/>
                  <a:ext cx="141665" cy="538555"/>
                </a:xfrm>
                <a:custGeom>
                  <a:avLst/>
                  <a:gdLst>
                    <a:gd name="connsiteX0" fmla="*/ 0 w 148534"/>
                    <a:gd name="connsiteY0" fmla="*/ 99549 h 199098"/>
                    <a:gd name="connsiteX1" fmla="*/ 74267 w 148534"/>
                    <a:gd name="connsiteY1" fmla="*/ 0 h 199098"/>
                    <a:gd name="connsiteX2" fmla="*/ 148534 w 148534"/>
                    <a:gd name="connsiteY2" fmla="*/ 99549 h 199098"/>
                    <a:gd name="connsiteX3" fmla="*/ 74267 w 148534"/>
                    <a:gd name="connsiteY3" fmla="*/ 199098 h 199098"/>
                    <a:gd name="connsiteX4" fmla="*/ 0 w 148534"/>
                    <a:gd name="connsiteY4" fmla="*/ 99549 h 199098"/>
                    <a:gd name="connsiteX0" fmla="*/ 755 w 149818"/>
                    <a:gd name="connsiteY0" fmla="*/ 248784 h 348333"/>
                    <a:gd name="connsiteX1" fmla="*/ 115723 w 149818"/>
                    <a:gd name="connsiteY1" fmla="*/ 0 h 348333"/>
                    <a:gd name="connsiteX2" fmla="*/ 149289 w 149818"/>
                    <a:gd name="connsiteY2" fmla="*/ 248784 h 348333"/>
                    <a:gd name="connsiteX3" fmla="*/ 75022 w 149818"/>
                    <a:gd name="connsiteY3" fmla="*/ 348333 h 348333"/>
                    <a:gd name="connsiteX4" fmla="*/ 755 w 149818"/>
                    <a:gd name="connsiteY4" fmla="*/ 248784 h 348333"/>
                    <a:gd name="connsiteX0" fmla="*/ 70 w 148604"/>
                    <a:gd name="connsiteY0" fmla="*/ 251213 h 350762"/>
                    <a:gd name="connsiteX1" fmla="*/ 85409 w 148604"/>
                    <a:gd name="connsiteY1" fmla="*/ 131765 h 350762"/>
                    <a:gd name="connsiteX2" fmla="*/ 115038 w 148604"/>
                    <a:gd name="connsiteY2" fmla="*/ 2429 h 350762"/>
                    <a:gd name="connsiteX3" fmla="*/ 148604 w 148604"/>
                    <a:gd name="connsiteY3" fmla="*/ 251213 h 350762"/>
                    <a:gd name="connsiteX4" fmla="*/ 74337 w 148604"/>
                    <a:gd name="connsiteY4" fmla="*/ 350762 h 350762"/>
                    <a:gd name="connsiteX5" fmla="*/ 70 w 148604"/>
                    <a:gd name="connsiteY5" fmla="*/ 251213 h 350762"/>
                    <a:gd name="connsiteX0" fmla="*/ 70 w 150934"/>
                    <a:gd name="connsiteY0" fmla="*/ 249131 h 348680"/>
                    <a:gd name="connsiteX1" fmla="*/ 85409 w 150934"/>
                    <a:gd name="connsiteY1" fmla="*/ 129683 h 348680"/>
                    <a:gd name="connsiteX2" fmla="*/ 115038 w 150934"/>
                    <a:gd name="connsiteY2" fmla="*/ 347 h 348680"/>
                    <a:gd name="connsiteX3" fmla="*/ 123396 w 150934"/>
                    <a:gd name="connsiteY3" fmla="*/ 170384 h 348680"/>
                    <a:gd name="connsiteX4" fmla="*/ 148604 w 150934"/>
                    <a:gd name="connsiteY4" fmla="*/ 249131 h 348680"/>
                    <a:gd name="connsiteX5" fmla="*/ 74337 w 150934"/>
                    <a:gd name="connsiteY5" fmla="*/ 348680 h 348680"/>
                    <a:gd name="connsiteX6" fmla="*/ 70 w 150934"/>
                    <a:gd name="connsiteY6" fmla="*/ 249131 h 348680"/>
                    <a:gd name="connsiteX0" fmla="*/ 3571 w 154435"/>
                    <a:gd name="connsiteY0" fmla="*/ 249131 h 538615"/>
                    <a:gd name="connsiteX1" fmla="*/ 88910 w 154435"/>
                    <a:gd name="connsiteY1" fmla="*/ 129683 h 538615"/>
                    <a:gd name="connsiteX2" fmla="*/ 118539 w 154435"/>
                    <a:gd name="connsiteY2" fmla="*/ 347 h 538615"/>
                    <a:gd name="connsiteX3" fmla="*/ 126897 w 154435"/>
                    <a:gd name="connsiteY3" fmla="*/ 170384 h 538615"/>
                    <a:gd name="connsiteX4" fmla="*/ 152105 w 154435"/>
                    <a:gd name="connsiteY4" fmla="*/ 249131 h 538615"/>
                    <a:gd name="connsiteX5" fmla="*/ 39851 w 154435"/>
                    <a:gd name="connsiteY5" fmla="*/ 538615 h 538615"/>
                    <a:gd name="connsiteX6" fmla="*/ 3571 w 154435"/>
                    <a:gd name="connsiteY6" fmla="*/ 249131 h 538615"/>
                    <a:gd name="connsiteX0" fmla="*/ 1318 w 150079"/>
                    <a:gd name="connsiteY0" fmla="*/ 249131 h 541123"/>
                    <a:gd name="connsiteX1" fmla="*/ 86657 w 150079"/>
                    <a:gd name="connsiteY1" fmla="*/ 129683 h 541123"/>
                    <a:gd name="connsiteX2" fmla="*/ 116286 w 150079"/>
                    <a:gd name="connsiteY2" fmla="*/ 347 h 541123"/>
                    <a:gd name="connsiteX3" fmla="*/ 124644 w 150079"/>
                    <a:gd name="connsiteY3" fmla="*/ 170384 h 541123"/>
                    <a:gd name="connsiteX4" fmla="*/ 149852 w 150079"/>
                    <a:gd name="connsiteY4" fmla="*/ 249131 h 541123"/>
                    <a:gd name="connsiteX5" fmla="*/ 75805 w 150079"/>
                    <a:gd name="connsiteY5" fmla="*/ 382025 h 541123"/>
                    <a:gd name="connsiteX6" fmla="*/ 37598 w 150079"/>
                    <a:gd name="connsiteY6" fmla="*/ 538615 h 541123"/>
                    <a:gd name="connsiteX7" fmla="*/ 1318 w 150079"/>
                    <a:gd name="connsiteY7" fmla="*/ 249131 h 541123"/>
                    <a:gd name="connsiteX0" fmla="*/ 2844 w 151605"/>
                    <a:gd name="connsiteY0" fmla="*/ 249131 h 541123"/>
                    <a:gd name="connsiteX1" fmla="*/ 88183 w 151605"/>
                    <a:gd name="connsiteY1" fmla="*/ 129683 h 541123"/>
                    <a:gd name="connsiteX2" fmla="*/ 117812 w 151605"/>
                    <a:gd name="connsiteY2" fmla="*/ 347 h 541123"/>
                    <a:gd name="connsiteX3" fmla="*/ 126170 w 151605"/>
                    <a:gd name="connsiteY3" fmla="*/ 170384 h 541123"/>
                    <a:gd name="connsiteX4" fmla="*/ 151378 w 151605"/>
                    <a:gd name="connsiteY4" fmla="*/ 249131 h 541123"/>
                    <a:gd name="connsiteX5" fmla="*/ 77331 w 151605"/>
                    <a:gd name="connsiteY5" fmla="*/ 382025 h 541123"/>
                    <a:gd name="connsiteX6" fmla="*/ 25557 w 151605"/>
                    <a:gd name="connsiteY6" fmla="*/ 538615 h 541123"/>
                    <a:gd name="connsiteX7" fmla="*/ 2844 w 151605"/>
                    <a:gd name="connsiteY7" fmla="*/ 249131 h 541123"/>
                    <a:gd name="connsiteX0" fmla="*/ 917 w 149678"/>
                    <a:gd name="connsiteY0" fmla="*/ 249131 h 538653"/>
                    <a:gd name="connsiteX1" fmla="*/ 86256 w 149678"/>
                    <a:gd name="connsiteY1" fmla="*/ 129683 h 538653"/>
                    <a:gd name="connsiteX2" fmla="*/ 115885 w 149678"/>
                    <a:gd name="connsiteY2" fmla="*/ 347 h 538653"/>
                    <a:gd name="connsiteX3" fmla="*/ 124243 w 149678"/>
                    <a:gd name="connsiteY3" fmla="*/ 170384 h 538653"/>
                    <a:gd name="connsiteX4" fmla="*/ 149451 w 149678"/>
                    <a:gd name="connsiteY4" fmla="*/ 249131 h 538653"/>
                    <a:gd name="connsiteX5" fmla="*/ 75404 w 149678"/>
                    <a:gd name="connsiteY5" fmla="*/ 382025 h 538653"/>
                    <a:gd name="connsiteX6" fmla="*/ 23630 w 149678"/>
                    <a:gd name="connsiteY6" fmla="*/ 538615 h 538653"/>
                    <a:gd name="connsiteX7" fmla="*/ 40130 w 149678"/>
                    <a:gd name="connsiteY7" fmla="*/ 395592 h 538653"/>
                    <a:gd name="connsiteX8" fmla="*/ 917 w 149678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9254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8440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24"/>
                    <a:gd name="connsiteY0" fmla="*/ 248811 h 538333"/>
                    <a:gd name="connsiteX1" fmla="*/ 86256 w 146924"/>
                    <a:gd name="connsiteY1" fmla="*/ 129363 h 538333"/>
                    <a:gd name="connsiteX2" fmla="*/ 115885 w 146924"/>
                    <a:gd name="connsiteY2" fmla="*/ 27 h 538333"/>
                    <a:gd name="connsiteX3" fmla="*/ 116103 w 146924"/>
                    <a:gd name="connsiteY3" fmla="*/ 140217 h 538333"/>
                    <a:gd name="connsiteX4" fmla="*/ 146738 w 146924"/>
                    <a:gd name="connsiteY4" fmla="*/ 284084 h 538333"/>
                    <a:gd name="connsiteX5" fmla="*/ 75404 w 146924"/>
                    <a:gd name="connsiteY5" fmla="*/ 381705 h 538333"/>
                    <a:gd name="connsiteX6" fmla="*/ 23630 w 146924"/>
                    <a:gd name="connsiteY6" fmla="*/ 538295 h 538333"/>
                    <a:gd name="connsiteX7" fmla="*/ 40130 w 146924"/>
                    <a:gd name="connsiteY7" fmla="*/ 395272 h 538333"/>
                    <a:gd name="connsiteX8" fmla="*/ 917 w 146924"/>
                    <a:gd name="connsiteY8" fmla="*/ 248811 h 538333"/>
                    <a:gd name="connsiteX0" fmla="*/ 1101 w 138968"/>
                    <a:gd name="connsiteY0" fmla="*/ 248811 h 538333"/>
                    <a:gd name="connsiteX1" fmla="*/ 78300 w 138968"/>
                    <a:gd name="connsiteY1" fmla="*/ 129363 h 538333"/>
                    <a:gd name="connsiteX2" fmla="*/ 107929 w 138968"/>
                    <a:gd name="connsiteY2" fmla="*/ 27 h 538333"/>
                    <a:gd name="connsiteX3" fmla="*/ 108147 w 138968"/>
                    <a:gd name="connsiteY3" fmla="*/ 140217 h 538333"/>
                    <a:gd name="connsiteX4" fmla="*/ 138782 w 138968"/>
                    <a:gd name="connsiteY4" fmla="*/ 284084 h 538333"/>
                    <a:gd name="connsiteX5" fmla="*/ 67448 w 138968"/>
                    <a:gd name="connsiteY5" fmla="*/ 381705 h 538333"/>
                    <a:gd name="connsiteX6" fmla="*/ 15674 w 138968"/>
                    <a:gd name="connsiteY6" fmla="*/ 538295 h 538333"/>
                    <a:gd name="connsiteX7" fmla="*/ 32174 w 138968"/>
                    <a:gd name="connsiteY7" fmla="*/ 395272 h 538333"/>
                    <a:gd name="connsiteX8" fmla="*/ 1101 w 138968"/>
                    <a:gd name="connsiteY8" fmla="*/ 248811 h 538333"/>
                    <a:gd name="connsiteX0" fmla="*/ 1101 w 138968"/>
                    <a:gd name="connsiteY0" fmla="*/ 248811 h 538392"/>
                    <a:gd name="connsiteX1" fmla="*/ 78300 w 138968"/>
                    <a:gd name="connsiteY1" fmla="*/ 129363 h 538392"/>
                    <a:gd name="connsiteX2" fmla="*/ 107929 w 138968"/>
                    <a:gd name="connsiteY2" fmla="*/ 27 h 538392"/>
                    <a:gd name="connsiteX3" fmla="*/ 108147 w 138968"/>
                    <a:gd name="connsiteY3" fmla="*/ 140217 h 538392"/>
                    <a:gd name="connsiteX4" fmla="*/ 138782 w 138968"/>
                    <a:gd name="connsiteY4" fmla="*/ 284084 h 538392"/>
                    <a:gd name="connsiteX5" fmla="*/ 72875 w 138968"/>
                    <a:gd name="connsiteY5" fmla="*/ 373565 h 538392"/>
                    <a:gd name="connsiteX6" fmla="*/ 15674 w 138968"/>
                    <a:gd name="connsiteY6" fmla="*/ 538295 h 538392"/>
                    <a:gd name="connsiteX7" fmla="*/ 32174 w 138968"/>
                    <a:gd name="connsiteY7" fmla="*/ 395272 h 538392"/>
                    <a:gd name="connsiteX8" fmla="*/ 1101 w 138968"/>
                    <a:gd name="connsiteY8" fmla="*/ 248811 h 538392"/>
                    <a:gd name="connsiteX0" fmla="*/ 1101 w 138968"/>
                    <a:gd name="connsiteY0" fmla="*/ 248811 h 538416"/>
                    <a:gd name="connsiteX1" fmla="*/ 78300 w 138968"/>
                    <a:gd name="connsiteY1" fmla="*/ 129363 h 538416"/>
                    <a:gd name="connsiteX2" fmla="*/ 107929 w 138968"/>
                    <a:gd name="connsiteY2" fmla="*/ 27 h 538416"/>
                    <a:gd name="connsiteX3" fmla="*/ 108147 w 138968"/>
                    <a:gd name="connsiteY3" fmla="*/ 140217 h 538416"/>
                    <a:gd name="connsiteX4" fmla="*/ 138782 w 138968"/>
                    <a:gd name="connsiteY4" fmla="*/ 284084 h 538416"/>
                    <a:gd name="connsiteX5" fmla="*/ 72875 w 138968"/>
                    <a:gd name="connsiteY5" fmla="*/ 370851 h 538416"/>
                    <a:gd name="connsiteX6" fmla="*/ 15674 w 138968"/>
                    <a:gd name="connsiteY6" fmla="*/ 538295 h 538416"/>
                    <a:gd name="connsiteX7" fmla="*/ 32174 w 138968"/>
                    <a:gd name="connsiteY7" fmla="*/ 395272 h 538416"/>
                    <a:gd name="connsiteX8" fmla="*/ 1101 w 138968"/>
                    <a:gd name="connsiteY8" fmla="*/ 248811 h 538416"/>
                    <a:gd name="connsiteX0" fmla="*/ 1101 w 130898"/>
                    <a:gd name="connsiteY0" fmla="*/ 248811 h 538416"/>
                    <a:gd name="connsiteX1" fmla="*/ 78300 w 130898"/>
                    <a:gd name="connsiteY1" fmla="*/ 129363 h 538416"/>
                    <a:gd name="connsiteX2" fmla="*/ 107929 w 130898"/>
                    <a:gd name="connsiteY2" fmla="*/ 27 h 538416"/>
                    <a:gd name="connsiteX3" fmla="*/ 108147 w 130898"/>
                    <a:gd name="connsiteY3" fmla="*/ 140217 h 538416"/>
                    <a:gd name="connsiteX4" fmla="*/ 130642 w 130898"/>
                    <a:gd name="connsiteY4" fmla="*/ 297651 h 538416"/>
                    <a:gd name="connsiteX5" fmla="*/ 72875 w 130898"/>
                    <a:gd name="connsiteY5" fmla="*/ 370851 h 538416"/>
                    <a:gd name="connsiteX6" fmla="*/ 15674 w 130898"/>
                    <a:gd name="connsiteY6" fmla="*/ 538295 h 538416"/>
                    <a:gd name="connsiteX7" fmla="*/ 32174 w 130898"/>
                    <a:gd name="connsiteY7" fmla="*/ 395272 h 538416"/>
                    <a:gd name="connsiteX8" fmla="*/ 1101 w 130898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474"/>
                    <a:gd name="connsiteX1" fmla="*/ 78300 w 141665"/>
                    <a:gd name="connsiteY1" fmla="*/ 129363 h 538474"/>
                    <a:gd name="connsiteX2" fmla="*/ 107929 w 141665"/>
                    <a:gd name="connsiteY2" fmla="*/ 27 h 538474"/>
                    <a:gd name="connsiteX3" fmla="*/ 108147 w 141665"/>
                    <a:gd name="connsiteY3" fmla="*/ 140217 h 538474"/>
                    <a:gd name="connsiteX4" fmla="*/ 141495 w 141665"/>
                    <a:gd name="connsiteY4" fmla="*/ 259664 h 538474"/>
                    <a:gd name="connsiteX5" fmla="*/ 81015 w 141665"/>
                    <a:gd name="connsiteY5" fmla="*/ 365424 h 538474"/>
                    <a:gd name="connsiteX6" fmla="*/ 15674 w 141665"/>
                    <a:gd name="connsiteY6" fmla="*/ 538295 h 538474"/>
                    <a:gd name="connsiteX7" fmla="*/ 32174 w 141665"/>
                    <a:gd name="connsiteY7" fmla="*/ 395272 h 538474"/>
                    <a:gd name="connsiteX8" fmla="*/ 1101 w 141665"/>
                    <a:gd name="connsiteY8" fmla="*/ 248811 h 538474"/>
                    <a:gd name="connsiteX0" fmla="*/ 1101 w 141665"/>
                    <a:gd name="connsiteY0" fmla="*/ 248811 h 538555"/>
                    <a:gd name="connsiteX1" fmla="*/ 78300 w 141665"/>
                    <a:gd name="connsiteY1" fmla="*/ 129363 h 538555"/>
                    <a:gd name="connsiteX2" fmla="*/ 107929 w 141665"/>
                    <a:gd name="connsiteY2" fmla="*/ 27 h 538555"/>
                    <a:gd name="connsiteX3" fmla="*/ 108147 w 141665"/>
                    <a:gd name="connsiteY3" fmla="*/ 140217 h 538555"/>
                    <a:gd name="connsiteX4" fmla="*/ 141495 w 141665"/>
                    <a:gd name="connsiteY4" fmla="*/ 259664 h 538555"/>
                    <a:gd name="connsiteX5" fmla="*/ 81015 w 141665"/>
                    <a:gd name="connsiteY5" fmla="*/ 365424 h 538555"/>
                    <a:gd name="connsiteX6" fmla="*/ 51203 w 141665"/>
                    <a:gd name="connsiteY6" fmla="*/ 428875 h 538555"/>
                    <a:gd name="connsiteX7" fmla="*/ 15674 w 141665"/>
                    <a:gd name="connsiteY7" fmla="*/ 538295 h 538555"/>
                    <a:gd name="connsiteX8" fmla="*/ 32174 w 141665"/>
                    <a:gd name="connsiteY8" fmla="*/ 395272 h 538555"/>
                    <a:gd name="connsiteX9" fmla="*/ 1101 w 141665"/>
                    <a:gd name="connsiteY9" fmla="*/ 248811 h 538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665" h="538555">
                      <a:moveTo>
                        <a:pt x="1101" y="248811"/>
                      </a:moveTo>
                      <a:cubicBezTo>
                        <a:pt x="8789" y="204493"/>
                        <a:pt x="59139" y="170827"/>
                        <a:pt x="78300" y="129363"/>
                      </a:cubicBezTo>
                      <a:cubicBezTo>
                        <a:pt x="97461" y="87899"/>
                        <a:pt x="102955" y="-1782"/>
                        <a:pt x="107929" y="27"/>
                      </a:cubicBezTo>
                      <a:cubicBezTo>
                        <a:pt x="112903" y="1836"/>
                        <a:pt x="102553" y="98753"/>
                        <a:pt x="108147" y="140217"/>
                      </a:cubicBezTo>
                      <a:cubicBezTo>
                        <a:pt x="113741" y="181681"/>
                        <a:pt x="144208" y="221225"/>
                        <a:pt x="141495" y="259664"/>
                      </a:cubicBezTo>
                      <a:cubicBezTo>
                        <a:pt x="138782" y="298103"/>
                        <a:pt x="96064" y="337222"/>
                        <a:pt x="81015" y="365424"/>
                      </a:cubicBezTo>
                      <a:cubicBezTo>
                        <a:pt x="65966" y="393626"/>
                        <a:pt x="62093" y="400063"/>
                        <a:pt x="51203" y="428875"/>
                      </a:cubicBezTo>
                      <a:cubicBezTo>
                        <a:pt x="40313" y="457687"/>
                        <a:pt x="18845" y="543895"/>
                        <a:pt x="15674" y="538295"/>
                      </a:cubicBezTo>
                      <a:cubicBezTo>
                        <a:pt x="12503" y="532695"/>
                        <a:pt x="35960" y="443519"/>
                        <a:pt x="32174" y="395272"/>
                      </a:cubicBezTo>
                      <a:cubicBezTo>
                        <a:pt x="28388" y="347025"/>
                        <a:pt x="-6587" y="293129"/>
                        <a:pt x="1101" y="248811"/>
                      </a:cubicBezTo>
                      <a:close/>
                    </a:path>
                  </a:pathLst>
                </a:custGeom>
                <a:solidFill>
                  <a:srgbClr val="F34949"/>
                </a:solidFill>
                <a:ln w="63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  <p:sp>
              <p:nvSpPr>
                <p:cNvPr id="66" name="Oval 18">
                  <a:extLst>
                    <a:ext uri="{FF2B5EF4-FFF2-40B4-BE49-F238E27FC236}">
                      <a16:creationId xmlns:a16="http://schemas.microsoft.com/office/drawing/2014/main" id="{427B5C34-F8D2-4B20-BB3B-3AC216A114B8}"/>
                    </a:ext>
                  </a:extLst>
                </p:cNvPr>
                <p:cNvSpPr/>
                <p:nvPr/>
              </p:nvSpPr>
              <p:spPr>
                <a:xfrm>
                  <a:off x="2143026" y="4733207"/>
                  <a:ext cx="69890" cy="98091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  <a:gd name="connsiteX0" fmla="*/ 4 w 91562"/>
                    <a:gd name="connsiteY0" fmla="*/ 62076 h 127464"/>
                    <a:gd name="connsiteX1" fmla="*/ 41712 w 91562"/>
                    <a:gd name="connsiteY1" fmla="*/ 102 h 127464"/>
                    <a:gd name="connsiteX2" fmla="*/ 91562 w 91562"/>
                    <a:gd name="connsiteY2" fmla="*/ 53936 h 127464"/>
                    <a:gd name="connsiteX3" fmla="*/ 40017 w 91562"/>
                    <a:gd name="connsiteY3" fmla="*/ 127435 h 127464"/>
                    <a:gd name="connsiteX4" fmla="*/ 4 w 91562"/>
                    <a:gd name="connsiteY4" fmla="*/ 62076 h 127464"/>
                    <a:gd name="connsiteX0" fmla="*/ 3 w 102245"/>
                    <a:gd name="connsiteY0" fmla="*/ 62076 h 127464"/>
                    <a:gd name="connsiteX1" fmla="*/ 41711 w 102245"/>
                    <a:gd name="connsiteY1" fmla="*/ 102 h 127464"/>
                    <a:gd name="connsiteX2" fmla="*/ 102245 w 102245"/>
                    <a:gd name="connsiteY2" fmla="*/ 53936 h 127464"/>
                    <a:gd name="connsiteX3" fmla="*/ 40016 w 102245"/>
                    <a:gd name="connsiteY3" fmla="*/ 127435 h 127464"/>
                    <a:gd name="connsiteX4" fmla="*/ 3 w 102245"/>
                    <a:gd name="connsiteY4" fmla="*/ 62076 h 127464"/>
                    <a:gd name="connsiteX0" fmla="*/ 119 w 102361"/>
                    <a:gd name="connsiteY0" fmla="*/ 73554 h 138944"/>
                    <a:gd name="connsiteX1" fmla="*/ 52512 w 102361"/>
                    <a:gd name="connsiteY1" fmla="*/ 55 h 138944"/>
                    <a:gd name="connsiteX2" fmla="*/ 102361 w 102361"/>
                    <a:gd name="connsiteY2" fmla="*/ 65414 h 138944"/>
                    <a:gd name="connsiteX3" fmla="*/ 40132 w 102361"/>
                    <a:gd name="connsiteY3" fmla="*/ 138913 h 138944"/>
                    <a:gd name="connsiteX4" fmla="*/ 119 w 102361"/>
                    <a:gd name="connsiteY4" fmla="*/ 73554 h 138944"/>
                    <a:gd name="connsiteX0" fmla="*/ 180 w 91737"/>
                    <a:gd name="connsiteY0" fmla="*/ 69673 h 138883"/>
                    <a:gd name="connsiteX1" fmla="*/ 41888 w 91737"/>
                    <a:gd name="connsiteY1" fmla="*/ 17 h 138883"/>
                    <a:gd name="connsiteX2" fmla="*/ 91737 w 91737"/>
                    <a:gd name="connsiteY2" fmla="*/ 65376 h 138883"/>
                    <a:gd name="connsiteX3" fmla="*/ 29508 w 91737"/>
                    <a:gd name="connsiteY3" fmla="*/ 138875 h 138883"/>
                    <a:gd name="connsiteX4" fmla="*/ 180 w 91737"/>
                    <a:gd name="connsiteY4" fmla="*/ 69673 h 13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737" h="138883">
                      <a:moveTo>
                        <a:pt x="180" y="69673"/>
                      </a:moveTo>
                      <a:cubicBezTo>
                        <a:pt x="2243" y="46530"/>
                        <a:pt x="26629" y="733"/>
                        <a:pt x="41888" y="17"/>
                      </a:cubicBezTo>
                      <a:cubicBezTo>
                        <a:pt x="57147" y="-699"/>
                        <a:pt x="91737" y="22158"/>
                        <a:pt x="91737" y="65376"/>
                      </a:cubicBezTo>
                      <a:cubicBezTo>
                        <a:pt x="91737" y="108594"/>
                        <a:pt x="44767" y="138159"/>
                        <a:pt x="29508" y="138875"/>
                      </a:cubicBezTo>
                      <a:cubicBezTo>
                        <a:pt x="14249" y="139591"/>
                        <a:pt x="-1883" y="92816"/>
                        <a:pt x="180" y="69673"/>
                      </a:cubicBezTo>
                      <a:close/>
                    </a:path>
                  </a:pathLst>
                </a:custGeom>
                <a:solidFill>
                  <a:srgbClr val="D02626"/>
                </a:solidFill>
                <a:ln w="6350">
                  <a:solidFill>
                    <a:srgbClr val="C40F0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32B06B6C-3EF8-4E0F-B1BC-1885A0954326}"/>
                  </a:ext>
                </a:extLst>
              </p:cNvPr>
              <p:cNvGrpSpPr/>
              <p:nvPr/>
            </p:nvGrpSpPr>
            <p:grpSpPr>
              <a:xfrm>
                <a:off x="181352" y="2551019"/>
                <a:ext cx="202480" cy="836087"/>
                <a:chOff x="2105913" y="4522994"/>
                <a:chExt cx="141665" cy="538555"/>
              </a:xfrm>
            </p:grpSpPr>
            <p:sp>
              <p:nvSpPr>
                <p:cNvPr id="63" name="Oval 47">
                  <a:extLst>
                    <a:ext uri="{FF2B5EF4-FFF2-40B4-BE49-F238E27FC236}">
                      <a16:creationId xmlns:a16="http://schemas.microsoft.com/office/drawing/2014/main" id="{B7007017-BBB0-41C0-853A-CAA2A0A1913D}"/>
                    </a:ext>
                  </a:extLst>
                </p:cNvPr>
                <p:cNvSpPr/>
                <p:nvPr/>
              </p:nvSpPr>
              <p:spPr>
                <a:xfrm>
                  <a:off x="2105913" y="4522994"/>
                  <a:ext cx="141665" cy="538555"/>
                </a:xfrm>
                <a:custGeom>
                  <a:avLst/>
                  <a:gdLst>
                    <a:gd name="connsiteX0" fmla="*/ 0 w 148534"/>
                    <a:gd name="connsiteY0" fmla="*/ 99549 h 199098"/>
                    <a:gd name="connsiteX1" fmla="*/ 74267 w 148534"/>
                    <a:gd name="connsiteY1" fmla="*/ 0 h 199098"/>
                    <a:gd name="connsiteX2" fmla="*/ 148534 w 148534"/>
                    <a:gd name="connsiteY2" fmla="*/ 99549 h 199098"/>
                    <a:gd name="connsiteX3" fmla="*/ 74267 w 148534"/>
                    <a:gd name="connsiteY3" fmla="*/ 199098 h 199098"/>
                    <a:gd name="connsiteX4" fmla="*/ 0 w 148534"/>
                    <a:gd name="connsiteY4" fmla="*/ 99549 h 199098"/>
                    <a:gd name="connsiteX0" fmla="*/ 755 w 149818"/>
                    <a:gd name="connsiteY0" fmla="*/ 248784 h 348333"/>
                    <a:gd name="connsiteX1" fmla="*/ 115723 w 149818"/>
                    <a:gd name="connsiteY1" fmla="*/ 0 h 348333"/>
                    <a:gd name="connsiteX2" fmla="*/ 149289 w 149818"/>
                    <a:gd name="connsiteY2" fmla="*/ 248784 h 348333"/>
                    <a:gd name="connsiteX3" fmla="*/ 75022 w 149818"/>
                    <a:gd name="connsiteY3" fmla="*/ 348333 h 348333"/>
                    <a:gd name="connsiteX4" fmla="*/ 755 w 149818"/>
                    <a:gd name="connsiteY4" fmla="*/ 248784 h 348333"/>
                    <a:gd name="connsiteX0" fmla="*/ 70 w 148604"/>
                    <a:gd name="connsiteY0" fmla="*/ 251213 h 350762"/>
                    <a:gd name="connsiteX1" fmla="*/ 85409 w 148604"/>
                    <a:gd name="connsiteY1" fmla="*/ 131765 h 350762"/>
                    <a:gd name="connsiteX2" fmla="*/ 115038 w 148604"/>
                    <a:gd name="connsiteY2" fmla="*/ 2429 h 350762"/>
                    <a:gd name="connsiteX3" fmla="*/ 148604 w 148604"/>
                    <a:gd name="connsiteY3" fmla="*/ 251213 h 350762"/>
                    <a:gd name="connsiteX4" fmla="*/ 74337 w 148604"/>
                    <a:gd name="connsiteY4" fmla="*/ 350762 h 350762"/>
                    <a:gd name="connsiteX5" fmla="*/ 70 w 148604"/>
                    <a:gd name="connsiteY5" fmla="*/ 251213 h 350762"/>
                    <a:gd name="connsiteX0" fmla="*/ 70 w 150934"/>
                    <a:gd name="connsiteY0" fmla="*/ 249131 h 348680"/>
                    <a:gd name="connsiteX1" fmla="*/ 85409 w 150934"/>
                    <a:gd name="connsiteY1" fmla="*/ 129683 h 348680"/>
                    <a:gd name="connsiteX2" fmla="*/ 115038 w 150934"/>
                    <a:gd name="connsiteY2" fmla="*/ 347 h 348680"/>
                    <a:gd name="connsiteX3" fmla="*/ 123396 w 150934"/>
                    <a:gd name="connsiteY3" fmla="*/ 170384 h 348680"/>
                    <a:gd name="connsiteX4" fmla="*/ 148604 w 150934"/>
                    <a:gd name="connsiteY4" fmla="*/ 249131 h 348680"/>
                    <a:gd name="connsiteX5" fmla="*/ 74337 w 150934"/>
                    <a:gd name="connsiteY5" fmla="*/ 348680 h 348680"/>
                    <a:gd name="connsiteX6" fmla="*/ 70 w 150934"/>
                    <a:gd name="connsiteY6" fmla="*/ 249131 h 348680"/>
                    <a:gd name="connsiteX0" fmla="*/ 3571 w 154435"/>
                    <a:gd name="connsiteY0" fmla="*/ 249131 h 538615"/>
                    <a:gd name="connsiteX1" fmla="*/ 88910 w 154435"/>
                    <a:gd name="connsiteY1" fmla="*/ 129683 h 538615"/>
                    <a:gd name="connsiteX2" fmla="*/ 118539 w 154435"/>
                    <a:gd name="connsiteY2" fmla="*/ 347 h 538615"/>
                    <a:gd name="connsiteX3" fmla="*/ 126897 w 154435"/>
                    <a:gd name="connsiteY3" fmla="*/ 170384 h 538615"/>
                    <a:gd name="connsiteX4" fmla="*/ 152105 w 154435"/>
                    <a:gd name="connsiteY4" fmla="*/ 249131 h 538615"/>
                    <a:gd name="connsiteX5" fmla="*/ 39851 w 154435"/>
                    <a:gd name="connsiteY5" fmla="*/ 538615 h 538615"/>
                    <a:gd name="connsiteX6" fmla="*/ 3571 w 154435"/>
                    <a:gd name="connsiteY6" fmla="*/ 249131 h 538615"/>
                    <a:gd name="connsiteX0" fmla="*/ 1318 w 150079"/>
                    <a:gd name="connsiteY0" fmla="*/ 249131 h 541123"/>
                    <a:gd name="connsiteX1" fmla="*/ 86657 w 150079"/>
                    <a:gd name="connsiteY1" fmla="*/ 129683 h 541123"/>
                    <a:gd name="connsiteX2" fmla="*/ 116286 w 150079"/>
                    <a:gd name="connsiteY2" fmla="*/ 347 h 541123"/>
                    <a:gd name="connsiteX3" fmla="*/ 124644 w 150079"/>
                    <a:gd name="connsiteY3" fmla="*/ 170384 h 541123"/>
                    <a:gd name="connsiteX4" fmla="*/ 149852 w 150079"/>
                    <a:gd name="connsiteY4" fmla="*/ 249131 h 541123"/>
                    <a:gd name="connsiteX5" fmla="*/ 75805 w 150079"/>
                    <a:gd name="connsiteY5" fmla="*/ 382025 h 541123"/>
                    <a:gd name="connsiteX6" fmla="*/ 37598 w 150079"/>
                    <a:gd name="connsiteY6" fmla="*/ 538615 h 541123"/>
                    <a:gd name="connsiteX7" fmla="*/ 1318 w 150079"/>
                    <a:gd name="connsiteY7" fmla="*/ 249131 h 541123"/>
                    <a:gd name="connsiteX0" fmla="*/ 2844 w 151605"/>
                    <a:gd name="connsiteY0" fmla="*/ 249131 h 541123"/>
                    <a:gd name="connsiteX1" fmla="*/ 88183 w 151605"/>
                    <a:gd name="connsiteY1" fmla="*/ 129683 h 541123"/>
                    <a:gd name="connsiteX2" fmla="*/ 117812 w 151605"/>
                    <a:gd name="connsiteY2" fmla="*/ 347 h 541123"/>
                    <a:gd name="connsiteX3" fmla="*/ 126170 w 151605"/>
                    <a:gd name="connsiteY3" fmla="*/ 170384 h 541123"/>
                    <a:gd name="connsiteX4" fmla="*/ 151378 w 151605"/>
                    <a:gd name="connsiteY4" fmla="*/ 249131 h 541123"/>
                    <a:gd name="connsiteX5" fmla="*/ 77331 w 151605"/>
                    <a:gd name="connsiteY5" fmla="*/ 382025 h 541123"/>
                    <a:gd name="connsiteX6" fmla="*/ 25557 w 151605"/>
                    <a:gd name="connsiteY6" fmla="*/ 538615 h 541123"/>
                    <a:gd name="connsiteX7" fmla="*/ 2844 w 151605"/>
                    <a:gd name="connsiteY7" fmla="*/ 249131 h 541123"/>
                    <a:gd name="connsiteX0" fmla="*/ 917 w 149678"/>
                    <a:gd name="connsiteY0" fmla="*/ 249131 h 538653"/>
                    <a:gd name="connsiteX1" fmla="*/ 86256 w 149678"/>
                    <a:gd name="connsiteY1" fmla="*/ 129683 h 538653"/>
                    <a:gd name="connsiteX2" fmla="*/ 115885 w 149678"/>
                    <a:gd name="connsiteY2" fmla="*/ 347 h 538653"/>
                    <a:gd name="connsiteX3" fmla="*/ 124243 w 149678"/>
                    <a:gd name="connsiteY3" fmla="*/ 170384 h 538653"/>
                    <a:gd name="connsiteX4" fmla="*/ 149451 w 149678"/>
                    <a:gd name="connsiteY4" fmla="*/ 249131 h 538653"/>
                    <a:gd name="connsiteX5" fmla="*/ 75404 w 149678"/>
                    <a:gd name="connsiteY5" fmla="*/ 382025 h 538653"/>
                    <a:gd name="connsiteX6" fmla="*/ 23630 w 149678"/>
                    <a:gd name="connsiteY6" fmla="*/ 538615 h 538653"/>
                    <a:gd name="connsiteX7" fmla="*/ 40130 w 149678"/>
                    <a:gd name="connsiteY7" fmla="*/ 395592 h 538653"/>
                    <a:gd name="connsiteX8" fmla="*/ 917 w 149678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9254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8440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24"/>
                    <a:gd name="connsiteY0" fmla="*/ 248811 h 538333"/>
                    <a:gd name="connsiteX1" fmla="*/ 86256 w 146924"/>
                    <a:gd name="connsiteY1" fmla="*/ 129363 h 538333"/>
                    <a:gd name="connsiteX2" fmla="*/ 115885 w 146924"/>
                    <a:gd name="connsiteY2" fmla="*/ 27 h 538333"/>
                    <a:gd name="connsiteX3" fmla="*/ 116103 w 146924"/>
                    <a:gd name="connsiteY3" fmla="*/ 140217 h 538333"/>
                    <a:gd name="connsiteX4" fmla="*/ 146738 w 146924"/>
                    <a:gd name="connsiteY4" fmla="*/ 284084 h 538333"/>
                    <a:gd name="connsiteX5" fmla="*/ 75404 w 146924"/>
                    <a:gd name="connsiteY5" fmla="*/ 381705 h 538333"/>
                    <a:gd name="connsiteX6" fmla="*/ 23630 w 146924"/>
                    <a:gd name="connsiteY6" fmla="*/ 538295 h 538333"/>
                    <a:gd name="connsiteX7" fmla="*/ 40130 w 146924"/>
                    <a:gd name="connsiteY7" fmla="*/ 395272 h 538333"/>
                    <a:gd name="connsiteX8" fmla="*/ 917 w 146924"/>
                    <a:gd name="connsiteY8" fmla="*/ 248811 h 538333"/>
                    <a:gd name="connsiteX0" fmla="*/ 1101 w 138968"/>
                    <a:gd name="connsiteY0" fmla="*/ 248811 h 538333"/>
                    <a:gd name="connsiteX1" fmla="*/ 78300 w 138968"/>
                    <a:gd name="connsiteY1" fmla="*/ 129363 h 538333"/>
                    <a:gd name="connsiteX2" fmla="*/ 107929 w 138968"/>
                    <a:gd name="connsiteY2" fmla="*/ 27 h 538333"/>
                    <a:gd name="connsiteX3" fmla="*/ 108147 w 138968"/>
                    <a:gd name="connsiteY3" fmla="*/ 140217 h 538333"/>
                    <a:gd name="connsiteX4" fmla="*/ 138782 w 138968"/>
                    <a:gd name="connsiteY4" fmla="*/ 284084 h 538333"/>
                    <a:gd name="connsiteX5" fmla="*/ 67448 w 138968"/>
                    <a:gd name="connsiteY5" fmla="*/ 381705 h 538333"/>
                    <a:gd name="connsiteX6" fmla="*/ 15674 w 138968"/>
                    <a:gd name="connsiteY6" fmla="*/ 538295 h 538333"/>
                    <a:gd name="connsiteX7" fmla="*/ 32174 w 138968"/>
                    <a:gd name="connsiteY7" fmla="*/ 395272 h 538333"/>
                    <a:gd name="connsiteX8" fmla="*/ 1101 w 138968"/>
                    <a:gd name="connsiteY8" fmla="*/ 248811 h 538333"/>
                    <a:gd name="connsiteX0" fmla="*/ 1101 w 138968"/>
                    <a:gd name="connsiteY0" fmla="*/ 248811 h 538392"/>
                    <a:gd name="connsiteX1" fmla="*/ 78300 w 138968"/>
                    <a:gd name="connsiteY1" fmla="*/ 129363 h 538392"/>
                    <a:gd name="connsiteX2" fmla="*/ 107929 w 138968"/>
                    <a:gd name="connsiteY2" fmla="*/ 27 h 538392"/>
                    <a:gd name="connsiteX3" fmla="*/ 108147 w 138968"/>
                    <a:gd name="connsiteY3" fmla="*/ 140217 h 538392"/>
                    <a:gd name="connsiteX4" fmla="*/ 138782 w 138968"/>
                    <a:gd name="connsiteY4" fmla="*/ 284084 h 538392"/>
                    <a:gd name="connsiteX5" fmla="*/ 72875 w 138968"/>
                    <a:gd name="connsiteY5" fmla="*/ 373565 h 538392"/>
                    <a:gd name="connsiteX6" fmla="*/ 15674 w 138968"/>
                    <a:gd name="connsiteY6" fmla="*/ 538295 h 538392"/>
                    <a:gd name="connsiteX7" fmla="*/ 32174 w 138968"/>
                    <a:gd name="connsiteY7" fmla="*/ 395272 h 538392"/>
                    <a:gd name="connsiteX8" fmla="*/ 1101 w 138968"/>
                    <a:gd name="connsiteY8" fmla="*/ 248811 h 538392"/>
                    <a:gd name="connsiteX0" fmla="*/ 1101 w 138968"/>
                    <a:gd name="connsiteY0" fmla="*/ 248811 h 538416"/>
                    <a:gd name="connsiteX1" fmla="*/ 78300 w 138968"/>
                    <a:gd name="connsiteY1" fmla="*/ 129363 h 538416"/>
                    <a:gd name="connsiteX2" fmla="*/ 107929 w 138968"/>
                    <a:gd name="connsiteY2" fmla="*/ 27 h 538416"/>
                    <a:gd name="connsiteX3" fmla="*/ 108147 w 138968"/>
                    <a:gd name="connsiteY3" fmla="*/ 140217 h 538416"/>
                    <a:gd name="connsiteX4" fmla="*/ 138782 w 138968"/>
                    <a:gd name="connsiteY4" fmla="*/ 284084 h 538416"/>
                    <a:gd name="connsiteX5" fmla="*/ 72875 w 138968"/>
                    <a:gd name="connsiteY5" fmla="*/ 370851 h 538416"/>
                    <a:gd name="connsiteX6" fmla="*/ 15674 w 138968"/>
                    <a:gd name="connsiteY6" fmla="*/ 538295 h 538416"/>
                    <a:gd name="connsiteX7" fmla="*/ 32174 w 138968"/>
                    <a:gd name="connsiteY7" fmla="*/ 395272 h 538416"/>
                    <a:gd name="connsiteX8" fmla="*/ 1101 w 138968"/>
                    <a:gd name="connsiteY8" fmla="*/ 248811 h 538416"/>
                    <a:gd name="connsiteX0" fmla="*/ 1101 w 130898"/>
                    <a:gd name="connsiteY0" fmla="*/ 248811 h 538416"/>
                    <a:gd name="connsiteX1" fmla="*/ 78300 w 130898"/>
                    <a:gd name="connsiteY1" fmla="*/ 129363 h 538416"/>
                    <a:gd name="connsiteX2" fmla="*/ 107929 w 130898"/>
                    <a:gd name="connsiteY2" fmla="*/ 27 h 538416"/>
                    <a:gd name="connsiteX3" fmla="*/ 108147 w 130898"/>
                    <a:gd name="connsiteY3" fmla="*/ 140217 h 538416"/>
                    <a:gd name="connsiteX4" fmla="*/ 130642 w 130898"/>
                    <a:gd name="connsiteY4" fmla="*/ 297651 h 538416"/>
                    <a:gd name="connsiteX5" fmla="*/ 72875 w 130898"/>
                    <a:gd name="connsiteY5" fmla="*/ 370851 h 538416"/>
                    <a:gd name="connsiteX6" fmla="*/ 15674 w 130898"/>
                    <a:gd name="connsiteY6" fmla="*/ 538295 h 538416"/>
                    <a:gd name="connsiteX7" fmla="*/ 32174 w 130898"/>
                    <a:gd name="connsiteY7" fmla="*/ 395272 h 538416"/>
                    <a:gd name="connsiteX8" fmla="*/ 1101 w 130898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474"/>
                    <a:gd name="connsiteX1" fmla="*/ 78300 w 141665"/>
                    <a:gd name="connsiteY1" fmla="*/ 129363 h 538474"/>
                    <a:gd name="connsiteX2" fmla="*/ 107929 w 141665"/>
                    <a:gd name="connsiteY2" fmla="*/ 27 h 538474"/>
                    <a:gd name="connsiteX3" fmla="*/ 108147 w 141665"/>
                    <a:gd name="connsiteY3" fmla="*/ 140217 h 538474"/>
                    <a:gd name="connsiteX4" fmla="*/ 141495 w 141665"/>
                    <a:gd name="connsiteY4" fmla="*/ 259664 h 538474"/>
                    <a:gd name="connsiteX5" fmla="*/ 81015 w 141665"/>
                    <a:gd name="connsiteY5" fmla="*/ 365424 h 538474"/>
                    <a:gd name="connsiteX6" fmla="*/ 15674 w 141665"/>
                    <a:gd name="connsiteY6" fmla="*/ 538295 h 538474"/>
                    <a:gd name="connsiteX7" fmla="*/ 32174 w 141665"/>
                    <a:gd name="connsiteY7" fmla="*/ 395272 h 538474"/>
                    <a:gd name="connsiteX8" fmla="*/ 1101 w 141665"/>
                    <a:gd name="connsiteY8" fmla="*/ 248811 h 538474"/>
                    <a:gd name="connsiteX0" fmla="*/ 1101 w 141665"/>
                    <a:gd name="connsiteY0" fmla="*/ 248811 h 538555"/>
                    <a:gd name="connsiteX1" fmla="*/ 78300 w 141665"/>
                    <a:gd name="connsiteY1" fmla="*/ 129363 h 538555"/>
                    <a:gd name="connsiteX2" fmla="*/ 107929 w 141665"/>
                    <a:gd name="connsiteY2" fmla="*/ 27 h 538555"/>
                    <a:gd name="connsiteX3" fmla="*/ 108147 w 141665"/>
                    <a:gd name="connsiteY3" fmla="*/ 140217 h 538555"/>
                    <a:gd name="connsiteX4" fmla="*/ 141495 w 141665"/>
                    <a:gd name="connsiteY4" fmla="*/ 259664 h 538555"/>
                    <a:gd name="connsiteX5" fmla="*/ 81015 w 141665"/>
                    <a:gd name="connsiteY5" fmla="*/ 365424 h 538555"/>
                    <a:gd name="connsiteX6" fmla="*/ 51203 w 141665"/>
                    <a:gd name="connsiteY6" fmla="*/ 428875 h 538555"/>
                    <a:gd name="connsiteX7" fmla="*/ 15674 w 141665"/>
                    <a:gd name="connsiteY7" fmla="*/ 538295 h 538555"/>
                    <a:gd name="connsiteX8" fmla="*/ 32174 w 141665"/>
                    <a:gd name="connsiteY8" fmla="*/ 395272 h 538555"/>
                    <a:gd name="connsiteX9" fmla="*/ 1101 w 141665"/>
                    <a:gd name="connsiteY9" fmla="*/ 248811 h 538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1665" h="538555">
                      <a:moveTo>
                        <a:pt x="1101" y="248811"/>
                      </a:moveTo>
                      <a:cubicBezTo>
                        <a:pt x="8789" y="204493"/>
                        <a:pt x="59139" y="170827"/>
                        <a:pt x="78300" y="129363"/>
                      </a:cubicBezTo>
                      <a:cubicBezTo>
                        <a:pt x="97461" y="87899"/>
                        <a:pt x="102955" y="-1782"/>
                        <a:pt x="107929" y="27"/>
                      </a:cubicBezTo>
                      <a:cubicBezTo>
                        <a:pt x="112903" y="1836"/>
                        <a:pt x="102553" y="98753"/>
                        <a:pt x="108147" y="140217"/>
                      </a:cubicBezTo>
                      <a:cubicBezTo>
                        <a:pt x="113741" y="181681"/>
                        <a:pt x="144208" y="221225"/>
                        <a:pt x="141495" y="259664"/>
                      </a:cubicBezTo>
                      <a:cubicBezTo>
                        <a:pt x="138782" y="298103"/>
                        <a:pt x="96064" y="337222"/>
                        <a:pt x="81015" y="365424"/>
                      </a:cubicBezTo>
                      <a:cubicBezTo>
                        <a:pt x="65966" y="393626"/>
                        <a:pt x="62093" y="400063"/>
                        <a:pt x="51203" y="428875"/>
                      </a:cubicBezTo>
                      <a:cubicBezTo>
                        <a:pt x="40313" y="457687"/>
                        <a:pt x="18845" y="543895"/>
                        <a:pt x="15674" y="538295"/>
                      </a:cubicBezTo>
                      <a:cubicBezTo>
                        <a:pt x="12503" y="532695"/>
                        <a:pt x="35960" y="443519"/>
                        <a:pt x="32174" y="395272"/>
                      </a:cubicBezTo>
                      <a:cubicBezTo>
                        <a:pt x="28388" y="347025"/>
                        <a:pt x="-6587" y="293129"/>
                        <a:pt x="1101" y="248811"/>
                      </a:cubicBezTo>
                      <a:close/>
                    </a:path>
                  </a:pathLst>
                </a:custGeom>
                <a:solidFill>
                  <a:srgbClr val="B4CDF1"/>
                </a:solidFill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  <p:sp>
              <p:nvSpPr>
                <p:cNvPr id="64" name="Oval 18">
                  <a:extLst>
                    <a:ext uri="{FF2B5EF4-FFF2-40B4-BE49-F238E27FC236}">
                      <a16:creationId xmlns:a16="http://schemas.microsoft.com/office/drawing/2014/main" id="{DF148A1B-E71B-4C9B-B38D-CE8A523782E3}"/>
                    </a:ext>
                  </a:extLst>
                </p:cNvPr>
                <p:cNvSpPr/>
                <p:nvPr/>
              </p:nvSpPr>
              <p:spPr>
                <a:xfrm>
                  <a:off x="2143026" y="4733207"/>
                  <a:ext cx="69890" cy="98091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  <a:gd name="connsiteX0" fmla="*/ 4 w 91562"/>
                    <a:gd name="connsiteY0" fmla="*/ 62076 h 127464"/>
                    <a:gd name="connsiteX1" fmla="*/ 41712 w 91562"/>
                    <a:gd name="connsiteY1" fmla="*/ 102 h 127464"/>
                    <a:gd name="connsiteX2" fmla="*/ 91562 w 91562"/>
                    <a:gd name="connsiteY2" fmla="*/ 53936 h 127464"/>
                    <a:gd name="connsiteX3" fmla="*/ 40017 w 91562"/>
                    <a:gd name="connsiteY3" fmla="*/ 127435 h 127464"/>
                    <a:gd name="connsiteX4" fmla="*/ 4 w 91562"/>
                    <a:gd name="connsiteY4" fmla="*/ 62076 h 127464"/>
                    <a:gd name="connsiteX0" fmla="*/ 3 w 102245"/>
                    <a:gd name="connsiteY0" fmla="*/ 62076 h 127464"/>
                    <a:gd name="connsiteX1" fmla="*/ 41711 w 102245"/>
                    <a:gd name="connsiteY1" fmla="*/ 102 h 127464"/>
                    <a:gd name="connsiteX2" fmla="*/ 102245 w 102245"/>
                    <a:gd name="connsiteY2" fmla="*/ 53936 h 127464"/>
                    <a:gd name="connsiteX3" fmla="*/ 40016 w 102245"/>
                    <a:gd name="connsiteY3" fmla="*/ 127435 h 127464"/>
                    <a:gd name="connsiteX4" fmla="*/ 3 w 102245"/>
                    <a:gd name="connsiteY4" fmla="*/ 62076 h 127464"/>
                    <a:gd name="connsiteX0" fmla="*/ 119 w 102361"/>
                    <a:gd name="connsiteY0" fmla="*/ 73554 h 138944"/>
                    <a:gd name="connsiteX1" fmla="*/ 52512 w 102361"/>
                    <a:gd name="connsiteY1" fmla="*/ 55 h 138944"/>
                    <a:gd name="connsiteX2" fmla="*/ 102361 w 102361"/>
                    <a:gd name="connsiteY2" fmla="*/ 65414 h 138944"/>
                    <a:gd name="connsiteX3" fmla="*/ 40132 w 102361"/>
                    <a:gd name="connsiteY3" fmla="*/ 138913 h 138944"/>
                    <a:gd name="connsiteX4" fmla="*/ 119 w 102361"/>
                    <a:gd name="connsiteY4" fmla="*/ 73554 h 138944"/>
                    <a:gd name="connsiteX0" fmla="*/ 180 w 91737"/>
                    <a:gd name="connsiteY0" fmla="*/ 69673 h 138883"/>
                    <a:gd name="connsiteX1" fmla="*/ 41888 w 91737"/>
                    <a:gd name="connsiteY1" fmla="*/ 17 h 138883"/>
                    <a:gd name="connsiteX2" fmla="*/ 91737 w 91737"/>
                    <a:gd name="connsiteY2" fmla="*/ 65376 h 138883"/>
                    <a:gd name="connsiteX3" fmla="*/ 29508 w 91737"/>
                    <a:gd name="connsiteY3" fmla="*/ 138875 h 138883"/>
                    <a:gd name="connsiteX4" fmla="*/ 180 w 91737"/>
                    <a:gd name="connsiteY4" fmla="*/ 69673 h 13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737" h="138883">
                      <a:moveTo>
                        <a:pt x="180" y="69673"/>
                      </a:moveTo>
                      <a:cubicBezTo>
                        <a:pt x="2243" y="46530"/>
                        <a:pt x="26629" y="733"/>
                        <a:pt x="41888" y="17"/>
                      </a:cubicBezTo>
                      <a:cubicBezTo>
                        <a:pt x="57147" y="-699"/>
                        <a:pt x="91737" y="22158"/>
                        <a:pt x="91737" y="65376"/>
                      </a:cubicBezTo>
                      <a:cubicBezTo>
                        <a:pt x="91737" y="108594"/>
                        <a:pt x="44767" y="138159"/>
                        <a:pt x="29508" y="138875"/>
                      </a:cubicBezTo>
                      <a:cubicBezTo>
                        <a:pt x="14249" y="139591"/>
                        <a:pt x="-1883" y="92816"/>
                        <a:pt x="180" y="69673"/>
                      </a:cubicBezTo>
                      <a:close/>
                    </a:path>
                  </a:pathLst>
                </a:custGeom>
                <a:solidFill>
                  <a:srgbClr val="96BAEC"/>
                </a:solidFill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9C6A972-ED5D-4D05-B7F1-96A98B1E3149}"/>
                  </a:ext>
                </a:extLst>
              </p:cNvPr>
              <p:cNvGrpSpPr/>
              <p:nvPr/>
            </p:nvGrpSpPr>
            <p:grpSpPr>
              <a:xfrm>
                <a:off x="-491787" y="2529568"/>
                <a:ext cx="169078" cy="428615"/>
                <a:chOff x="1819579" y="4674668"/>
                <a:chExt cx="118295" cy="276087"/>
              </a:xfrm>
            </p:grpSpPr>
            <p:sp>
              <p:nvSpPr>
                <p:cNvPr id="61" name="Oval 55">
                  <a:extLst>
                    <a:ext uri="{FF2B5EF4-FFF2-40B4-BE49-F238E27FC236}">
                      <a16:creationId xmlns:a16="http://schemas.microsoft.com/office/drawing/2014/main" id="{5271D475-BCF7-4735-8D00-21F343D6864F}"/>
                    </a:ext>
                  </a:extLst>
                </p:cNvPr>
                <p:cNvSpPr/>
                <p:nvPr/>
              </p:nvSpPr>
              <p:spPr>
                <a:xfrm>
                  <a:off x="1819579" y="4674668"/>
                  <a:ext cx="118295" cy="276087"/>
                </a:xfrm>
                <a:custGeom>
                  <a:avLst/>
                  <a:gdLst>
                    <a:gd name="connsiteX0" fmla="*/ 0 w 128968"/>
                    <a:gd name="connsiteY0" fmla="*/ 71514 h 143027"/>
                    <a:gd name="connsiteX1" fmla="*/ 64484 w 128968"/>
                    <a:gd name="connsiteY1" fmla="*/ 0 h 143027"/>
                    <a:gd name="connsiteX2" fmla="*/ 128968 w 128968"/>
                    <a:gd name="connsiteY2" fmla="*/ 71514 h 143027"/>
                    <a:gd name="connsiteX3" fmla="*/ 64484 w 128968"/>
                    <a:gd name="connsiteY3" fmla="*/ 143028 h 143027"/>
                    <a:gd name="connsiteX4" fmla="*/ 0 w 128968"/>
                    <a:gd name="connsiteY4" fmla="*/ 71514 h 143027"/>
                    <a:gd name="connsiteX0" fmla="*/ 5 w 128973"/>
                    <a:gd name="connsiteY0" fmla="*/ 139347 h 210861"/>
                    <a:gd name="connsiteX1" fmla="*/ 67202 w 128973"/>
                    <a:gd name="connsiteY1" fmla="*/ 0 h 210861"/>
                    <a:gd name="connsiteX2" fmla="*/ 128973 w 128973"/>
                    <a:gd name="connsiteY2" fmla="*/ 139347 h 210861"/>
                    <a:gd name="connsiteX3" fmla="*/ 64489 w 128973"/>
                    <a:gd name="connsiteY3" fmla="*/ 210861 h 210861"/>
                    <a:gd name="connsiteX4" fmla="*/ 5 w 128973"/>
                    <a:gd name="connsiteY4" fmla="*/ 139347 h 210861"/>
                    <a:gd name="connsiteX0" fmla="*/ 284 w 129252"/>
                    <a:gd name="connsiteY0" fmla="*/ 141055 h 212569"/>
                    <a:gd name="connsiteX1" fmla="*/ 42223 w 129252"/>
                    <a:gd name="connsiteY1" fmla="*/ 68334 h 212569"/>
                    <a:gd name="connsiteX2" fmla="*/ 67481 w 129252"/>
                    <a:gd name="connsiteY2" fmla="*/ 1708 h 212569"/>
                    <a:gd name="connsiteX3" fmla="*/ 129252 w 129252"/>
                    <a:gd name="connsiteY3" fmla="*/ 141055 h 212569"/>
                    <a:gd name="connsiteX4" fmla="*/ 64768 w 129252"/>
                    <a:gd name="connsiteY4" fmla="*/ 212569 h 212569"/>
                    <a:gd name="connsiteX5" fmla="*/ 284 w 129252"/>
                    <a:gd name="connsiteY5" fmla="*/ 141055 h 212569"/>
                    <a:gd name="connsiteX0" fmla="*/ 284 w 130227"/>
                    <a:gd name="connsiteY0" fmla="*/ 139384 h 210898"/>
                    <a:gd name="connsiteX1" fmla="*/ 42223 w 130227"/>
                    <a:gd name="connsiteY1" fmla="*/ 66663 h 210898"/>
                    <a:gd name="connsiteX2" fmla="*/ 67481 w 130227"/>
                    <a:gd name="connsiteY2" fmla="*/ 37 h 210898"/>
                    <a:gd name="connsiteX3" fmla="*/ 96491 w 130227"/>
                    <a:gd name="connsiteY3" fmla="*/ 58523 h 210898"/>
                    <a:gd name="connsiteX4" fmla="*/ 129252 w 130227"/>
                    <a:gd name="connsiteY4" fmla="*/ 139384 h 210898"/>
                    <a:gd name="connsiteX5" fmla="*/ 64768 w 130227"/>
                    <a:gd name="connsiteY5" fmla="*/ 210898 h 210898"/>
                    <a:gd name="connsiteX6" fmla="*/ 284 w 130227"/>
                    <a:gd name="connsiteY6" fmla="*/ 139384 h 210898"/>
                    <a:gd name="connsiteX0" fmla="*/ 401 w 119490"/>
                    <a:gd name="connsiteY0" fmla="*/ 139384 h 210898"/>
                    <a:gd name="connsiteX1" fmla="*/ 31486 w 119490"/>
                    <a:gd name="connsiteY1" fmla="*/ 66663 h 210898"/>
                    <a:gd name="connsiteX2" fmla="*/ 56744 w 119490"/>
                    <a:gd name="connsiteY2" fmla="*/ 37 h 210898"/>
                    <a:gd name="connsiteX3" fmla="*/ 85754 w 119490"/>
                    <a:gd name="connsiteY3" fmla="*/ 58523 h 210898"/>
                    <a:gd name="connsiteX4" fmla="*/ 118515 w 119490"/>
                    <a:gd name="connsiteY4" fmla="*/ 139384 h 210898"/>
                    <a:gd name="connsiteX5" fmla="*/ 54031 w 119490"/>
                    <a:gd name="connsiteY5" fmla="*/ 210898 h 210898"/>
                    <a:gd name="connsiteX6" fmla="*/ 401 w 119490"/>
                    <a:gd name="connsiteY6" fmla="*/ 139384 h 210898"/>
                    <a:gd name="connsiteX0" fmla="*/ 581 w 119670"/>
                    <a:gd name="connsiteY0" fmla="*/ 139384 h 276018"/>
                    <a:gd name="connsiteX1" fmla="*/ 31666 w 119670"/>
                    <a:gd name="connsiteY1" fmla="*/ 66663 h 276018"/>
                    <a:gd name="connsiteX2" fmla="*/ 56924 w 119670"/>
                    <a:gd name="connsiteY2" fmla="*/ 37 h 276018"/>
                    <a:gd name="connsiteX3" fmla="*/ 85934 w 119670"/>
                    <a:gd name="connsiteY3" fmla="*/ 58523 h 276018"/>
                    <a:gd name="connsiteX4" fmla="*/ 118695 w 119670"/>
                    <a:gd name="connsiteY4" fmla="*/ 139384 h 276018"/>
                    <a:gd name="connsiteX5" fmla="*/ 59638 w 119670"/>
                    <a:gd name="connsiteY5" fmla="*/ 276018 h 276018"/>
                    <a:gd name="connsiteX6" fmla="*/ 581 w 119670"/>
                    <a:gd name="connsiteY6" fmla="*/ 139384 h 276018"/>
                    <a:gd name="connsiteX0" fmla="*/ 581 w 118744"/>
                    <a:gd name="connsiteY0" fmla="*/ 139384 h 278522"/>
                    <a:gd name="connsiteX1" fmla="*/ 31666 w 118744"/>
                    <a:gd name="connsiteY1" fmla="*/ 66663 h 278522"/>
                    <a:gd name="connsiteX2" fmla="*/ 56924 w 118744"/>
                    <a:gd name="connsiteY2" fmla="*/ 37 h 278522"/>
                    <a:gd name="connsiteX3" fmla="*/ 85934 w 118744"/>
                    <a:gd name="connsiteY3" fmla="*/ 58523 h 278522"/>
                    <a:gd name="connsiteX4" fmla="*/ 118695 w 118744"/>
                    <a:gd name="connsiteY4" fmla="*/ 139384 h 278522"/>
                    <a:gd name="connsiteX5" fmla="*/ 83219 w 118744"/>
                    <a:gd name="connsiteY5" fmla="*/ 221323 h 278522"/>
                    <a:gd name="connsiteX6" fmla="*/ 59638 w 118744"/>
                    <a:gd name="connsiteY6" fmla="*/ 276018 h 278522"/>
                    <a:gd name="connsiteX7" fmla="*/ 581 w 118744"/>
                    <a:gd name="connsiteY7" fmla="*/ 139384 h 278522"/>
                    <a:gd name="connsiteX0" fmla="*/ 0 w 118163"/>
                    <a:gd name="connsiteY0" fmla="*/ 139384 h 276087"/>
                    <a:gd name="connsiteX1" fmla="*/ 31085 w 118163"/>
                    <a:gd name="connsiteY1" fmla="*/ 66663 h 276087"/>
                    <a:gd name="connsiteX2" fmla="*/ 56343 w 118163"/>
                    <a:gd name="connsiteY2" fmla="*/ 37 h 276087"/>
                    <a:gd name="connsiteX3" fmla="*/ 85353 w 118163"/>
                    <a:gd name="connsiteY3" fmla="*/ 58523 h 276087"/>
                    <a:gd name="connsiteX4" fmla="*/ 118114 w 118163"/>
                    <a:gd name="connsiteY4" fmla="*/ 139384 h 276087"/>
                    <a:gd name="connsiteX5" fmla="*/ 82638 w 118163"/>
                    <a:gd name="connsiteY5" fmla="*/ 221323 h 276087"/>
                    <a:gd name="connsiteX6" fmla="*/ 59057 w 118163"/>
                    <a:gd name="connsiteY6" fmla="*/ 276018 h 276087"/>
                    <a:gd name="connsiteX7" fmla="*/ 31084 w 118163"/>
                    <a:gd name="connsiteY7" fmla="*/ 210470 h 276087"/>
                    <a:gd name="connsiteX8" fmla="*/ 0 w 118163"/>
                    <a:gd name="connsiteY8" fmla="*/ 139384 h 276087"/>
                    <a:gd name="connsiteX0" fmla="*/ 97 w 118260"/>
                    <a:gd name="connsiteY0" fmla="*/ 139384 h 276087"/>
                    <a:gd name="connsiteX1" fmla="*/ 23042 w 118260"/>
                    <a:gd name="connsiteY1" fmla="*/ 66663 h 276087"/>
                    <a:gd name="connsiteX2" fmla="*/ 56440 w 118260"/>
                    <a:gd name="connsiteY2" fmla="*/ 37 h 276087"/>
                    <a:gd name="connsiteX3" fmla="*/ 85450 w 118260"/>
                    <a:gd name="connsiteY3" fmla="*/ 58523 h 276087"/>
                    <a:gd name="connsiteX4" fmla="*/ 118211 w 118260"/>
                    <a:gd name="connsiteY4" fmla="*/ 139384 h 276087"/>
                    <a:gd name="connsiteX5" fmla="*/ 82735 w 118260"/>
                    <a:gd name="connsiteY5" fmla="*/ 221323 h 276087"/>
                    <a:gd name="connsiteX6" fmla="*/ 59154 w 118260"/>
                    <a:gd name="connsiteY6" fmla="*/ 276018 h 276087"/>
                    <a:gd name="connsiteX7" fmla="*/ 31181 w 118260"/>
                    <a:gd name="connsiteY7" fmla="*/ 210470 h 276087"/>
                    <a:gd name="connsiteX8" fmla="*/ 97 w 118260"/>
                    <a:gd name="connsiteY8" fmla="*/ 139384 h 276087"/>
                    <a:gd name="connsiteX0" fmla="*/ 97 w 118260"/>
                    <a:gd name="connsiteY0" fmla="*/ 139384 h 276087"/>
                    <a:gd name="connsiteX1" fmla="*/ 23042 w 118260"/>
                    <a:gd name="connsiteY1" fmla="*/ 66663 h 276087"/>
                    <a:gd name="connsiteX2" fmla="*/ 56440 w 118260"/>
                    <a:gd name="connsiteY2" fmla="*/ 37 h 276087"/>
                    <a:gd name="connsiteX3" fmla="*/ 85450 w 118260"/>
                    <a:gd name="connsiteY3" fmla="*/ 58523 h 276087"/>
                    <a:gd name="connsiteX4" fmla="*/ 118211 w 118260"/>
                    <a:gd name="connsiteY4" fmla="*/ 139384 h 276087"/>
                    <a:gd name="connsiteX5" fmla="*/ 82735 w 118260"/>
                    <a:gd name="connsiteY5" fmla="*/ 221323 h 276087"/>
                    <a:gd name="connsiteX6" fmla="*/ 59154 w 118260"/>
                    <a:gd name="connsiteY6" fmla="*/ 276018 h 276087"/>
                    <a:gd name="connsiteX7" fmla="*/ 31181 w 118260"/>
                    <a:gd name="connsiteY7" fmla="*/ 210470 h 276087"/>
                    <a:gd name="connsiteX8" fmla="*/ 97 w 118260"/>
                    <a:gd name="connsiteY8" fmla="*/ 139384 h 276087"/>
                    <a:gd name="connsiteX0" fmla="*/ 2 w 118165"/>
                    <a:gd name="connsiteY0" fmla="*/ 139384 h 276040"/>
                    <a:gd name="connsiteX1" fmla="*/ 22947 w 118165"/>
                    <a:gd name="connsiteY1" fmla="*/ 66663 h 276040"/>
                    <a:gd name="connsiteX2" fmla="*/ 56345 w 118165"/>
                    <a:gd name="connsiteY2" fmla="*/ 37 h 276040"/>
                    <a:gd name="connsiteX3" fmla="*/ 85355 w 118165"/>
                    <a:gd name="connsiteY3" fmla="*/ 58523 h 276040"/>
                    <a:gd name="connsiteX4" fmla="*/ 118116 w 118165"/>
                    <a:gd name="connsiteY4" fmla="*/ 139384 h 276040"/>
                    <a:gd name="connsiteX5" fmla="*/ 82640 w 118165"/>
                    <a:gd name="connsiteY5" fmla="*/ 221323 h 276040"/>
                    <a:gd name="connsiteX6" fmla="*/ 59059 w 118165"/>
                    <a:gd name="connsiteY6" fmla="*/ 276018 h 276040"/>
                    <a:gd name="connsiteX7" fmla="*/ 23942 w 118165"/>
                    <a:gd name="connsiteY7" fmla="*/ 215233 h 276040"/>
                    <a:gd name="connsiteX8" fmla="*/ 2 w 118165"/>
                    <a:gd name="connsiteY8" fmla="*/ 139384 h 276040"/>
                    <a:gd name="connsiteX0" fmla="*/ 2 w 118200"/>
                    <a:gd name="connsiteY0" fmla="*/ 139384 h 276040"/>
                    <a:gd name="connsiteX1" fmla="*/ 22947 w 118200"/>
                    <a:gd name="connsiteY1" fmla="*/ 66663 h 276040"/>
                    <a:gd name="connsiteX2" fmla="*/ 56345 w 118200"/>
                    <a:gd name="connsiteY2" fmla="*/ 37 h 276040"/>
                    <a:gd name="connsiteX3" fmla="*/ 85355 w 118200"/>
                    <a:gd name="connsiteY3" fmla="*/ 58523 h 276040"/>
                    <a:gd name="connsiteX4" fmla="*/ 118116 w 118200"/>
                    <a:gd name="connsiteY4" fmla="*/ 139384 h 276040"/>
                    <a:gd name="connsiteX5" fmla="*/ 82640 w 118200"/>
                    <a:gd name="connsiteY5" fmla="*/ 221323 h 276040"/>
                    <a:gd name="connsiteX6" fmla="*/ 59059 w 118200"/>
                    <a:gd name="connsiteY6" fmla="*/ 276018 h 276040"/>
                    <a:gd name="connsiteX7" fmla="*/ 23942 w 118200"/>
                    <a:gd name="connsiteY7" fmla="*/ 215233 h 276040"/>
                    <a:gd name="connsiteX8" fmla="*/ 2 w 118200"/>
                    <a:gd name="connsiteY8" fmla="*/ 139384 h 276040"/>
                    <a:gd name="connsiteX0" fmla="*/ 97 w 118295"/>
                    <a:gd name="connsiteY0" fmla="*/ 139384 h 276087"/>
                    <a:gd name="connsiteX1" fmla="*/ 23042 w 118295"/>
                    <a:gd name="connsiteY1" fmla="*/ 66663 h 276087"/>
                    <a:gd name="connsiteX2" fmla="*/ 56440 w 118295"/>
                    <a:gd name="connsiteY2" fmla="*/ 37 h 276087"/>
                    <a:gd name="connsiteX3" fmla="*/ 85450 w 118295"/>
                    <a:gd name="connsiteY3" fmla="*/ 58523 h 276087"/>
                    <a:gd name="connsiteX4" fmla="*/ 118211 w 118295"/>
                    <a:gd name="connsiteY4" fmla="*/ 139384 h 276087"/>
                    <a:gd name="connsiteX5" fmla="*/ 82735 w 118295"/>
                    <a:gd name="connsiteY5" fmla="*/ 221323 h 276087"/>
                    <a:gd name="connsiteX6" fmla="*/ 59154 w 118295"/>
                    <a:gd name="connsiteY6" fmla="*/ 276018 h 276087"/>
                    <a:gd name="connsiteX7" fmla="*/ 31181 w 118295"/>
                    <a:gd name="connsiteY7" fmla="*/ 210470 h 276087"/>
                    <a:gd name="connsiteX8" fmla="*/ 97 w 118295"/>
                    <a:gd name="connsiteY8" fmla="*/ 139384 h 27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8295" h="276087">
                      <a:moveTo>
                        <a:pt x="97" y="139384"/>
                      </a:moveTo>
                      <a:cubicBezTo>
                        <a:pt x="-1259" y="115416"/>
                        <a:pt x="11843" y="89887"/>
                        <a:pt x="23042" y="66663"/>
                      </a:cubicBezTo>
                      <a:cubicBezTo>
                        <a:pt x="34241" y="43439"/>
                        <a:pt x="46039" y="1394"/>
                        <a:pt x="56440" y="37"/>
                      </a:cubicBezTo>
                      <a:cubicBezTo>
                        <a:pt x="66841" y="-1320"/>
                        <a:pt x="75155" y="35299"/>
                        <a:pt x="85450" y="58523"/>
                      </a:cubicBezTo>
                      <a:cubicBezTo>
                        <a:pt x="95745" y="81747"/>
                        <a:pt x="116854" y="111798"/>
                        <a:pt x="118211" y="139384"/>
                      </a:cubicBezTo>
                      <a:cubicBezTo>
                        <a:pt x="119568" y="166970"/>
                        <a:pt x="104484" y="181882"/>
                        <a:pt x="82735" y="221323"/>
                      </a:cubicBezTo>
                      <a:cubicBezTo>
                        <a:pt x="72892" y="244095"/>
                        <a:pt x="67746" y="277827"/>
                        <a:pt x="59154" y="276018"/>
                      </a:cubicBezTo>
                      <a:cubicBezTo>
                        <a:pt x="50562" y="274209"/>
                        <a:pt x="41024" y="233242"/>
                        <a:pt x="31181" y="210470"/>
                      </a:cubicBezTo>
                      <a:cubicBezTo>
                        <a:pt x="14194" y="192460"/>
                        <a:pt x="1453" y="163352"/>
                        <a:pt x="97" y="139384"/>
                      </a:cubicBezTo>
                      <a:close/>
                    </a:path>
                  </a:pathLst>
                </a:custGeom>
                <a:solidFill>
                  <a:srgbClr val="F34949"/>
                </a:solidFill>
                <a:ln w="6350">
                  <a:solidFill>
                    <a:srgbClr val="C40F0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 dirty="0"/>
                </a:p>
              </p:txBody>
            </p:sp>
            <p:sp>
              <p:nvSpPr>
                <p:cNvPr id="62" name="Oval 18">
                  <a:extLst>
                    <a:ext uri="{FF2B5EF4-FFF2-40B4-BE49-F238E27FC236}">
                      <a16:creationId xmlns:a16="http://schemas.microsoft.com/office/drawing/2014/main" id="{94D45E37-C7FA-4B8F-BFE2-CE3FA688D1ED}"/>
                    </a:ext>
                  </a:extLst>
                </p:cNvPr>
                <p:cNvSpPr/>
                <p:nvPr/>
              </p:nvSpPr>
              <p:spPr>
                <a:xfrm>
                  <a:off x="1841726" y="4766577"/>
                  <a:ext cx="72135" cy="93318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  <a:gd name="connsiteX0" fmla="*/ 4 w 91562"/>
                    <a:gd name="connsiteY0" fmla="*/ 62076 h 127464"/>
                    <a:gd name="connsiteX1" fmla="*/ 41712 w 91562"/>
                    <a:gd name="connsiteY1" fmla="*/ 102 h 127464"/>
                    <a:gd name="connsiteX2" fmla="*/ 91562 w 91562"/>
                    <a:gd name="connsiteY2" fmla="*/ 53936 h 127464"/>
                    <a:gd name="connsiteX3" fmla="*/ 40017 w 91562"/>
                    <a:gd name="connsiteY3" fmla="*/ 127435 h 127464"/>
                    <a:gd name="connsiteX4" fmla="*/ 4 w 91562"/>
                    <a:gd name="connsiteY4" fmla="*/ 62076 h 127464"/>
                    <a:gd name="connsiteX0" fmla="*/ 3 w 102245"/>
                    <a:gd name="connsiteY0" fmla="*/ 62076 h 127464"/>
                    <a:gd name="connsiteX1" fmla="*/ 41711 w 102245"/>
                    <a:gd name="connsiteY1" fmla="*/ 102 h 127464"/>
                    <a:gd name="connsiteX2" fmla="*/ 102245 w 102245"/>
                    <a:gd name="connsiteY2" fmla="*/ 53936 h 127464"/>
                    <a:gd name="connsiteX3" fmla="*/ 40016 w 102245"/>
                    <a:gd name="connsiteY3" fmla="*/ 127435 h 127464"/>
                    <a:gd name="connsiteX4" fmla="*/ 3 w 102245"/>
                    <a:gd name="connsiteY4" fmla="*/ 62076 h 127464"/>
                    <a:gd name="connsiteX0" fmla="*/ 119 w 102361"/>
                    <a:gd name="connsiteY0" fmla="*/ 73554 h 138944"/>
                    <a:gd name="connsiteX1" fmla="*/ 52512 w 102361"/>
                    <a:gd name="connsiteY1" fmla="*/ 55 h 138944"/>
                    <a:gd name="connsiteX2" fmla="*/ 102361 w 102361"/>
                    <a:gd name="connsiteY2" fmla="*/ 65414 h 138944"/>
                    <a:gd name="connsiteX3" fmla="*/ 40132 w 102361"/>
                    <a:gd name="connsiteY3" fmla="*/ 138913 h 138944"/>
                    <a:gd name="connsiteX4" fmla="*/ 119 w 102361"/>
                    <a:gd name="connsiteY4" fmla="*/ 73554 h 138944"/>
                    <a:gd name="connsiteX0" fmla="*/ 180 w 91737"/>
                    <a:gd name="connsiteY0" fmla="*/ 69673 h 138883"/>
                    <a:gd name="connsiteX1" fmla="*/ 41888 w 91737"/>
                    <a:gd name="connsiteY1" fmla="*/ 17 h 138883"/>
                    <a:gd name="connsiteX2" fmla="*/ 91737 w 91737"/>
                    <a:gd name="connsiteY2" fmla="*/ 65376 h 138883"/>
                    <a:gd name="connsiteX3" fmla="*/ 29508 w 91737"/>
                    <a:gd name="connsiteY3" fmla="*/ 138875 h 138883"/>
                    <a:gd name="connsiteX4" fmla="*/ 180 w 91737"/>
                    <a:gd name="connsiteY4" fmla="*/ 69673 h 138883"/>
                    <a:gd name="connsiteX0" fmla="*/ 50 w 91607"/>
                    <a:gd name="connsiteY0" fmla="*/ 66305 h 135515"/>
                    <a:gd name="connsiteX1" fmla="*/ 35507 w 91607"/>
                    <a:gd name="connsiteY1" fmla="*/ 20 h 135515"/>
                    <a:gd name="connsiteX2" fmla="*/ 91607 w 91607"/>
                    <a:gd name="connsiteY2" fmla="*/ 62008 h 135515"/>
                    <a:gd name="connsiteX3" fmla="*/ 29378 w 91607"/>
                    <a:gd name="connsiteY3" fmla="*/ 135507 h 135515"/>
                    <a:gd name="connsiteX4" fmla="*/ 50 w 91607"/>
                    <a:gd name="connsiteY4" fmla="*/ 66305 h 135515"/>
                    <a:gd name="connsiteX0" fmla="*/ 47 w 85354"/>
                    <a:gd name="connsiteY0" fmla="*/ 66442 h 136203"/>
                    <a:gd name="connsiteX1" fmla="*/ 35504 w 85354"/>
                    <a:gd name="connsiteY1" fmla="*/ 157 h 136203"/>
                    <a:gd name="connsiteX2" fmla="*/ 85353 w 85354"/>
                    <a:gd name="connsiteY2" fmla="*/ 85746 h 136203"/>
                    <a:gd name="connsiteX3" fmla="*/ 29375 w 85354"/>
                    <a:gd name="connsiteY3" fmla="*/ 135644 h 136203"/>
                    <a:gd name="connsiteX4" fmla="*/ 47 w 85354"/>
                    <a:gd name="connsiteY4" fmla="*/ 66442 h 136203"/>
                    <a:gd name="connsiteX0" fmla="*/ 31 w 94714"/>
                    <a:gd name="connsiteY0" fmla="*/ 83145 h 135505"/>
                    <a:gd name="connsiteX1" fmla="*/ 44865 w 94714"/>
                    <a:gd name="connsiteY1" fmla="*/ 3 h 135505"/>
                    <a:gd name="connsiteX2" fmla="*/ 94714 w 94714"/>
                    <a:gd name="connsiteY2" fmla="*/ 85592 h 135505"/>
                    <a:gd name="connsiteX3" fmla="*/ 38736 w 94714"/>
                    <a:gd name="connsiteY3" fmla="*/ 135490 h 135505"/>
                    <a:gd name="connsiteX4" fmla="*/ 31 w 94714"/>
                    <a:gd name="connsiteY4" fmla="*/ 83145 h 135505"/>
                    <a:gd name="connsiteX0" fmla="*/ 7 w 94690"/>
                    <a:gd name="connsiteY0" fmla="*/ 83145 h 145611"/>
                    <a:gd name="connsiteX1" fmla="*/ 44841 w 94690"/>
                    <a:gd name="connsiteY1" fmla="*/ 3 h 145611"/>
                    <a:gd name="connsiteX2" fmla="*/ 94690 w 94690"/>
                    <a:gd name="connsiteY2" fmla="*/ 85592 h 145611"/>
                    <a:gd name="connsiteX3" fmla="*/ 48089 w 94690"/>
                    <a:gd name="connsiteY3" fmla="*/ 145604 h 145611"/>
                    <a:gd name="connsiteX4" fmla="*/ 7 w 94690"/>
                    <a:gd name="connsiteY4" fmla="*/ 83145 h 145611"/>
                    <a:gd name="connsiteX0" fmla="*/ 0 w 94683"/>
                    <a:gd name="connsiteY0" fmla="*/ 69659 h 132125"/>
                    <a:gd name="connsiteX1" fmla="*/ 47959 w 94683"/>
                    <a:gd name="connsiteY1" fmla="*/ 3 h 132125"/>
                    <a:gd name="connsiteX2" fmla="*/ 94683 w 94683"/>
                    <a:gd name="connsiteY2" fmla="*/ 72106 h 132125"/>
                    <a:gd name="connsiteX3" fmla="*/ 48082 w 94683"/>
                    <a:gd name="connsiteY3" fmla="*/ 132118 h 132125"/>
                    <a:gd name="connsiteX4" fmla="*/ 0 w 94683"/>
                    <a:gd name="connsiteY4" fmla="*/ 69659 h 132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83" h="132125">
                      <a:moveTo>
                        <a:pt x="0" y="69659"/>
                      </a:moveTo>
                      <a:cubicBezTo>
                        <a:pt x="-20" y="47640"/>
                        <a:pt x="32179" y="-405"/>
                        <a:pt x="47959" y="3"/>
                      </a:cubicBezTo>
                      <a:cubicBezTo>
                        <a:pt x="63739" y="411"/>
                        <a:pt x="94683" y="28888"/>
                        <a:pt x="94683" y="72106"/>
                      </a:cubicBezTo>
                      <a:cubicBezTo>
                        <a:pt x="94683" y="115324"/>
                        <a:pt x="63862" y="132526"/>
                        <a:pt x="48082" y="132118"/>
                      </a:cubicBezTo>
                      <a:cubicBezTo>
                        <a:pt x="32302" y="131710"/>
                        <a:pt x="20" y="91678"/>
                        <a:pt x="0" y="69659"/>
                      </a:cubicBezTo>
                      <a:close/>
                    </a:path>
                  </a:pathLst>
                </a:custGeom>
                <a:solidFill>
                  <a:srgbClr val="D02626"/>
                </a:solidFill>
                <a:ln w="6350">
                  <a:solidFill>
                    <a:srgbClr val="C40F0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DAAB14E-452D-4617-913D-4F94ADA93079}"/>
                  </a:ext>
                </a:extLst>
              </p:cNvPr>
              <p:cNvGrpSpPr/>
              <p:nvPr/>
            </p:nvGrpSpPr>
            <p:grpSpPr>
              <a:xfrm>
                <a:off x="-459748" y="2687368"/>
                <a:ext cx="169078" cy="428615"/>
                <a:chOff x="1819579" y="4674668"/>
                <a:chExt cx="118295" cy="276087"/>
              </a:xfrm>
            </p:grpSpPr>
            <p:sp>
              <p:nvSpPr>
                <p:cNvPr id="59" name="Oval 55">
                  <a:extLst>
                    <a:ext uri="{FF2B5EF4-FFF2-40B4-BE49-F238E27FC236}">
                      <a16:creationId xmlns:a16="http://schemas.microsoft.com/office/drawing/2014/main" id="{A2D724EF-AD9C-4BF5-A0A9-0B4B69FBE7B2}"/>
                    </a:ext>
                  </a:extLst>
                </p:cNvPr>
                <p:cNvSpPr/>
                <p:nvPr/>
              </p:nvSpPr>
              <p:spPr>
                <a:xfrm>
                  <a:off x="1819579" y="4674668"/>
                  <a:ext cx="118295" cy="276087"/>
                </a:xfrm>
                <a:custGeom>
                  <a:avLst/>
                  <a:gdLst>
                    <a:gd name="connsiteX0" fmla="*/ 0 w 128968"/>
                    <a:gd name="connsiteY0" fmla="*/ 71514 h 143027"/>
                    <a:gd name="connsiteX1" fmla="*/ 64484 w 128968"/>
                    <a:gd name="connsiteY1" fmla="*/ 0 h 143027"/>
                    <a:gd name="connsiteX2" fmla="*/ 128968 w 128968"/>
                    <a:gd name="connsiteY2" fmla="*/ 71514 h 143027"/>
                    <a:gd name="connsiteX3" fmla="*/ 64484 w 128968"/>
                    <a:gd name="connsiteY3" fmla="*/ 143028 h 143027"/>
                    <a:gd name="connsiteX4" fmla="*/ 0 w 128968"/>
                    <a:gd name="connsiteY4" fmla="*/ 71514 h 143027"/>
                    <a:gd name="connsiteX0" fmla="*/ 5 w 128973"/>
                    <a:gd name="connsiteY0" fmla="*/ 139347 h 210861"/>
                    <a:gd name="connsiteX1" fmla="*/ 67202 w 128973"/>
                    <a:gd name="connsiteY1" fmla="*/ 0 h 210861"/>
                    <a:gd name="connsiteX2" fmla="*/ 128973 w 128973"/>
                    <a:gd name="connsiteY2" fmla="*/ 139347 h 210861"/>
                    <a:gd name="connsiteX3" fmla="*/ 64489 w 128973"/>
                    <a:gd name="connsiteY3" fmla="*/ 210861 h 210861"/>
                    <a:gd name="connsiteX4" fmla="*/ 5 w 128973"/>
                    <a:gd name="connsiteY4" fmla="*/ 139347 h 210861"/>
                    <a:gd name="connsiteX0" fmla="*/ 284 w 129252"/>
                    <a:gd name="connsiteY0" fmla="*/ 141055 h 212569"/>
                    <a:gd name="connsiteX1" fmla="*/ 42223 w 129252"/>
                    <a:gd name="connsiteY1" fmla="*/ 68334 h 212569"/>
                    <a:gd name="connsiteX2" fmla="*/ 67481 w 129252"/>
                    <a:gd name="connsiteY2" fmla="*/ 1708 h 212569"/>
                    <a:gd name="connsiteX3" fmla="*/ 129252 w 129252"/>
                    <a:gd name="connsiteY3" fmla="*/ 141055 h 212569"/>
                    <a:gd name="connsiteX4" fmla="*/ 64768 w 129252"/>
                    <a:gd name="connsiteY4" fmla="*/ 212569 h 212569"/>
                    <a:gd name="connsiteX5" fmla="*/ 284 w 129252"/>
                    <a:gd name="connsiteY5" fmla="*/ 141055 h 212569"/>
                    <a:gd name="connsiteX0" fmla="*/ 284 w 130227"/>
                    <a:gd name="connsiteY0" fmla="*/ 139384 h 210898"/>
                    <a:gd name="connsiteX1" fmla="*/ 42223 w 130227"/>
                    <a:gd name="connsiteY1" fmla="*/ 66663 h 210898"/>
                    <a:gd name="connsiteX2" fmla="*/ 67481 w 130227"/>
                    <a:gd name="connsiteY2" fmla="*/ 37 h 210898"/>
                    <a:gd name="connsiteX3" fmla="*/ 96491 w 130227"/>
                    <a:gd name="connsiteY3" fmla="*/ 58523 h 210898"/>
                    <a:gd name="connsiteX4" fmla="*/ 129252 w 130227"/>
                    <a:gd name="connsiteY4" fmla="*/ 139384 h 210898"/>
                    <a:gd name="connsiteX5" fmla="*/ 64768 w 130227"/>
                    <a:gd name="connsiteY5" fmla="*/ 210898 h 210898"/>
                    <a:gd name="connsiteX6" fmla="*/ 284 w 130227"/>
                    <a:gd name="connsiteY6" fmla="*/ 139384 h 210898"/>
                    <a:gd name="connsiteX0" fmla="*/ 401 w 119490"/>
                    <a:gd name="connsiteY0" fmla="*/ 139384 h 210898"/>
                    <a:gd name="connsiteX1" fmla="*/ 31486 w 119490"/>
                    <a:gd name="connsiteY1" fmla="*/ 66663 h 210898"/>
                    <a:gd name="connsiteX2" fmla="*/ 56744 w 119490"/>
                    <a:gd name="connsiteY2" fmla="*/ 37 h 210898"/>
                    <a:gd name="connsiteX3" fmla="*/ 85754 w 119490"/>
                    <a:gd name="connsiteY3" fmla="*/ 58523 h 210898"/>
                    <a:gd name="connsiteX4" fmla="*/ 118515 w 119490"/>
                    <a:gd name="connsiteY4" fmla="*/ 139384 h 210898"/>
                    <a:gd name="connsiteX5" fmla="*/ 54031 w 119490"/>
                    <a:gd name="connsiteY5" fmla="*/ 210898 h 210898"/>
                    <a:gd name="connsiteX6" fmla="*/ 401 w 119490"/>
                    <a:gd name="connsiteY6" fmla="*/ 139384 h 210898"/>
                    <a:gd name="connsiteX0" fmla="*/ 581 w 119670"/>
                    <a:gd name="connsiteY0" fmla="*/ 139384 h 276018"/>
                    <a:gd name="connsiteX1" fmla="*/ 31666 w 119670"/>
                    <a:gd name="connsiteY1" fmla="*/ 66663 h 276018"/>
                    <a:gd name="connsiteX2" fmla="*/ 56924 w 119670"/>
                    <a:gd name="connsiteY2" fmla="*/ 37 h 276018"/>
                    <a:gd name="connsiteX3" fmla="*/ 85934 w 119670"/>
                    <a:gd name="connsiteY3" fmla="*/ 58523 h 276018"/>
                    <a:gd name="connsiteX4" fmla="*/ 118695 w 119670"/>
                    <a:gd name="connsiteY4" fmla="*/ 139384 h 276018"/>
                    <a:gd name="connsiteX5" fmla="*/ 59638 w 119670"/>
                    <a:gd name="connsiteY5" fmla="*/ 276018 h 276018"/>
                    <a:gd name="connsiteX6" fmla="*/ 581 w 119670"/>
                    <a:gd name="connsiteY6" fmla="*/ 139384 h 276018"/>
                    <a:gd name="connsiteX0" fmla="*/ 581 w 118744"/>
                    <a:gd name="connsiteY0" fmla="*/ 139384 h 278522"/>
                    <a:gd name="connsiteX1" fmla="*/ 31666 w 118744"/>
                    <a:gd name="connsiteY1" fmla="*/ 66663 h 278522"/>
                    <a:gd name="connsiteX2" fmla="*/ 56924 w 118744"/>
                    <a:gd name="connsiteY2" fmla="*/ 37 h 278522"/>
                    <a:gd name="connsiteX3" fmla="*/ 85934 w 118744"/>
                    <a:gd name="connsiteY3" fmla="*/ 58523 h 278522"/>
                    <a:gd name="connsiteX4" fmla="*/ 118695 w 118744"/>
                    <a:gd name="connsiteY4" fmla="*/ 139384 h 278522"/>
                    <a:gd name="connsiteX5" fmla="*/ 83219 w 118744"/>
                    <a:gd name="connsiteY5" fmla="*/ 221323 h 278522"/>
                    <a:gd name="connsiteX6" fmla="*/ 59638 w 118744"/>
                    <a:gd name="connsiteY6" fmla="*/ 276018 h 278522"/>
                    <a:gd name="connsiteX7" fmla="*/ 581 w 118744"/>
                    <a:gd name="connsiteY7" fmla="*/ 139384 h 278522"/>
                    <a:gd name="connsiteX0" fmla="*/ 0 w 118163"/>
                    <a:gd name="connsiteY0" fmla="*/ 139384 h 276087"/>
                    <a:gd name="connsiteX1" fmla="*/ 31085 w 118163"/>
                    <a:gd name="connsiteY1" fmla="*/ 66663 h 276087"/>
                    <a:gd name="connsiteX2" fmla="*/ 56343 w 118163"/>
                    <a:gd name="connsiteY2" fmla="*/ 37 h 276087"/>
                    <a:gd name="connsiteX3" fmla="*/ 85353 w 118163"/>
                    <a:gd name="connsiteY3" fmla="*/ 58523 h 276087"/>
                    <a:gd name="connsiteX4" fmla="*/ 118114 w 118163"/>
                    <a:gd name="connsiteY4" fmla="*/ 139384 h 276087"/>
                    <a:gd name="connsiteX5" fmla="*/ 82638 w 118163"/>
                    <a:gd name="connsiteY5" fmla="*/ 221323 h 276087"/>
                    <a:gd name="connsiteX6" fmla="*/ 59057 w 118163"/>
                    <a:gd name="connsiteY6" fmla="*/ 276018 h 276087"/>
                    <a:gd name="connsiteX7" fmla="*/ 31084 w 118163"/>
                    <a:gd name="connsiteY7" fmla="*/ 210470 h 276087"/>
                    <a:gd name="connsiteX8" fmla="*/ 0 w 118163"/>
                    <a:gd name="connsiteY8" fmla="*/ 139384 h 276087"/>
                    <a:gd name="connsiteX0" fmla="*/ 97 w 118260"/>
                    <a:gd name="connsiteY0" fmla="*/ 139384 h 276087"/>
                    <a:gd name="connsiteX1" fmla="*/ 23042 w 118260"/>
                    <a:gd name="connsiteY1" fmla="*/ 66663 h 276087"/>
                    <a:gd name="connsiteX2" fmla="*/ 56440 w 118260"/>
                    <a:gd name="connsiteY2" fmla="*/ 37 h 276087"/>
                    <a:gd name="connsiteX3" fmla="*/ 85450 w 118260"/>
                    <a:gd name="connsiteY3" fmla="*/ 58523 h 276087"/>
                    <a:gd name="connsiteX4" fmla="*/ 118211 w 118260"/>
                    <a:gd name="connsiteY4" fmla="*/ 139384 h 276087"/>
                    <a:gd name="connsiteX5" fmla="*/ 82735 w 118260"/>
                    <a:gd name="connsiteY5" fmla="*/ 221323 h 276087"/>
                    <a:gd name="connsiteX6" fmla="*/ 59154 w 118260"/>
                    <a:gd name="connsiteY6" fmla="*/ 276018 h 276087"/>
                    <a:gd name="connsiteX7" fmla="*/ 31181 w 118260"/>
                    <a:gd name="connsiteY7" fmla="*/ 210470 h 276087"/>
                    <a:gd name="connsiteX8" fmla="*/ 97 w 118260"/>
                    <a:gd name="connsiteY8" fmla="*/ 139384 h 276087"/>
                    <a:gd name="connsiteX0" fmla="*/ 97 w 118260"/>
                    <a:gd name="connsiteY0" fmla="*/ 139384 h 276087"/>
                    <a:gd name="connsiteX1" fmla="*/ 23042 w 118260"/>
                    <a:gd name="connsiteY1" fmla="*/ 66663 h 276087"/>
                    <a:gd name="connsiteX2" fmla="*/ 56440 w 118260"/>
                    <a:gd name="connsiteY2" fmla="*/ 37 h 276087"/>
                    <a:gd name="connsiteX3" fmla="*/ 85450 w 118260"/>
                    <a:gd name="connsiteY3" fmla="*/ 58523 h 276087"/>
                    <a:gd name="connsiteX4" fmla="*/ 118211 w 118260"/>
                    <a:gd name="connsiteY4" fmla="*/ 139384 h 276087"/>
                    <a:gd name="connsiteX5" fmla="*/ 82735 w 118260"/>
                    <a:gd name="connsiteY5" fmla="*/ 221323 h 276087"/>
                    <a:gd name="connsiteX6" fmla="*/ 59154 w 118260"/>
                    <a:gd name="connsiteY6" fmla="*/ 276018 h 276087"/>
                    <a:gd name="connsiteX7" fmla="*/ 31181 w 118260"/>
                    <a:gd name="connsiteY7" fmla="*/ 210470 h 276087"/>
                    <a:gd name="connsiteX8" fmla="*/ 97 w 118260"/>
                    <a:gd name="connsiteY8" fmla="*/ 139384 h 276087"/>
                    <a:gd name="connsiteX0" fmla="*/ 2 w 118165"/>
                    <a:gd name="connsiteY0" fmla="*/ 139384 h 276040"/>
                    <a:gd name="connsiteX1" fmla="*/ 22947 w 118165"/>
                    <a:gd name="connsiteY1" fmla="*/ 66663 h 276040"/>
                    <a:gd name="connsiteX2" fmla="*/ 56345 w 118165"/>
                    <a:gd name="connsiteY2" fmla="*/ 37 h 276040"/>
                    <a:gd name="connsiteX3" fmla="*/ 85355 w 118165"/>
                    <a:gd name="connsiteY3" fmla="*/ 58523 h 276040"/>
                    <a:gd name="connsiteX4" fmla="*/ 118116 w 118165"/>
                    <a:gd name="connsiteY4" fmla="*/ 139384 h 276040"/>
                    <a:gd name="connsiteX5" fmla="*/ 82640 w 118165"/>
                    <a:gd name="connsiteY5" fmla="*/ 221323 h 276040"/>
                    <a:gd name="connsiteX6" fmla="*/ 59059 w 118165"/>
                    <a:gd name="connsiteY6" fmla="*/ 276018 h 276040"/>
                    <a:gd name="connsiteX7" fmla="*/ 23942 w 118165"/>
                    <a:gd name="connsiteY7" fmla="*/ 215233 h 276040"/>
                    <a:gd name="connsiteX8" fmla="*/ 2 w 118165"/>
                    <a:gd name="connsiteY8" fmla="*/ 139384 h 276040"/>
                    <a:gd name="connsiteX0" fmla="*/ 2 w 118200"/>
                    <a:gd name="connsiteY0" fmla="*/ 139384 h 276040"/>
                    <a:gd name="connsiteX1" fmla="*/ 22947 w 118200"/>
                    <a:gd name="connsiteY1" fmla="*/ 66663 h 276040"/>
                    <a:gd name="connsiteX2" fmla="*/ 56345 w 118200"/>
                    <a:gd name="connsiteY2" fmla="*/ 37 h 276040"/>
                    <a:gd name="connsiteX3" fmla="*/ 85355 w 118200"/>
                    <a:gd name="connsiteY3" fmla="*/ 58523 h 276040"/>
                    <a:gd name="connsiteX4" fmla="*/ 118116 w 118200"/>
                    <a:gd name="connsiteY4" fmla="*/ 139384 h 276040"/>
                    <a:gd name="connsiteX5" fmla="*/ 82640 w 118200"/>
                    <a:gd name="connsiteY5" fmla="*/ 221323 h 276040"/>
                    <a:gd name="connsiteX6" fmla="*/ 59059 w 118200"/>
                    <a:gd name="connsiteY6" fmla="*/ 276018 h 276040"/>
                    <a:gd name="connsiteX7" fmla="*/ 23942 w 118200"/>
                    <a:gd name="connsiteY7" fmla="*/ 215233 h 276040"/>
                    <a:gd name="connsiteX8" fmla="*/ 2 w 118200"/>
                    <a:gd name="connsiteY8" fmla="*/ 139384 h 276040"/>
                    <a:gd name="connsiteX0" fmla="*/ 97 w 118295"/>
                    <a:gd name="connsiteY0" fmla="*/ 139384 h 276087"/>
                    <a:gd name="connsiteX1" fmla="*/ 23042 w 118295"/>
                    <a:gd name="connsiteY1" fmla="*/ 66663 h 276087"/>
                    <a:gd name="connsiteX2" fmla="*/ 56440 w 118295"/>
                    <a:gd name="connsiteY2" fmla="*/ 37 h 276087"/>
                    <a:gd name="connsiteX3" fmla="*/ 85450 w 118295"/>
                    <a:gd name="connsiteY3" fmla="*/ 58523 h 276087"/>
                    <a:gd name="connsiteX4" fmla="*/ 118211 w 118295"/>
                    <a:gd name="connsiteY4" fmla="*/ 139384 h 276087"/>
                    <a:gd name="connsiteX5" fmla="*/ 82735 w 118295"/>
                    <a:gd name="connsiteY5" fmla="*/ 221323 h 276087"/>
                    <a:gd name="connsiteX6" fmla="*/ 59154 w 118295"/>
                    <a:gd name="connsiteY6" fmla="*/ 276018 h 276087"/>
                    <a:gd name="connsiteX7" fmla="*/ 31181 w 118295"/>
                    <a:gd name="connsiteY7" fmla="*/ 210470 h 276087"/>
                    <a:gd name="connsiteX8" fmla="*/ 97 w 118295"/>
                    <a:gd name="connsiteY8" fmla="*/ 139384 h 2760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8295" h="276087">
                      <a:moveTo>
                        <a:pt x="97" y="139384"/>
                      </a:moveTo>
                      <a:cubicBezTo>
                        <a:pt x="-1259" y="115416"/>
                        <a:pt x="11843" y="89887"/>
                        <a:pt x="23042" y="66663"/>
                      </a:cubicBezTo>
                      <a:cubicBezTo>
                        <a:pt x="34241" y="43439"/>
                        <a:pt x="46039" y="1394"/>
                        <a:pt x="56440" y="37"/>
                      </a:cubicBezTo>
                      <a:cubicBezTo>
                        <a:pt x="66841" y="-1320"/>
                        <a:pt x="75155" y="35299"/>
                        <a:pt x="85450" y="58523"/>
                      </a:cubicBezTo>
                      <a:cubicBezTo>
                        <a:pt x="95745" y="81747"/>
                        <a:pt x="116854" y="111798"/>
                        <a:pt x="118211" y="139384"/>
                      </a:cubicBezTo>
                      <a:cubicBezTo>
                        <a:pt x="119568" y="166970"/>
                        <a:pt x="104484" y="181882"/>
                        <a:pt x="82735" y="221323"/>
                      </a:cubicBezTo>
                      <a:cubicBezTo>
                        <a:pt x="72892" y="244095"/>
                        <a:pt x="67746" y="277827"/>
                        <a:pt x="59154" y="276018"/>
                      </a:cubicBezTo>
                      <a:cubicBezTo>
                        <a:pt x="50562" y="274209"/>
                        <a:pt x="41024" y="233242"/>
                        <a:pt x="31181" y="210470"/>
                      </a:cubicBezTo>
                      <a:cubicBezTo>
                        <a:pt x="14194" y="192460"/>
                        <a:pt x="1453" y="163352"/>
                        <a:pt x="97" y="139384"/>
                      </a:cubicBezTo>
                      <a:close/>
                    </a:path>
                  </a:pathLst>
                </a:custGeom>
                <a:solidFill>
                  <a:srgbClr val="B4CDF1"/>
                </a:solidFill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 dirty="0"/>
                </a:p>
              </p:txBody>
            </p:sp>
            <p:sp>
              <p:nvSpPr>
                <p:cNvPr id="60" name="Oval 18">
                  <a:extLst>
                    <a:ext uri="{FF2B5EF4-FFF2-40B4-BE49-F238E27FC236}">
                      <a16:creationId xmlns:a16="http://schemas.microsoft.com/office/drawing/2014/main" id="{637F53D4-FE75-4321-B383-C83C196D483F}"/>
                    </a:ext>
                  </a:extLst>
                </p:cNvPr>
                <p:cNvSpPr/>
                <p:nvPr/>
              </p:nvSpPr>
              <p:spPr>
                <a:xfrm>
                  <a:off x="1841726" y="4766577"/>
                  <a:ext cx="72135" cy="93318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  <a:gd name="connsiteX0" fmla="*/ 4 w 91562"/>
                    <a:gd name="connsiteY0" fmla="*/ 62076 h 127464"/>
                    <a:gd name="connsiteX1" fmla="*/ 41712 w 91562"/>
                    <a:gd name="connsiteY1" fmla="*/ 102 h 127464"/>
                    <a:gd name="connsiteX2" fmla="*/ 91562 w 91562"/>
                    <a:gd name="connsiteY2" fmla="*/ 53936 h 127464"/>
                    <a:gd name="connsiteX3" fmla="*/ 40017 w 91562"/>
                    <a:gd name="connsiteY3" fmla="*/ 127435 h 127464"/>
                    <a:gd name="connsiteX4" fmla="*/ 4 w 91562"/>
                    <a:gd name="connsiteY4" fmla="*/ 62076 h 127464"/>
                    <a:gd name="connsiteX0" fmla="*/ 3 w 102245"/>
                    <a:gd name="connsiteY0" fmla="*/ 62076 h 127464"/>
                    <a:gd name="connsiteX1" fmla="*/ 41711 w 102245"/>
                    <a:gd name="connsiteY1" fmla="*/ 102 h 127464"/>
                    <a:gd name="connsiteX2" fmla="*/ 102245 w 102245"/>
                    <a:gd name="connsiteY2" fmla="*/ 53936 h 127464"/>
                    <a:gd name="connsiteX3" fmla="*/ 40016 w 102245"/>
                    <a:gd name="connsiteY3" fmla="*/ 127435 h 127464"/>
                    <a:gd name="connsiteX4" fmla="*/ 3 w 102245"/>
                    <a:gd name="connsiteY4" fmla="*/ 62076 h 127464"/>
                    <a:gd name="connsiteX0" fmla="*/ 119 w 102361"/>
                    <a:gd name="connsiteY0" fmla="*/ 73554 h 138944"/>
                    <a:gd name="connsiteX1" fmla="*/ 52512 w 102361"/>
                    <a:gd name="connsiteY1" fmla="*/ 55 h 138944"/>
                    <a:gd name="connsiteX2" fmla="*/ 102361 w 102361"/>
                    <a:gd name="connsiteY2" fmla="*/ 65414 h 138944"/>
                    <a:gd name="connsiteX3" fmla="*/ 40132 w 102361"/>
                    <a:gd name="connsiteY3" fmla="*/ 138913 h 138944"/>
                    <a:gd name="connsiteX4" fmla="*/ 119 w 102361"/>
                    <a:gd name="connsiteY4" fmla="*/ 73554 h 138944"/>
                    <a:gd name="connsiteX0" fmla="*/ 180 w 91737"/>
                    <a:gd name="connsiteY0" fmla="*/ 69673 h 138883"/>
                    <a:gd name="connsiteX1" fmla="*/ 41888 w 91737"/>
                    <a:gd name="connsiteY1" fmla="*/ 17 h 138883"/>
                    <a:gd name="connsiteX2" fmla="*/ 91737 w 91737"/>
                    <a:gd name="connsiteY2" fmla="*/ 65376 h 138883"/>
                    <a:gd name="connsiteX3" fmla="*/ 29508 w 91737"/>
                    <a:gd name="connsiteY3" fmla="*/ 138875 h 138883"/>
                    <a:gd name="connsiteX4" fmla="*/ 180 w 91737"/>
                    <a:gd name="connsiteY4" fmla="*/ 69673 h 138883"/>
                    <a:gd name="connsiteX0" fmla="*/ 50 w 91607"/>
                    <a:gd name="connsiteY0" fmla="*/ 66305 h 135515"/>
                    <a:gd name="connsiteX1" fmla="*/ 35507 w 91607"/>
                    <a:gd name="connsiteY1" fmla="*/ 20 h 135515"/>
                    <a:gd name="connsiteX2" fmla="*/ 91607 w 91607"/>
                    <a:gd name="connsiteY2" fmla="*/ 62008 h 135515"/>
                    <a:gd name="connsiteX3" fmla="*/ 29378 w 91607"/>
                    <a:gd name="connsiteY3" fmla="*/ 135507 h 135515"/>
                    <a:gd name="connsiteX4" fmla="*/ 50 w 91607"/>
                    <a:gd name="connsiteY4" fmla="*/ 66305 h 135515"/>
                    <a:gd name="connsiteX0" fmla="*/ 47 w 85354"/>
                    <a:gd name="connsiteY0" fmla="*/ 66442 h 136203"/>
                    <a:gd name="connsiteX1" fmla="*/ 35504 w 85354"/>
                    <a:gd name="connsiteY1" fmla="*/ 157 h 136203"/>
                    <a:gd name="connsiteX2" fmla="*/ 85353 w 85354"/>
                    <a:gd name="connsiteY2" fmla="*/ 85746 h 136203"/>
                    <a:gd name="connsiteX3" fmla="*/ 29375 w 85354"/>
                    <a:gd name="connsiteY3" fmla="*/ 135644 h 136203"/>
                    <a:gd name="connsiteX4" fmla="*/ 47 w 85354"/>
                    <a:gd name="connsiteY4" fmla="*/ 66442 h 136203"/>
                    <a:gd name="connsiteX0" fmla="*/ 31 w 94714"/>
                    <a:gd name="connsiteY0" fmla="*/ 83145 h 135505"/>
                    <a:gd name="connsiteX1" fmla="*/ 44865 w 94714"/>
                    <a:gd name="connsiteY1" fmla="*/ 3 h 135505"/>
                    <a:gd name="connsiteX2" fmla="*/ 94714 w 94714"/>
                    <a:gd name="connsiteY2" fmla="*/ 85592 h 135505"/>
                    <a:gd name="connsiteX3" fmla="*/ 38736 w 94714"/>
                    <a:gd name="connsiteY3" fmla="*/ 135490 h 135505"/>
                    <a:gd name="connsiteX4" fmla="*/ 31 w 94714"/>
                    <a:gd name="connsiteY4" fmla="*/ 83145 h 135505"/>
                    <a:gd name="connsiteX0" fmla="*/ 7 w 94690"/>
                    <a:gd name="connsiteY0" fmla="*/ 83145 h 145611"/>
                    <a:gd name="connsiteX1" fmla="*/ 44841 w 94690"/>
                    <a:gd name="connsiteY1" fmla="*/ 3 h 145611"/>
                    <a:gd name="connsiteX2" fmla="*/ 94690 w 94690"/>
                    <a:gd name="connsiteY2" fmla="*/ 85592 h 145611"/>
                    <a:gd name="connsiteX3" fmla="*/ 48089 w 94690"/>
                    <a:gd name="connsiteY3" fmla="*/ 145604 h 145611"/>
                    <a:gd name="connsiteX4" fmla="*/ 7 w 94690"/>
                    <a:gd name="connsiteY4" fmla="*/ 83145 h 145611"/>
                    <a:gd name="connsiteX0" fmla="*/ 0 w 94683"/>
                    <a:gd name="connsiteY0" fmla="*/ 69659 h 132125"/>
                    <a:gd name="connsiteX1" fmla="*/ 47959 w 94683"/>
                    <a:gd name="connsiteY1" fmla="*/ 3 h 132125"/>
                    <a:gd name="connsiteX2" fmla="*/ 94683 w 94683"/>
                    <a:gd name="connsiteY2" fmla="*/ 72106 h 132125"/>
                    <a:gd name="connsiteX3" fmla="*/ 48082 w 94683"/>
                    <a:gd name="connsiteY3" fmla="*/ 132118 h 132125"/>
                    <a:gd name="connsiteX4" fmla="*/ 0 w 94683"/>
                    <a:gd name="connsiteY4" fmla="*/ 69659 h 132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683" h="132125">
                      <a:moveTo>
                        <a:pt x="0" y="69659"/>
                      </a:moveTo>
                      <a:cubicBezTo>
                        <a:pt x="-20" y="47640"/>
                        <a:pt x="32179" y="-405"/>
                        <a:pt x="47959" y="3"/>
                      </a:cubicBezTo>
                      <a:cubicBezTo>
                        <a:pt x="63739" y="411"/>
                        <a:pt x="94683" y="28888"/>
                        <a:pt x="94683" y="72106"/>
                      </a:cubicBezTo>
                      <a:cubicBezTo>
                        <a:pt x="94683" y="115324"/>
                        <a:pt x="63862" y="132526"/>
                        <a:pt x="48082" y="132118"/>
                      </a:cubicBezTo>
                      <a:cubicBezTo>
                        <a:pt x="32302" y="131710"/>
                        <a:pt x="20" y="91678"/>
                        <a:pt x="0" y="69659"/>
                      </a:cubicBezTo>
                      <a:close/>
                    </a:path>
                  </a:pathLst>
                </a:custGeom>
                <a:solidFill>
                  <a:srgbClr val="96BAEC"/>
                </a:solidFill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</p:grp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818281F5-237E-4DC6-9C54-6AA8D2F528B0}"/>
                  </a:ext>
                </a:extLst>
              </p:cNvPr>
              <p:cNvSpPr/>
              <p:nvPr/>
            </p:nvSpPr>
            <p:spPr>
              <a:xfrm rot="20043972">
                <a:off x="-353255" y="2475926"/>
                <a:ext cx="562139" cy="228603"/>
              </a:xfrm>
              <a:prstGeom prst="arc">
                <a:avLst>
                  <a:gd name="adj1" fmla="val 12756196"/>
                  <a:gd name="adj2" fmla="val 20112660"/>
                </a:avLst>
              </a:prstGeom>
              <a:ln>
                <a:solidFill>
                  <a:srgbClr val="E9ADAA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54"/>
              </a:p>
            </p:txBody>
          </p:sp>
          <p:sp>
            <p:nvSpPr>
              <p:cNvPr id="40" name="Arc 39">
                <a:extLst>
                  <a:ext uri="{FF2B5EF4-FFF2-40B4-BE49-F238E27FC236}">
                    <a16:creationId xmlns:a16="http://schemas.microsoft.com/office/drawing/2014/main" id="{FD917DE7-B9F0-4601-8CF5-B9F2D7462722}"/>
                  </a:ext>
                </a:extLst>
              </p:cNvPr>
              <p:cNvSpPr/>
              <p:nvPr/>
            </p:nvSpPr>
            <p:spPr>
              <a:xfrm rot="11430091">
                <a:off x="-295437" y="2789653"/>
                <a:ext cx="562139" cy="228603"/>
              </a:xfrm>
              <a:prstGeom prst="arc">
                <a:avLst>
                  <a:gd name="adj1" fmla="val 12756196"/>
                  <a:gd name="adj2" fmla="val 20112660"/>
                </a:avLst>
              </a:prstGeom>
              <a:ln>
                <a:solidFill>
                  <a:srgbClr val="B9D9F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54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97FEF7E-41E0-43C6-9BB6-ADE6BF7BA7BF}"/>
                  </a:ext>
                </a:extLst>
              </p:cNvPr>
              <p:cNvGrpSpPr/>
              <p:nvPr/>
            </p:nvGrpSpPr>
            <p:grpSpPr>
              <a:xfrm>
                <a:off x="944397" y="1790057"/>
                <a:ext cx="244227" cy="836087"/>
                <a:chOff x="2105913" y="4522994"/>
                <a:chExt cx="170873" cy="538555"/>
              </a:xfrm>
            </p:grpSpPr>
            <p:sp>
              <p:nvSpPr>
                <p:cNvPr id="57" name="Oval 47">
                  <a:extLst>
                    <a:ext uri="{FF2B5EF4-FFF2-40B4-BE49-F238E27FC236}">
                      <a16:creationId xmlns:a16="http://schemas.microsoft.com/office/drawing/2014/main" id="{2E22819F-081F-4A8D-9F5E-4D5A6C25E568}"/>
                    </a:ext>
                  </a:extLst>
                </p:cNvPr>
                <p:cNvSpPr/>
                <p:nvPr/>
              </p:nvSpPr>
              <p:spPr>
                <a:xfrm>
                  <a:off x="2105913" y="4522994"/>
                  <a:ext cx="170873" cy="538555"/>
                </a:xfrm>
                <a:custGeom>
                  <a:avLst/>
                  <a:gdLst>
                    <a:gd name="connsiteX0" fmla="*/ 0 w 148534"/>
                    <a:gd name="connsiteY0" fmla="*/ 99549 h 199098"/>
                    <a:gd name="connsiteX1" fmla="*/ 74267 w 148534"/>
                    <a:gd name="connsiteY1" fmla="*/ 0 h 199098"/>
                    <a:gd name="connsiteX2" fmla="*/ 148534 w 148534"/>
                    <a:gd name="connsiteY2" fmla="*/ 99549 h 199098"/>
                    <a:gd name="connsiteX3" fmla="*/ 74267 w 148534"/>
                    <a:gd name="connsiteY3" fmla="*/ 199098 h 199098"/>
                    <a:gd name="connsiteX4" fmla="*/ 0 w 148534"/>
                    <a:gd name="connsiteY4" fmla="*/ 99549 h 199098"/>
                    <a:gd name="connsiteX0" fmla="*/ 755 w 149818"/>
                    <a:gd name="connsiteY0" fmla="*/ 248784 h 348333"/>
                    <a:gd name="connsiteX1" fmla="*/ 115723 w 149818"/>
                    <a:gd name="connsiteY1" fmla="*/ 0 h 348333"/>
                    <a:gd name="connsiteX2" fmla="*/ 149289 w 149818"/>
                    <a:gd name="connsiteY2" fmla="*/ 248784 h 348333"/>
                    <a:gd name="connsiteX3" fmla="*/ 75022 w 149818"/>
                    <a:gd name="connsiteY3" fmla="*/ 348333 h 348333"/>
                    <a:gd name="connsiteX4" fmla="*/ 755 w 149818"/>
                    <a:gd name="connsiteY4" fmla="*/ 248784 h 348333"/>
                    <a:gd name="connsiteX0" fmla="*/ 70 w 148604"/>
                    <a:gd name="connsiteY0" fmla="*/ 251213 h 350762"/>
                    <a:gd name="connsiteX1" fmla="*/ 85409 w 148604"/>
                    <a:gd name="connsiteY1" fmla="*/ 131765 h 350762"/>
                    <a:gd name="connsiteX2" fmla="*/ 115038 w 148604"/>
                    <a:gd name="connsiteY2" fmla="*/ 2429 h 350762"/>
                    <a:gd name="connsiteX3" fmla="*/ 148604 w 148604"/>
                    <a:gd name="connsiteY3" fmla="*/ 251213 h 350762"/>
                    <a:gd name="connsiteX4" fmla="*/ 74337 w 148604"/>
                    <a:gd name="connsiteY4" fmla="*/ 350762 h 350762"/>
                    <a:gd name="connsiteX5" fmla="*/ 70 w 148604"/>
                    <a:gd name="connsiteY5" fmla="*/ 251213 h 350762"/>
                    <a:gd name="connsiteX0" fmla="*/ 70 w 150934"/>
                    <a:gd name="connsiteY0" fmla="*/ 249131 h 348680"/>
                    <a:gd name="connsiteX1" fmla="*/ 85409 w 150934"/>
                    <a:gd name="connsiteY1" fmla="*/ 129683 h 348680"/>
                    <a:gd name="connsiteX2" fmla="*/ 115038 w 150934"/>
                    <a:gd name="connsiteY2" fmla="*/ 347 h 348680"/>
                    <a:gd name="connsiteX3" fmla="*/ 123396 w 150934"/>
                    <a:gd name="connsiteY3" fmla="*/ 170384 h 348680"/>
                    <a:gd name="connsiteX4" fmla="*/ 148604 w 150934"/>
                    <a:gd name="connsiteY4" fmla="*/ 249131 h 348680"/>
                    <a:gd name="connsiteX5" fmla="*/ 74337 w 150934"/>
                    <a:gd name="connsiteY5" fmla="*/ 348680 h 348680"/>
                    <a:gd name="connsiteX6" fmla="*/ 70 w 150934"/>
                    <a:gd name="connsiteY6" fmla="*/ 249131 h 348680"/>
                    <a:gd name="connsiteX0" fmla="*/ 3571 w 154435"/>
                    <a:gd name="connsiteY0" fmla="*/ 249131 h 538615"/>
                    <a:gd name="connsiteX1" fmla="*/ 88910 w 154435"/>
                    <a:gd name="connsiteY1" fmla="*/ 129683 h 538615"/>
                    <a:gd name="connsiteX2" fmla="*/ 118539 w 154435"/>
                    <a:gd name="connsiteY2" fmla="*/ 347 h 538615"/>
                    <a:gd name="connsiteX3" fmla="*/ 126897 w 154435"/>
                    <a:gd name="connsiteY3" fmla="*/ 170384 h 538615"/>
                    <a:gd name="connsiteX4" fmla="*/ 152105 w 154435"/>
                    <a:gd name="connsiteY4" fmla="*/ 249131 h 538615"/>
                    <a:gd name="connsiteX5" fmla="*/ 39851 w 154435"/>
                    <a:gd name="connsiteY5" fmla="*/ 538615 h 538615"/>
                    <a:gd name="connsiteX6" fmla="*/ 3571 w 154435"/>
                    <a:gd name="connsiteY6" fmla="*/ 249131 h 538615"/>
                    <a:gd name="connsiteX0" fmla="*/ 1318 w 150079"/>
                    <a:gd name="connsiteY0" fmla="*/ 249131 h 541123"/>
                    <a:gd name="connsiteX1" fmla="*/ 86657 w 150079"/>
                    <a:gd name="connsiteY1" fmla="*/ 129683 h 541123"/>
                    <a:gd name="connsiteX2" fmla="*/ 116286 w 150079"/>
                    <a:gd name="connsiteY2" fmla="*/ 347 h 541123"/>
                    <a:gd name="connsiteX3" fmla="*/ 124644 w 150079"/>
                    <a:gd name="connsiteY3" fmla="*/ 170384 h 541123"/>
                    <a:gd name="connsiteX4" fmla="*/ 149852 w 150079"/>
                    <a:gd name="connsiteY4" fmla="*/ 249131 h 541123"/>
                    <a:gd name="connsiteX5" fmla="*/ 75805 w 150079"/>
                    <a:gd name="connsiteY5" fmla="*/ 382025 h 541123"/>
                    <a:gd name="connsiteX6" fmla="*/ 37598 w 150079"/>
                    <a:gd name="connsiteY6" fmla="*/ 538615 h 541123"/>
                    <a:gd name="connsiteX7" fmla="*/ 1318 w 150079"/>
                    <a:gd name="connsiteY7" fmla="*/ 249131 h 541123"/>
                    <a:gd name="connsiteX0" fmla="*/ 2844 w 151605"/>
                    <a:gd name="connsiteY0" fmla="*/ 249131 h 541123"/>
                    <a:gd name="connsiteX1" fmla="*/ 88183 w 151605"/>
                    <a:gd name="connsiteY1" fmla="*/ 129683 h 541123"/>
                    <a:gd name="connsiteX2" fmla="*/ 117812 w 151605"/>
                    <a:gd name="connsiteY2" fmla="*/ 347 h 541123"/>
                    <a:gd name="connsiteX3" fmla="*/ 126170 w 151605"/>
                    <a:gd name="connsiteY3" fmla="*/ 170384 h 541123"/>
                    <a:gd name="connsiteX4" fmla="*/ 151378 w 151605"/>
                    <a:gd name="connsiteY4" fmla="*/ 249131 h 541123"/>
                    <a:gd name="connsiteX5" fmla="*/ 77331 w 151605"/>
                    <a:gd name="connsiteY5" fmla="*/ 382025 h 541123"/>
                    <a:gd name="connsiteX6" fmla="*/ 25557 w 151605"/>
                    <a:gd name="connsiteY6" fmla="*/ 538615 h 541123"/>
                    <a:gd name="connsiteX7" fmla="*/ 2844 w 151605"/>
                    <a:gd name="connsiteY7" fmla="*/ 249131 h 541123"/>
                    <a:gd name="connsiteX0" fmla="*/ 917 w 149678"/>
                    <a:gd name="connsiteY0" fmla="*/ 249131 h 538653"/>
                    <a:gd name="connsiteX1" fmla="*/ 86256 w 149678"/>
                    <a:gd name="connsiteY1" fmla="*/ 129683 h 538653"/>
                    <a:gd name="connsiteX2" fmla="*/ 115885 w 149678"/>
                    <a:gd name="connsiteY2" fmla="*/ 347 h 538653"/>
                    <a:gd name="connsiteX3" fmla="*/ 124243 w 149678"/>
                    <a:gd name="connsiteY3" fmla="*/ 170384 h 538653"/>
                    <a:gd name="connsiteX4" fmla="*/ 149451 w 149678"/>
                    <a:gd name="connsiteY4" fmla="*/ 249131 h 538653"/>
                    <a:gd name="connsiteX5" fmla="*/ 75404 w 149678"/>
                    <a:gd name="connsiteY5" fmla="*/ 382025 h 538653"/>
                    <a:gd name="connsiteX6" fmla="*/ 23630 w 149678"/>
                    <a:gd name="connsiteY6" fmla="*/ 538615 h 538653"/>
                    <a:gd name="connsiteX7" fmla="*/ 40130 w 149678"/>
                    <a:gd name="connsiteY7" fmla="*/ 395592 h 538653"/>
                    <a:gd name="connsiteX8" fmla="*/ 917 w 149678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9254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8440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24"/>
                    <a:gd name="connsiteY0" fmla="*/ 248811 h 538333"/>
                    <a:gd name="connsiteX1" fmla="*/ 86256 w 146924"/>
                    <a:gd name="connsiteY1" fmla="*/ 129363 h 538333"/>
                    <a:gd name="connsiteX2" fmla="*/ 115885 w 146924"/>
                    <a:gd name="connsiteY2" fmla="*/ 27 h 538333"/>
                    <a:gd name="connsiteX3" fmla="*/ 116103 w 146924"/>
                    <a:gd name="connsiteY3" fmla="*/ 140217 h 538333"/>
                    <a:gd name="connsiteX4" fmla="*/ 146738 w 146924"/>
                    <a:gd name="connsiteY4" fmla="*/ 284084 h 538333"/>
                    <a:gd name="connsiteX5" fmla="*/ 75404 w 146924"/>
                    <a:gd name="connsiteY5" fmla="*/ 381705 h 538333"/>
                    <a:gd name="connsiteX6" fmla="*/ 23630 w 146924"/>
                    <a:gd name="connsiteY6" fmla="*/ 538295 h 538333"/>
                    <a:gd name="connsiteX7" fmla="*/ 40130 w 146924"/>
                    <a:gd name="connsiteY7" fmla="*/ 395272 h 538333"/>
                    <a:gd name="connsiteX8" fmla="*/ 917 w 146924"/>
                    <a:gd name="connsiteY8" fmla="*/ 248811 h 538333"/>
                    <a:gd name="connsiteX0" fmla="*/ 1101 w 138968"/>
                    <a:gd name="connsiteY0" fmla="*/ 248811 h 538333"/>
                    <a:gd name="connsiteX1" fmla="*/ 78300 w 138968"/>
                    <a:gd name="connsiteY1" fmla="*/ 129363 h 538333"/>
                    <a:gd name="connsiteX2" fmla="*/ 107929 w 138968"/>
                    <a:gd name="connsiteY2" fmla="*/ 27 h 538333"/>
                    <a:gd name="connsiteX3" fmla="*/ 108147 w 138968"/>
                    <a:gd name="connsiteY3" fmla="*/ 140217 h 538333"/>
                    <a:gd name="connsiteX4" fmla="*/ 138782 w 138968"/>
                    <a:gd name="connsiteY4" fmla="*/ 284084 h 538333"/>
                    <a:gd name="connsiteX5" fmla="*/ 67448 w 138968"/>
                    <a:gd name="connsiteY5" fmla="*/ 381705 h 538333"/>
                    <a:gd name="connsiteX6" fmla="*/ 15674 w 138968"/>
                    <a:gd name="connsiteY6" fmla="*/ 538295 h 538333"/>
                    <a:gd name="connsiteX7" fmla="*/ 32174 w 138968"/>
                    <a:gd name="connsiteY7" fmla="*/ 395272 h 538333"/>
                    <a:gd name="connsiteX8" fmla="*/ 1101 w 138968"/>
                    <a:gd name="connsiteY8" fmla="*/ 248811 h 538333"/>
                    <a:gd name="connsiteX0" fmla="*/ 1101 w 138968"/>
                    <a:gd name="connsiteY0" fmla="*/ 248811 h 538392"/>
                    <a:gd name="connsiteX1" fmla="*/ 78300 w 138968"/>
                    <a:gd name="connsiteY1" fmla="*/ 129363 h 538392"/>
                    <a:gd name="connsiteX2" fmla="*/ 107929 w 138968"/>
                    <a:gd name="connsiteY2" fmla="*/ 27 h 538392"/>
                    <a:gd name="connsiteX3" fmla="*/ 108147 w 138968"/>
                    <a:gd name="connsiteY3" fmla="*/ 140217 h 538392"/>
                    <a:gd name="connsiteX4" fmla="*/ 138782 w 138968"/>
                    <a:gd name="connsiteY4" fmla="*/ 284084 h 538392"/>
                    <a:gd name="connsiteX5" fmla="*/ 72875 w 138968"/>
                    <a:gd name="connsiteY5" fmla="*/ 373565 h 538392"/>
                    <a:gd name="connsiteX6" fmla="*/ 15674 w 138968"/>
                    <a:gd name="connsiteY6" fmla="*/ 538295 h 538392"/>
                    <a:gd name="connsiteX7" fmla="*/ 32174 w 138968"/>
                    <a:gd name="connsiteY7" fmla="*/ 395272 h 538392"/>
                    <a:gd name="connsiteX8" fmla="*/ 1101 w 138968"/>
                    <a:gd name="connsiteY8" fmla="*/ 248811 h 538392"/>
                    <a:gd name="connsiteX0" fmla="*/ 1101 w 138968"/>
                    <a:gd name="connsiteY0" fmla="*/ 248811 h 538416"/>
                    <a:gd name="connsiteX1" fmla="*/ 78300 w 138968"/>
                    <a:gd name="connsiteY1" fmla="*/ 129363 h 538416"/>
                    <a:gd name="connsiteX2" fmla="*/ 107929 w 138968"/>
                    <a:gd name="connsiteY2" fmla="*/ 27 h 538416"/>
                    <a:gd name="connsiteX3" fmla="*/ 108147 w 138968"/>
                    <a:gd name="connsiteY3" fmla="*/ 140217 h 538416"/>
                    <a:gd name="connsiteX4" fmla="*/ 138782 w 138968"/>
                    <a:gd name="connsiteY4" fmla="*/ 284084 h 538416"/>
                    <a:gd name="connsiteX5" fmla="*/ 72875 w 138968"/>
                    <a:gd name="connsiteY5" fmla="*/ 370851 h 538416"/>
                    <a:gd name="connsiteX6" fmla="*/ 15674 w 138968"/>
                    <a:gd name="connsiteY6" fmla="*/ 538295 h 538416"/>
                    <a:gd name="connsiteX7" fmla="*/ 32174 w 138968"/>
                    <a:gd name="connsiteY7" fmla="*/ 395272 h 538416"/>
                    <a:gd name="connsiteX8" fmla="*/ 1101 w 138968"/>
                    <a:gd name="connsiteY8" fmla="*/ 248811 h 538416"/>
                    <a:gd name="connsiteX0" fmla="*/ 1101 w 130898"/>
                    <a:gd name="connsiteY0" fmla="*/ 248811 h 538416"/>
                    <a:gd name="connsiteX1" fmla="*/ 78300 w 130898"/>
                    <a:gd name="connsiteY1" fmla="*/ 129363 h 538416"/>
                    <a:gd name="connsiteX2" fmla="*/ 107929 w 130898"/>
                    <a:gd name="connsiteY2" fmla="*/ 27 h 538416"/>
                    <a:gd name="connsiteX3" fmla="*/ 108147 w 130898"/>
                    <a:gd name="connsiteY3" fmla="*/ 140217 h 538416"/>
                    <a:gd name="connsiteX4" fmla="*/ 130642 w 130898"/>
                    <a:gd name="connsiteY4" fmla="*/ 297651 h 538416"/>
                    <a:gd name="connsiteX5" fmla="*/ 72875 w 130898"/>
                    <a:gd name="connsiteY5" fmla="*/ 370851 h 538416"/>
                    <a:gd name="connsiteX6" fmla="*/ 15674 w 130898"/>
                    <a:gd name="connsiteY6" fmla="*/ 538295 h 538416"/>
                    <a:gd name="connsiteX7" fmla="*/ 32174 w 130898"/>
                    <a:gd name="connsiteY7" fmla="*/ 395272 h 538416"/>
                    <a:gd name="connsiteX8" fmla="*/ 1101 w 130898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474"/>
                    <a:gd name="connsiteX1" fmla="*/ 78300 w 141665"/>
                    <a:gd name="connsiteY1" fmla="*/ 129363 h 538474"/>
                    <a:gd name="connsiteX2" fmla="*/ 107929 w 141665"/>
                    <a:gd name="connsiteY2" fmla="*/ 27 h 538474"/>
                    <a:gd name="connsiteX3" fmla="*/ 108147 w 141665"/>
                    <a:gd name="connsiteY3" fmla="*/ 140217 h 538474"/>
                    <a:gd name="connsiteX4" fmla="*/ 141495 w 141665"/>
                    <a:gd name="connsiteY4" fmla="*/ 259664 h 538474"/>
                    <a:gd name="connsiteX5" fmla="*/ 81015 w 141665"/>
                    <a:gd name="connsiteY5" fmla="*/ 365424 h 538474"/>
                    <a:gd name="connsiteX6" fmla="*/ 15674 w 141665"/>
                    <a:gd name="connsiteY6" fmla="*/ 538295 h 538474"/>
                    <a:gd name="connsiteX7" fmla="*/ 32174 w 141665"/>
                    <a:gd name="connsiteY7" fmla="*/ 395272 h 538474"/>
                    <a:gd name="connsiteX8" fmla="*/ 1101 w 141665"/>
                    <a:gd name="connsiteY8" fmla="*/ 248811 h 538474"/>
                    <a:gd name="connsiteX0" fmla="*/ 1101 w 141665"/>
                    <a:gd name="connsiteY0" fmla="*/ 248811 h 538555"/>
                    <a:gd name="connsiteX1" fmla="*/ 78300 w 141665"/>
                    <a:gd name="connsiteY1" fmla="*/ 129363 h 538555"/>
                    <a:gd name="connsiteX2" fmla="*/ 107929 w 141665"/>
                    <a:gd name="connsiteY2" fmla="*/ 27 h 538555"/>
                    <a:gd name="connsiteX3" fmla="*/ 108147 w 141665"/>
                    <a:gd name="connsiteY3" fmla="*/ 140217 h 538555"/>
                    <a:gd name="connsiteX4" fmla="*/ 141495 w 141665"/>
                    <a:gd name="connsiteY4" fmla="*/ 259664 h 538555"/>
                    <a:gd name="connsiteX5" fmla="*/ 81015 w 141665"/>
                    <a:gd name="connsiteY5" fmla="*/ 365424 h 538555"/>
                    <a:gd name="connsiteX6" fmla="*/ 51203 w 141665"/>
                    <a:gd name="connsiteY6" fmla="*/ 428875 h 538555"/>
                    <a:gd name="connsiteX7" fmla="*/ 15674 w 141665"/>
                    <a:gd name="connsiteY7" fmla="*/ 538295 h 538555"/>
                    <a:gd name="connsiteX8" fmla="*/ 32174 w 141665"/>
                    <a:gd name="connsiteY8" fmla="*/ 395272 h 538555"/>
                    <a:gd name="connsiteX9" fmla="*/ 1101 w 141665"/>
                    <a:gd name="connsiteY9" fmla="*/ 248811 h 538555"/>
                    <a:gd name="connsiteX0" fmla="*/ 1101 w 194728"/>
                    <a:gd name="connsiteY0" fmla="*/ 248811 h 538555"/>
                    <a:gd name="connsiteX1" fmla="*/ 78300 w 194728"/>
                    <a:gd name="connsiteY1" fmla="*/ 129363 h 538555"/>
                    <a:gd name="connsiteX2" fmla="*/ 107929 w 194728"/>
                    <a:gd name="connsiteY2" fmla="*/ 27 h 538555"/>
                    <a:gd name="connsiteX3" fmla="*/ 108147 w 194728"/>
                    <a:gd name="connsiteY3" fmla="*/ 140217 h 538555"/>
                    <a:gd name="connsiteX4" fmla="*/ 194656 w 194728"/>
                    <a:gd name="connsiteY4" fmla="*/ 257976 h 538555"/>
                    <a:gd name="connsiteX5" fmla="*/ 81015 w 194728"/>
                    <a:gd name="connsiteY5" fmla="*/ 365424 h 538555"/>
                    <a:gd name="connsiteX6" fmla="*/ 51203 w 194728"/>
                    <a:gd name="connsiteY6" fmla="*/ 428875 h 538555"/>
                    <a:gd name="connsiteX7" fmla="*/ 15674 w 194728"/>
                    <a:gd name="connsiteY7" fmla="*/ 538295 h 538555"/>
                    <a:gd name="connsiteX8" fmla="*/ 32174 w 194728"/>
                    <a:gd name="connsiteY8" fmla="*/ 395272 h 538555"/>
                    <a:gd name="connsiteX9" fmla="*/ 1101 w 194728"/>
                    <a:gd name="connsiteY9" fmla="*/ 248811 h 538555"/>
                    <a:gd name="connsiteX0" fmla="*/ 1101 w 197004"/>
                    <a:gd name="connsiteY0" fmla="*/ 248811 h 538555"/>
                    <a:gd name="connsiteX1" fmla="*/ 78300 w 197004"/>
                    <a:gd name="connsiteY1" fmla="*/ 129363 h 538555"/>
                    <a:gd name="connsiteX2" fmla="*/ 107929 w 197004"/>
                    <a:gd name="connsiteY2" fmla="*/ 27 h 538555"/>
                    <a:gd name="connsiteX3" fmla="*/ 108147 w 197004"/>
                    <a:gd name="connsiteY3" fmla="*/ 140217 h 538555"/>
                    <a:gd name="connsiteX4" fmla="*/ 194656 w 197004"/>
                    <a:gd name="connsiteY4" fmla="*/ 257976 h 538555"/>
                    <a:gd name="connsiteX5" fmla="*/ 164526 w 197004"/>
                    <a:gd name="connsiteY5" fmla="*/ 299161 h 538555"/>
                    <a:gd name="connsiteX6" fmla="*/ 81015 w 197004"/>
                    <a:gd name="connsiteY6" fmla="*/ 365424 h 538555"/>
                    <a:gd name="connsiteX7" fmla="*/ 51203 w 197004"/>
                    <a:gd name="connsiteY7" fmla="*/ 428875 h 538555"/>
                    <a:gd name="connsiteX8" fmla="*/ 15674 w 197004"/>
                    <a:gd name="connsiteY8" fmla="*/ 538295 h 538555"/>
                    <a:gd name="connsiteX9" fmla="*/ 32174 w 197004"/>
                    <a:gd name="connsiteY9" fmla="*/ 395272 h 538555"/>
                    <a:gd name="connsiteX10" fmla="*/ 1101 w 197004"/>
                    <a:gd name="connsiteY10" fmla="*/ 248811 h 538555"/>
                    <a:gd name="connsiteX0" fmla="*/ 1101 w 195225"/>
                    <a:gd name="connsiteY0" fmla="*/ 248811 h 538555"/>
                    <a:gd name="connsiteX1" fmla="*/ 78300 w 195225"/>
                    <a:gd name="connsiteY1" fmla="*/ 129363 h 538555"/>
                    <a:gd name="connsiteX2" fmla="*/ 107929 w 195225"/>
                    <a:gd name="connsiteY2" fmla="*/ 27 h 538555"/>
                    <a:gd name="connsiteX3" fmla="*/ 108147 w 195225"/>
                    <a:gd name="connsiteY3" fmla="*/ 140217 h 538555"/>
                    <a:gd name="connsiteX4" fmla="*/ 194656 w 195225"/>
                    <a:gd name="connsiteY4" fmla="*/ 257976 h 538555"/>
                    <a:gd name="connsiteX5" fmla="*/ 142529 w 195225"/>
                    <a:gd name="connsiteY5" fmla="*/ 278909 h 538555"/>
                    <a:gd name="connsiteX6" fmla="*/ 81015 w 195225"/>
                    <a:gd name="connsiteY6" fmla="*/ 365424 h 538555"/>
                    <a:gd name="connsiteX7" fmla="*/ 51203 w 195225"/>
                    <a:gd name="connsiteY7" fmla="*/ 428875 h 538555"/>
                    <a:gd name="connsiteX8" fmla="*/ 15674 w 195225"/>
                    <a:gd name="connsiteY8" fmla="*/ 538295 h 538555"/>
                    <a:gd name="connsiteX9" fmla="*/ 32174 w 195225"/>
                    <a:gd name="connsiteY9" fmla="*/ 395272 h 538555"/>
                    <a:gd name="connsiteX10" fmla="*/ 1101 w 195225"/>
                    <a:gd name="connsiteY10" fmla="*/ 248811 h 538555"/>
                    <a:gd name="connsiteX0" fmla="*/ 1101 w 194712"/>
                    <a:gd name="connsiteY0" fmla="*/ 248811 h 538555"/>
                    <a:gd name="connsiteX1" fmla="*/ 78300 w 194712"/>
                    <a:gd name="connsiteY1" fmla="*/ 129363 h 538555"/>
                    <a:gd name="connsiteX2" fmla="*/ 107929 w 194712"/>
                    <a:gd name="connsiteY2" fmla="*/ 27 h 538555"/>
                    <a:gd name="connsiteX3" fmla="*/ 108147 w 194712"/>
                    <a:gd name="connsiteY3" fmla="*/ 140217 h 538555"/>
                    <a:gd name="connsiteX4" fmla="*/ 151698 w 194712"/>
                    <a:gd name="connsiteY4" fmla="*/ 199587 h 538555"/>
                    <a:gd name="connsiteX5" fmla="*/ 194656 w 194712"/>
                    <a:gd name="connsiteY5" fmla="*/ 257976 h 538555"/>
                    <a:gd name="connsiteX6" fmla="*/ 142529 w 194712"/>
                    <a:gd name="connsiteY6" fmla="*/ 278909 h 538555"/>
                    <a:gd name="connsiteX7" fmla="*/ 81015 w 194712"/>
                    <a:gd name="connsiteY7" fmla="*/ 365424 h 538555"/>
                    <a:gd name="connsiteX8" fmla="*/ 51203 w 194712"/>
                    <a:gd name="connsiteY8" fmla="*/ 428875 h 538555"/>
                    <a:gd name="connsiteX9" fmla="*/ 15674 w 194712"/>
                    <a:gd name="connsiteY9" fmla="*/ 538295 h 538555"/>
                    <a:gd name="connsiteX10" fmla="*/ 32174 w 194712"/>
                    <a:gd name="connsiteY10" fmla="*/ 395272 h 538555"/>
                    <a:gd name="connsiteX11" fmla="*/ 1101 w 194712"/>
                    <a:gd name="connsiteY11" fmla="*/ 248811 h 538555"/>
                    <a:gd name="connsiteX0" fmla="*/ 1101 w 194748"/>
                    <a:gd name="connsiteY0" fmla="*/ 248811 h 538555"/>
                    <a:gd name="connsiteX1" fmla="*/ 78300 w 194748"/>
                    <a:gd name="connsiteY1" fmla="*/ 129363 h 538555"/>
                    <a:gd name="connsiteX2" fmla="*/ 107929 w 194748"/>
                    <a:gd name="connsiteY2" fmla="*/ 27 h 538555"/>
                    <a:gd name="connsiteX3" fmla="*/ 108147 w 194748"/>
                    <a:gd name="connsiteY3" fmla="*/ 140217 h 538555"/>
                    <a:gd name="connsiteX4" fmla="*/ 129700 w 194748"/>
                    <a:gd name="connsiteY4" fmla="*/ 218152 h 538555"/>
                    <a:gd name="connsiteX5" fmla="*/ 194656 w 194748"/>
                    <a:gd name="connsiteY5" fmla="*/ 257976 h 538555"/>
                    <a:gd name="connsiteX6" fmla="*/ 142529 w 194748"/>
                    <a:gd name="connsiteY6" fmla="*/ 278909 h 538555"/>
                    <a:gd name="connsiteX7" fmla="*/ 81015 w 194748"/>
                    <a:gd name="connsiteY7" fmla="*/ 365424 h 538555"/>
                    <a:gd name="connsiteX8" fmla="*/ 51203 w 194748"/>
                    <a:gd name="connsiteY8" fmla="*/ 428875 h 538555"/>
                    <a:gd name="connsiteX9" fmla="*/ 15674 w 194748"/>
                    <a:gd name="connsiteY9" fmla="*/ 538295 h 538555"/>
                    <a:gd name="connsiteX10" fmla="*/ 32174 w 194748"/>
                    <a:gd name="connsiteY10" fmla="*/ 395272 h 538555"/>
                    <a:gd name="connsiteX11" fmla="*/ 1101 w 194748"/>
                    <a:gd name="connsiteY11" fmla="*/ 248811 h 538555"/>
                    <a:gd name="connsiteX0" fmla="*/ 1101 w 159177"/>
                    <a:gd name="connsiteY0" fmla="*/ 248811 h 538555"/>
                    <a:gd name="connsiteX1" fmla="*/ 78300 w 159177"/>
                    <a:gd name="connsiteY1" fmla="*/ 129363 h 538555"/>
                    <a:gd name="connsiteX2" fmla="*/ 107929 w 159177"/>
                    <a:gd name="connsiteY2" fmla="*/ 27 h 538555"/>
                    <a:gd name="connsiteX3" fmla="*/ 108147 w 159177"/>
                    <a:gd name="connsiteY3" fmla="*/ 140217 h 538555"/>
                    <a:gd name="connsiteX4" fmla="*/ 129700 w 159177"/>
                    <a:gd name="connsiteY4" fmla="*/ 218152 h 538555"/>
                    <a:gd name="connsiteX5" fmla="*/ 157994 w 159177"/>
                    <a:gd name="connsiteY5" fmla="*/ 257976 h 538555"/>
                    <a:gd name="connsiteX6" fmla="*/ 142529 w 159177"/>
                    <a:gd name="connsiteY6" fmla="*/ 278909 h 538555"/>
                    <a:gd name="connsiteX7" fmla="*/ 81015 w 159177"/>
                    <a:gd name="connsiteY7" fmla="*/ 365424 h 538555"/>
                    <a:gd name="connsiteX8" fmla="*/ 51203 w 159177"/>
                    <a:gd name="connsiteY8" fmla="*/ 428875 h 538555"/>
                    <a:gd name="connsiteX9" fmla="*/ 15674 w 159177"/>
                    <a:gd name="connsiteY9" fmla="*/ 538295 h 538555"/>
                    <a:gd name="connsiteX10" fmla="*/ 32174 w 159177"/>
                    <a:gd name="connsiteY10" fmla="*/ 395272 h 538555"/>
                    <a:gd name="connsiteX11" fmla="*/ 1101 w 159177"/>
                    <a:gd name="connsiteY11" fmla="*/ 248811 h 538555"/>
                    <a:gd name="connsiteX0" fmla="*/ 1101 w 158034"/>
                    <a:gd name="connsiteY0" fmla="*/ 248811 h 538555"/>
                    <a:gd name="connsiteX1" fmla="*/ 78300 w 158034"/>
                    <a:gd name="connsiteY1" fmla="*/ 129363 h 538555"/>
                    <a:gd name="connsiteX2" fmla="*/ 107929 w 158034"/>
                    <a:gd name="connsiteY2" fmla="*/ 27 h 538555"/>
                    <a:gd name="connsiteX3" fmla="*/ 108147 w 158034"/>
                    <a:gd name="connsiteY3" fmla="*/ 140217 h 538555"/>
                    <a:gd name="connsiteX4" fmla="*/ 129700 w 158034"/>
                    <a:gd name="connsiteY4" fmla="*/ 218152 h 538555"/>
                    <a:gd name="connsiteX5" fmla="*/ 157994 w 158034"/>
                    <a:gd name="connsiteY5" fmla="*/ 257976 h 538555"/>
                    <a:gd name="connsiteX6" fmla="*/ 124198 w 158034"/>
                    <a:gd name="connsiteY6" fmla="*/ 283972 h 538555"/>
                    <a:gd name="connsiteX7" fmla="*/ 81015 w 158034"/>
                    <a:gd name="connsiteY7" fmla="*/ 365424 h 538555"/>
                    <a:gd name="connsiteX8" fmla="*/ 51203 w 158034"/>
                    <a:gd name="connsiteY8" fmla="*/ 428875 h 538555"/>
                    <a:gd name="connsiteX9" fmla="*/ 15674 w 158034"/>
                    <a:gd name="connsiteY9" fmla="*/ 538295 h 538555"/>
                    <a:gd name="connsiteX10" fmla="*/ 32174 w 158034"/>
                    <a:gd name="connsiteY10" fmla="*/ 395272 h 538555"/>
                    <a:gd name="connsiteX11" fmla="*/ 1101 w 158034"/>
                    <a:gd name="connsiteY11" fmla="*/ 248811 h 538555"/>
                    <a:gd name="connsiteX0" fmla="*/ 1101 w 181841"/>
                    <a:gd name="connsiteY0" fmla="*/ 248811 h 538555"/>
                    <a:gd name="connsiteX1" fmla="*/ 78300 w 181841"/>
                    <a:gd name="connsiteY1" fmla="*/ 129363 h 538555"/>
                    <a:gd name="connsiteX2" fmla="*/ 107929 w 181841"/>
                    <a:gd name="connsiteY2" fmla="*/ 27 h 538555"/>
                    <a:gd name="connsiteX3" fmla="*/ 108147 w 181841"/>
                    <a:gd name="connsiteY3" fmla="*/ 140217 h 538555"/>
                    <a:gd name="connsiteX4" fmla="*/ 129700 w 181841"/>
                    <a:gd name="connsiteY4" fmla="*/ 218152 h 538555"/>
                    <a:gd name="connsiteX5" fmla="*/ 181825 w 181841"/>
                    <a:gd name="connsiteY5" fmla="*/ 257976 h 538555"/>
                    <a:gd name="connsiteX6" fmla="*/ 124198 w 181841"/>
                    <a:gd name="connsiteY6" fmla="*/ 283972 h 538555"/>
                    <a:gd name="connsiteX7" fmla="*/ 81015 w 181841"/>
                    <a:gd name="connsiteY7" fmla="*/ 365424 h 538555"/>
                    <a:gd name="connsiteX8" fmla="*/ 51203 w 181841"/>
                    <a:gd name="connsiteY8" fmla="*/ 428875 h 538555"/>
                    <a:gd name="connsiteX9" fmla="*/ 15674 w 181841"/>
                    <a:gd name="connsiteY9" fmla="*/ 538295 h 538555"/>
                    <a:gd name="connsiteX10" fmla="*/ 32174 w 181841"/>
                    <a:gd name="connsiteY10" fmla="*/ 395272 h 538555"/>
                    <a:gd name="connsiteX11" fmla="*/ 1101 w 181841"/>
                    <a:gd name="connsiteY11" fmla="*/ 248811 h 538555"/>
                    <a:gd name="connsiteX0" fmla="*/ 1101 w 170848"/>
                    <a:gd name="connsiteY0" fmla="*/ 248811 h 538555"/>
                    <a:gd name="connsiteX1" fmla="*/ 78300 w 170848"/>
                    <a:gd name="connsiteY1" fmla="*/ 129363 h 538555"/>
                    <a:gd name="connsiteX2" fmla="*/ 107929 w 170848"/>
                    <a:gd name="connsiteY2" fmla="*/ 27 h 538555"/>
                    <a:gd name="connsiteX3" fmla="*/ 108147 w 170848"/>
                    <a:gd name="connsiteY3" fmla="*/ 140217 h 538555"/>
                    <a:gd name="connsiteX4" fmla="*/ 129700 w 170848"/>
                    <a:gd name="connsiteY4" fmla="*/ 218152 h 538555"/>
                    <a:gd name="connsiteX5" fmla="*/ 170826 w 170848"/>
                    <a:gd name="connsiteY5" fmla="*/ 257976 h 538555"/>
                    <a:gd name="connsiteX6" fmla="*/ 124198 w 170848"/>
                    <a:gd name="connsiteY6" fmla="*/ 283972 h 538555"/>
                    <a:gd name="connsiteX7" fmla="*/ 81015 w 170848"/>
                    <a:gd name="connsiteY7" fmla="*/ 365424 h 538555"/>
                    <a:gd name="connsiteX8" fmla="*/ 51203 w 170848"/>
                    <a:gd name="connsiteY8" fmla="*/ 428875 h 538555"/>
                    <a:gd name="connsiteX9" fmla="*/ 15674 w 170848"/>
                    <a:gd name="connsiteY9" fmla="*/ 538295 h 538555"/>
                    <a:gd name="connsiteX10" fmla="*/ 32174 w 170848"/>
                    <a:gd name="connsiteY10" fmla="*/ 395272 h 538555"/>
                    <a:gd name="connsiteX11" fmla="*/ 1101 w 170848"/>
                    <a:gd name="connsiteY11" fmla="*/ 248811 h 538555"/>
                    <a:gd name="connsiteX0" fmla="*/ 1101 w 170826"/>
                    <a:gd name="connsiteY0" fmla="*/ 248811 h 538555"/>
                    <a:gd name="connsiteX1" fmla="*/ 78300 w 170826"/>
                    <a:gd name="connsiteY1" fmla="*/ 129363 h 538555"/>
                    <a:gd name="connsiteX2" fmla="*/ 107929 w 170826"/>
                    <a:gd name="connsiteY2" fmla="*/ 27 h 538555"/>
                    <a:gd name="connsiteX3" fmla="*/ 108147 w 170826"/>
                    <a:gd name="connsiteY3" fmla="*/ 140217 h 538555"/>
                    <a:gd name="connsiteX4" fmla="*/ 129700 w 170826"/>
                    <a:gd name="connsiteY4" fmla="*/ 218152 h 538555"/>
                    <a:gd name="connsiteX5" fmla="*/ 170826 w 170826"/>
                    <a:gd name="connsiteY5" fmla="*/ 257976 h 538555"/>
                    <a:gd name="connsiteX6" fmla="*/ 129697 w 170826"/>
                    <a:gd name="connsiteY6" fmla="*/ 289035 h 538555"/>
                    <a:gd name="connsiteX7" fmla="*/ 81015 w 170826"/>
                    <a:gd name="connsiteY7" fmla="*/ 365424 h 538555"/>
                    <a:gd name="connsiteX8" fmla="*/ 51203 w 170826"/>
                    <a:gd name="connsiteY8" fmla="*/ 428875 h 538555"/>
                    <a:gd name="connsiteX9" fmla="*/ 15674 w 170826"/>
                    <a:gd name="connsiteY9" fmla="*/ 538295 h 538555"/>
                    <a:gd name="connsiteX10" fmla="*/ 32174 w 170826"/>
                    <a:gd name="connsiteY10" fmla="*/ 395272 h 538555"/>
                    <a:gd name="connsiteX11" fmla="*/ 1101 w 170826"/>
                    <a:gd name="connsiteY11" fmla="*/ 248811 h 538555"/>
                    <a:gd name="connsiteX0" fmla="*/ 1101 w 170853"/>
                    <a:gd name="connsiteY0" fmla="*/ 248811 h 538555"/>
                    <a:gd name="connsiteX1" fmla="*/ 78300 w 170853"/>
                    <a:gd name="connsiteY1" fmla="*/ 129363 h 538555"/>
                    <a:gd name="connsiteX2" fmla="*/ 107929 w 170853"/>
                    <a:gd name="connsiteY2" fmla="*/ 27 h 538555"/>
                    <a:gd name="connsiteX3" fmla="*/ 108147 w 170853"/>
                    <a:gd name="connsiteY3" fmla="*/ 140217 h 538555"/>
                    <a:gd name="connsiteX4" fmla="*/ 135199 w 170853"/>
                    <a:gd name="connsiteY4" fmla="*/ 213089 h 538555"/>
                    <a:gd name="connsiteX5" fmla="*/ 170826 w 170853"/>
                    <a:gd name="connsiteY5" fmla="*/ 257976 h 538555"/>
                    <a:gd name="connsiteX6" fmla="*/ 129697 w 170853"/>
                    <a:gd name="connsiteY6" fmla="*/ 289035 h 538555"/>
                    <a:gd name="connsiteX7" fmla="*/ 81015 w 170853"/>
                    <a:gd name="connsiteY7" fmla="*/ 365424 h 538555"/>
                    <a:gd name="connsiteX8" fmla="*/ 51203 w 170853"/>
                    <a:gd name="connsiteY8" fmla="*/ 428875 h 538555"/>
                    <a:gd name="connsiteX9" fmla="*/ 15674 w 170853"/>
                    <a:gd name="connsiteY9" fmla="*/ 538295 h 538555"/>
                    <a:gd name="connsiteX10" fmla="*/ 32174 w 170853"/>
                    <a:gd name="connsiteY10" fmla="*/ 395272 h 538555"/>
                    <a:gd name="connsiteX11" fmla="*/ 1101 w 170853"/>
                    <a:gd name="connsiteY11" fmla="*/ 248811 h 538555"/>
                    <a:gd name="connsiteX0" fmla="*/ 1101 w 170873"/>
                    <a:gd name="connsiteY0" fmla="*/ 248811 h 538555"/>
                    <a:gd name="connsiteX1" fmla="*/ 78300 w 170873"/>
                    <a:gd name="connsiteY1" fmla="*/ 129363 h 538555"/>
                    <a:gd name="connsiteX2" fmla="*/ 107929 w 170873"/>
                    <a:gd name="connsiteY2" fmla="*/ 27 h 538555"/>
                    <a:gd name="connsiteX3" fmla="*/ 108147 w 170873"/>
                    <a:gd name="connsiteY3" fmla="*/ 140217 h 538555"/>
                    <a:gd name="connsiteX4" fmla="*/ 135199 w 170873"/>
                    <a:gd name="connsiteY4" fmla="*/ 213089 h 538555"/>
                    <a:gd name="connsiteX5" fmla="*/ 170826 w 170873"/>
                    <a:gd name="connsiteY5" fmla="*/ 257976 h 538555"/>
                    <a:gd name="connsiteX6" fmla="*/ 127864 w 170873"/>
                    <a:gd name="connsiteY6" fmla="*/ 299161 h 538555"/>
                    <a:gd name="connsiteX7" fmla="*/ 81015 w 170873"/>
                    <a:gd name="connsiteY7" fmla="*/ 365424 h 538555"/>
                    <a:gd name="connsiteX8" fmla="*/ 51203 w 170873"/>
                    <a:gd name="connsiteY8" fmla="*/ 428875 h 538555"/>
                    <a:gd name="connsiteX9" fmla="*/ 15674 w 170873"/>
                    <a:gd name="connsiteY9" fmla="*/ 538295 h 538555"/>
                    <a:gd name="connsiteX10" fmla="*/ 32174 w 170873"/>
                    <a:gd name="connsiteY10" fmla="*/ 395272 h 538555"/>
                    <a:gd name="connsiteX11" fmla="*/ 1101 w 170873"/>
                    <a:gd name="connsiteY11" fmla="*/ 248811 h 538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0873" h="538555">
                      <a:moveTo>
                        <a:pt x="1101" y="248811"/>
                      </a:moveTo>
                      <a:cubicBezTo>
                        <a:pt x="8789" y="204493"/>
                        <a:pt x="59139" y="170827"/>
                        <a:pt x="78300" y="129363"/>
                      </a:cubicBezTo>
                      <a:cubicBezTo>
                        <a:pt x="97461" y="87899"/>
                        <a:pt x="102955" y="-1782"/>
                        <a:pt x="107929" y="27"/>
                      </a:cubicBezTo>
                      <a:cubicBezTo>
                        <a:pt x="112903" y="1836"/>
                        <a:pt x="103602" y="104707"/>
                        <a:pt x="108147" y="140217"/>
                      </a:cubicBezTo>
                      <a:cubicBezTo>
                        <a:pt x="112692" y="175727"/>
                        <a:pt x="120781" y="193462"/>
                        <a:pt x="135199" y="213089"/>
                      </a:cubicBezTo>
                      <a:cubicBezTo>
                        <a:pt x="149617" y="232716"/>
                        <a:pt x="172048" y="243631"/>
                        <a:pt x="170826" y="257976"/>
                      </a:cubicBezTo>
                      <a:cubicBezTo>
                        <a:pt x="169604" y="272321"/>
                        <a:pt x="146804" y="281253"/>
                        <a:pt x="127864" y="299161"/>
                      </a:cubicBezTo>
                      <a:cubicBezTo>
                        <a:pt x="108924" y="317069"/>
                        <a:pt x="93792" y="343805"/>
                        <a:pt x="81015" y="365424"/>
                      </a:cubicBezTo>
                      <a:cubicBezTo>
                        <a:pt x="68238" y="387043"/>
                        <a:pt x="62093" y="400063"/>
                        <a:pt x="51203" y="428875"/>
                      </a:cubicBezTo>
                      <a:cubicBezTo>
                        <a:pt x="40313" y="457687"/>
                        <a:pt x="18845" y="543895"/>
                        <a:pt x="15674" y="538295"/>
                      </a:cubicBezTo>
                      <a:cubicBezTo>
                        <a:pt x="12503" y="532695"/>
                        <a:pt x="35960" y="443519"/>
                        <a:pt x="32174" y="395272"/>
                      </a:cubicBezTo>
                      <a:cubicBezTo>
                        <a:pt x="28388" y="347025"/>
                        <a:pt x="-6587" y="293129"/>
                        <a:pt x="1101" y="248811"/>
                      </a:cubicBezTo>
                      <a:close/>
                    </a:path>
                  </a:pathLst>
                </a:custGeom>
                <a:solidFill>
                  <a:srgbClr val="F34949"/>
                </a:solidFill>
                <a:ln w="63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  <p:sp>
              <p:nvSpPr>
                <p:cNvPr id="58" name="Oval 18">
                  <a:extLst>
                    <a:ext uri="{FF2B5EF4-FFF2-40B4-BE49-F238E27FC236}">
                      <a16:creationId xmlns:a16="http://schemas.microsoft.com/office/drawing/2014/main" id="{B088A2DE-7457-4BF3-A89B-5EEF49ED644A}"/>
                    </a:ext>
                  </a:extLst>
                </p:cNvPr>
                <p:cNvSpPr/>
                <p:nvPr/>
              </p:nvSpPr>
              <p:spPr>
                <a:xfrm>
                  <a:off x="2142920" y="4739950"/>
                  <a:ext cx="69996" cy="91348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  <a:gd name="connsiteX0" fmla="*/ 4 w 91562"/>
                    <a:gd name="connsiteY0" fmla="*/ 62076 h 127464"/>
                    <a:gd name="connsiteX1" fmla="*/ 41712 w 91562"/>
                    <a:gd name="connsiteY1" fmla="*/ 102 h 127464"/>
                    <a:gd name="connsiteX2" fmla="*/ 91562 w 91562"/>
                    <a:gd name="connsiteY2" fmla="*/ 53936 h 127464"/>
                    <a:gd name="connsiteX3" fmla="*/ 40017 w 91562"/>
                    <a:gd name="connsiteY3" fmla="*/ 127435 h 127464"/>
                    <a:gd name="connsiteX4" fmla="*/ 4 w 91562"/>
                    <a:gd name="connsiteY4" fmla="*/ 62076 h 127464"/>
                    <a:gd name="connsiteX0" fmla="*/ 3 w 102245"/>
                    <a:gd name="connsiteY0" fmla="*/ 62076 h 127464"/>
                    <a:gd name="connsiteX1" fmla="*/ 41711 w 102245"/>
                    <a:gd name="connsiteY1" fmla="*/ 102 h 127464"/>
                    <a:gd name="connsiteX2" fmla="*/ 102245 w 102245"/>
                    <a:gd name="connsiteY2" fmla="*/ 53936 h 127464"/>
                    <a:gd name="connsiteX3" fmla="*/ 40016 w 102245"/>
                    <a:gd name="connsiteY3" fmla="*/ 127435 h 127464"/>
                    <a:gd name="connsiteX4" fmla="*/ 3 w 102245"/>
                    <a:gd name="connsiteY4" fmla="*/ 62076 h 127464"/>
                    <a:gd name="connsiteX0" fmla="*/ 119 w 102361"/>
                    <a:gd name="connsiteY0" fmla="*/ 73554 h 138944"/>
                    <a:gd name="connsiteX1" fmla="*/ 52512 w 102361"/>
                    <a:gd name="connsiteY1" fmla="*/ 55 h 138944"/>
                    <a:gd name="connsiteX2" fmla="*/ 102361 w 102361"/>
                    <a:gd name="connsiteY2" fmla="*/ 65414 h 138944"/>
                    <a:gd name="connsiteX3" fmla="*/ 40132 w 102361"/>
                    <a:gd name="connsiteY3" fmla="*/ 138913 h 138944"/>
                    <a:gd name="connsiteX4" fmla="*/ 119 w 102361"/>
                    <a:gd name="connsiteY4" fmla="*/ 73554 h 138944"/>
                    <a:gd name="connsiteX0" fmla="*/ 180 w 91737"/>
                    <a:gd name="connsiteY0" fmla="*/ 69673 h 138883"/>
                    <a:gd name="connsiteX1" fmla="*/ 41888 w 91737"/>
                    <a:gd name="connsiteY1" fmla="*/ 17 h 138883"/>
                    <a:gd name="connsiteX2" fmla="*/ 91737 w 91737"/>
                    <a:gd name="connsiteY2" fmla="*/ 65376 h 138883"/>
                    <a:gd name="connsiteX3" fmla="*/ 29508 w 91737"/>
                    <a:gd name="connsiteY3" fmla="*/ 138875 h 138883"/>
                    <a:gd name="connsiteX4" fmla="*/ 180 w 91737"/>
                    <a:gd name="connsiteY4" fmla="*/ 69673 h 138883"/>
                    <a:gd name="connsiteX0" fmla="*/ 319 w 91876"/>
                    <a:gd name="connsiteY0" fmla="*/ 60126 h 129335"/>
                    <a:gd name="connsiteX1" fmla="*/ 46839 w 91876"/>
                    <a:gd name="connsiteY1" fmla="*/ 28 h 129335"/>
                    <a:gd name="connsiteX2" fmla="*/ 91876 w 91876"/>
                    <a:gd name="connsiteY2" fmla="*/ 55829 h 129335"/>
                    <a:gd name="connsiteX3" fmla="*/ 29647 w 91876"/>
                    <a:gd name="connsiteY3" fmla="*/ 129328 h 129335"/>
                    <a:gd name="connsiteX4" fmla="*/ 319 w 91876"/>
                    <a:gd name="connsiteY4" fmla="*/ 60126 h 129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6" h="129335">
                      <a:moveTo>
                        <a:pt x="319" y="60126"/>
                      </a:moveTo>
                      <a:cubicBezTo>
                        <a:pt x="3184" y="38576"/>
                        <a:pt x="31580" y="744"/>
                        <a:pt x="46839" y="28"/>
                      </a:cubicBezTo>
                      <a:cubicBezTo>
                        <a:pt x="62098" y="-688"/>
                        <a:pt x="91876" y="12611"/>
                        <a:pt x="91876" y="55829"/>
                      </a:cubicBezTo>
                      <a:cubicBezTo>
                        <a:pt x="91876" y="99047"/>
                        <a:pt x="44906" y="128612"/>
                        <a:pt x="29647" y="129328"/>
                      </a:cubicBezTo>
                      <a:cubicBezTo>
                        <a:pt x="14388" y="130044"/>
                        <a:pt x="-2546" y="81676"/>
                        <a:pt x="319" y="60126"/>
                      </a:cubicBezTo>
                      <a:close/>
                    </a:path>
                  </a:pathLst>
                </a:custGeom>
                <a:solidFill>
                  <a:srgbClr val="D02626"/>
                </a:solidFill>
                <a:ln w="6350">
                  <a:solidFill>
                    <a:srgbClr val="C40F0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64A22F6-CCEA-4CE8-AE2C-3FFBA06FEEC5}"/>
                  </a:ext>
                </a:extLst>
              </p:cNvPr>
              <p:cNvGrpSpPr/>
              <p:nvPr/>
            </p:nvGrpSpPr>
            <p:grpSpPr>
              <a:xfrm>
                <a:off x="1585652" y="1768216"/>
                <a:ext cx="335114" cy="778472"/>
                <a:chOff x="2099406" y="4558423"/>
                <a:chExt cx="234462" cy="501443"/>
              </a:xfrm>
            </p:grpSpPr>
            <p:sp>
              <p:nvSpPr>
                <p:cNvPr id="55" name="Oval 47">
                  <a:extLst>
                    <a:ext uri="{FF2B5EF4-FFF2-40B4-BE49-F238E27FC236}">
                      <a16:creationId xmlns:a16="http://schemas.microsoft.com/office/drawing/2014/main" id="{D0386533-E7D6-4A5F-A78F-B1B26EDBE47A}"/>
                    </a:ext>
                  </a:extLst>
                </p:cNvPr>
                <p:cNvSpPr/>
                <p:nvPr/>
              </p:nvSpPr>
              <p:spPr>
                <a:xfrm>
                  <a:off x="2099406" y="4558423"/>
                  <a:ext cx="234462" cy="501443"/>
                </a:xfrm>
                <a:custGeom>
                  <a:avLst/>
                  <a:gdLst>
                    <a:gd name="connsiteX0" fmla="*/ 0 w 148534"/>
                    <a:gd name="connsiteY0" fmla="*/ 99549 h 199098"/>
                    <a:gd name="connsiteX1" fmla="*/ 74267 w 148534"/>
                    <a:gd name="connsiteY1" fmla="*/ 0 h 199098"/>
                    <a:gd name="connsiteX2" fmla="*/ 148534 w 148534"/>
                    <a:gd name="connsiteY2" fmla="*/ 99549 h 199098"/>
                    <a:gd name="connsiteX3" fmla="*/ 74267 w 148534"/>
                    <a:gd name="connsiteY3" fmla="*/ 199098 h 199098"/>
                    <a:gd name="connsiteX4" fmla="*/ 0 w 148534"/>
                    <a:gd name="connsiteY4" fmla="*/ 99549 h 199098"/>
                    <a:gd name="connsiteX0" fmla="*/ 755 w 149818"/>
                    <a:gd name="connsiteY0" fmla="*/ 248784 h 348333"/>
                    <a:gd name="connsiteX1" fmla="*/ 115723 w 149818"/>
                    <a:gd name="connsiteY1" fmla="*/ 0 h 348333"/>
                    <a:gd name="connsiteX2" fmla="*/ 149289 w 149818"/>
                    <a:gd name="connsiteY2" fmla="*/ 248784 h 348333"/>
                    <a:gd name="connsiteX3" fmla="*/ 75022 w 149818"/>
                    <a:gd name="connsiteY3" fmla="*/ 348333 h 348333"/>
                    <a:gd name="connsiteX4" fmla="*/ 755 w 149818"/>
                    <a:gd name="connsiteY4" fmla="*/ 248784 h 348333"/>
                    <a:gd name="connsiteX0" fmla="*/ 70 w 148604"/>
                    <a:gd name="connsiteY0" fmla="*/ 251213 h 350762"/>
                    <a:gd name="connsiteX1" fmla="*/ 85409 w 148604"/>
                    <a:gd name="connsiteY1" fmla="*/ 131765 h 350762"/>
                    <a:gd name="connsiteX2" fmla="*/ 115038 w 148604"/>
                    <a:gd name="connsiteY2" fmla="*/ 2429 h 350762"/>
                    <a:gd name="connsiteX3" fmla="*/ 148604 w 148604"/>
                    <a:gd name="connsiteY3" fmla="*/ 251213 h 350762"/>
                    <a:gd name="connsiteX4" fmla="*/ 74337 w 148604"/>
                    <a:gd name="connsiteY4" fmla="*/ 350762 h 350762"/>
                    <a:gd name="connsiteX5" fmla="*/ 70 w 148604"/>
                    <a:gd name="connsiteY5" fmla="*/ 251213 h 350762"/>
                    <a:gd name="connsiteX0" fmla="*/ 70 w 150934"/>
                    <a:gd name="connsiteY0" fmla="*/ 249131 h 348680"/>
                    <a:gd name="connsiteX1" fmla="*/ 85409 w 150934"/>
                    <a:gd name="connsiteY1" fmla="*/ 129683 h 348680"/>
                    <a:gd name="connsiteX2" fmla="*/ 115038 w 150934"/>
                    <a:gd name="connsiteY2" fmla="*/ 347 h 348680"/>
                    <a:gd name="connsiteX3" fmla="*/ 123396 w 150934"/>
                    <a:gd name="connsiteY3" fmla="*/ 170384 h 348680"/>
                    <a:gd name="connsiteX4" fmla="*/ 148604 w 150934"/>
                    <a:gd name="connsiteY4" fmla="*/ 249131 h 348680"/>
                    <a:gd name="connsiteX5" fmla="*/ 74337 w 150934"/>
                    <a:gd name="connsiteY5" fmla="*/ 348680 h 348680"/>
                    <a:gd name="connsiteX6" fmla="*/ 70 w 150934"/>
                    <a:gd name="connsiteY6" fmla="*/ 249131 h 348680"/>
                    <a:gd name="connsiteX0" fmla="*/ 3571 w 154435"/>
                    <a:gd name="connsiteY0" fmla="*/ 249131 h 538615"/>
                    <a:gd name="connsiteX1" fmla="*/ 88910 w 154435"/>
                    <a:gd name="connsiteY1" fmla="*/ 129683 h 538615"/>
                    <a:gd name="connsiteX2" fmla="*/ 118539 w 154435"/>
                    <a:gd name="connsiteY2" fmla="*/ 347 h 538615"/>
                    <a:gd name="connsiteX3" fmla="*/ 126897 w 154435"/>
                    <a:gd name="connsiteY3" fmla="*/ 170384 h 538615"/>
                    <a:gd name="connsiteX4" fmla="*/ 152105 w 154435"/>
                    <a:gd name="connsiteY4" fmla="*/ 249131 h 538615"/>
                    <a:gd name="connsiteX5" fmla="*/ 39851 w 154435"/>
                    <a:gd name="connsiteY5" fmla="*/ 538615 h 538615"/>
                    <a:gd name="connsiteX6" fmla="*/ 3571 w 154435"/>
                    <a:gd name="connsiteY6" fmla="*/ 249131 h 538615"/>
                    <a:gd name="connsiteX0" fmla="*/ 1318 w 150079"/>
                    <a:gd name="connsiteY0" fmla="*/ 249131 h 541123"/>
                    <a:gd name="connsiteX1" fmla="*/ 86657 w 150079"/>
                    <a:gd name="connsiteY1" fmla="*/ 129683 h 541123"/>
                    <a:gd name="connsiteX2" fmla="*/ 116286 w 150079"/>
                    <a:gd name="connsiteY2" fmla="*/ 347 h 541123"/>
                    <a:gd name="connsiteX3" fmla="*/ 124644 w 150079"/>
                    <a:gd name="connsiteY3" fmla="*/ 170384 h 541123"/>
                    <a:gd name="connsiteX4" fmla="*/ 149852 w 150079"/>
                    <a:gd name="connsiteY4" fmla="*/ 249131 h 541123"/>
                    <a:gd name="connsiteX5" fmla="*/ 75805 w 150079"/>
                    <a:gd name="connsiteY5" fmla="*/ 382025 h 541123"/>
                    <a:gd name="connsiteX6" fmla="*/ 37598 w 150079"/>
                    <a:gd name="connsiteY6" fmla="*/ 538615 h 541123"/>
                    <a:gd name="connsiteX7" fmla="*/ 1318 w 150079"/>
                    <a:gd name="connsiteY7" fmla="*/ 249131 h 541123"/>
                    <a:gd name="connsiteX0" fmla="*/ 2844 w 151605"/>
                    <a:gd name="connsiteY0" fmla="*/ 249131 h 541123"/>
                    <a:gd name="connsiteX1" fmla="*/ 88183 w 151605"/>
                    <a:gd name="connsiteY1" fmla="*/ 129683 h 541123"/>
                    <a:gd name="connsiteX2" fmla="*/ 117812 w 151605"/>
                    <a:gd name="connsiteY2" fmla="*/ 347 h 541123"/>
                    <a:gd name="connsiteX3" fmla="*/ 126170 w 151605"/>
                    <a:gd name="connsiteY3" fmla="*/ 170384 h 541123"/>
                    <a:gd name="connsiteX4" fmla="*/ 151378 w 151605"/>
                    <a:gd name="connsiteY4" fmla="*/ 249131 h 541123"/>
                    <a:gd name="connsiteX5" fmla="*/ 77331 w 151605"/>
                    <a:gd name="connsiteY5" fmla="*/ 382025 h 541123"/>
                    <a:gd name="connsiteX6" fmla="*/ 25557 w 151605"/>
                    <a:gd name="connsiteY6" fmla="*/ 538615 h 541123"/>
                    <a:gd name="connsiteX7" fmla="*/ 2844 w 151605"/>
                    <a:gd name="connsiteY7" fmla="*/ 249131 h 541123"/>
                    <a:gd name="connsiteX0" fmla="*/ 917 w 149678"/>
                    <a:gd name="connsiteY0" fmla="*/ 249131 h 538653"/>
                    <a:gd name="connsiteX1" fmla="*/ 86256 w 149678"/>
                    <a:gd name="connsiteY1" fmla="*/ 129683 h 538653"/>
                    <a:gd name="connsiteX2" fmla="*/ 115885 w 149678"/>
                    <a:gd name="connsiteY2" fmla="*/ 347 h 538653"/>
                    <a:gd name="connsiteX3" fmla="*/ 124243 w 149678"/>
                    <a:gd name="connsiteY3" fmla="*/ 170384 h 538653"/>
                    <a:gd name="connsiteX4" fmla="*/ 149451 w 149678"/>
                    <a:gd name="connsiteY4" fmla="*/ 249131 h 538653"/>
                    <a:gd name="connsiteX5" fmla="*/ 75404 w 149678"/>
                    <a:gd name="connsiteY5" fmla="*/ 382025 h 538653"/>
                    <a:gd name="connsiteX6" fmla="*/ 23630 w 149678"/>
                    <a:gd name="connsiteY6" fmla="*/ 538615 h 538653"/>
                    <a:gd name="connsiteX7" fmla="*/ 40130 w 149678"/>
                    <a:gd name="connsiteY7" fmla="*/ 395592 h 538653"/>
                    <a:gd name="connsiteX8" fmla="*/ 917 w 149678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9254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8440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24"/>
                    <a:gd name="connsiteY0" fmla="*/ 248811 h 538333"/>
                    <a:gd name="connsiteX1" fmla="*/ 86256 w 146924"/>
                    <a:gd name="connsiteY1" fmla="*/ 129363 h 538333"/>
                    <a:gd name="connsiteX2" fmla="*/ 115885 w 146924"/>
                    <a:gd name="connsiteY2" fmla="*/ 27 h 538333"/>
                    <a:gd name="connsiteX3" fmla="*/ 116103 w 146924"/>
                    <a:gd name="connsiteY3" fmla="*/ 140217 h 538333"/>
                    <a:gd name="connsiteX4" fmla="*/ 146738 w 146924"/>
                    <a:gd name="connsiteY4" fmla="*/ 284084 h 538333"/>
                    <a:gd name="connsiteX5" fmla="*/ 75404 w 146924"/>
                    <a:gd name="connsiteY5" fmla="*/ 381705 h 538333"/>
                    <a:gd name="connsiteX6" fmla="*/ 23630 w 146924"/>
                    <a:gd name="connsiteY6" fmla="*/ 538295 h 538333"/>
                    <a:gd name="connsiteX7" fmla="*/ 40130 w 146924"/>
                    <a:gd name="connsiteY7" fmla="*/ 395272 h 538333"/>
                    <a:gd name="connsiteX8" fmla="*/ 917 w 146924"/>
                    <a:gd name="connsiteY8" fmla="*/ 248811 h 538333"/>
                    <a:gd name="connsiteX0" fmla="*/ 1101 w 138968"/>
                    <a:gd name="connsiteY0" fmla="*/ 248811 h 538333"/>
                    <a:gd name="connsiteX1" fmla="*/ 78300 w 138968"/>
                    <a:gd name="connsiteY1" fmla="*/ 129363 h 538333"/>
                    <a:gd name="connsiteX2" fmla="*/ 107929 w 138968"/>
                    <a:gd name="connsiteY2" fmla="*/ 27 h 538333"/>
                    <a:gd name="connsiteX3" fmla="*/ 108147 w 138968"/>
                    <a:gd name="connsiteY3" fmla="*/ 140217 h 538333"/>
                    <a:gd name="connsiteX4" fmla="*/ 138782 w 138968"/>
                    <a:gd name="connsiteY4" fmla="*/ 284084 h 538333"/>
                    <a:gd name="connsiteX5" fmla="*/ 67448 w 138968"/>
                    <a:gd name="connsiteY5" fmla="*/ 381705 h 538333"/>
                    <a:gd name="connsiteX6" fmla="*/ 15674 w 138968"/>
                    <a:gd name="connsiteY6" fmla="*/ 538295 h 538333"/>
                    <a:gd name="connsiteX7" fmla="*/ 32174 w 138968"/>
                    <a:gd name="connsiteY7" fmla="*/ 395272 h 538333"/>
                    <a:gd name="connsiteX8" fmla="*/ 1101 w 138968"/>
                    <a:gd name="connsiteY8" fmla="*/ 248811 h 538333"/>
                    <a:gd name="connsiteX0" fmla="*/ 1101 w 138968"/>
                    <a:gd name="connsiteY0" fmla="*/ 248811 h 538392"/>
                    <a:gd name="connsiteX1" fmla="*/ 78300 w 138968"/>
                    <a:gd name="connsiteY1" fmla="*/ 129363 h 538392"/>
                    <a:gd name="connsiteX2" fmla="*/ 107929 w 138968"/>
                    <a:gd name="connsiteY2" fmla="*/ 27 h 538392"/>
                    <a:gd name="connsiteX3" fmla="*/ 108147 w 138968"/>
                    <a:gd name="connsiteY3" fmla="*/ 140217 h 538392"/>
                    <a:gd name="connsiteX4" fmla="*/ 138782 w 138968"/>
                    <a:gd name="connsiteY4" fmla="*/ 284084 h 538392"/>
                    <a:gd name="connsiteX5" fmla="*/ 72875 w 138968"/>
                    <a:gd name="connsiteY5" fmla="*/ 373565 h 538392"/>
                    <a:gd name="connsiteX6" fmla="*/ 15674 w 138968"/>
                    <a:gd name="connsiteY6" fmla="*/ 538295 h 538392"/>
                    <a:gd name="connsiteX7" fmla="*/ 32174 w 138968"/>
                    <a:gd name="connsiteY7" fmla="*/ 395272 h 538392"/>
                    <a:gd name="connsiteX8" fmla="*/ 1101 w 138968"/>
                    <a:gd name="connsiteY8" fmla="*/ 248811 h 538392"/>
                    <a:gd name="connsiteX0" fmla="*/ 1101 w 138968"/>
                    <a:gd name="connsiteY0" fmla="*/ 248811 h 538416"/>
                    <a:gd name="connsiteX1" fmla="*/ 78300 w 138968"/>
                    <a:gd name="connsiteY1" fmla="*/ 129363 h 538416"/>
                    <a:gd name="connsiteX2" fmla="*/ 107929 w 138968"/>
                    <a:gd name="connsiteY2" fmla="*/ 27 h 538416"/>
                    <a:gd name="connsiteX3" fmla="*/ 108147 w 138968"/>
                    <a:gd name="connsiteY3" fmla="*/ 140217 h 538416"/>
                    <a:gd name="connsiteX4" fmla="*/ 138782 w 138968"/>
                    <a:gd name="connsiteY4" fmla="*/ 284084 h 538416"/>
                    <a:gd name="connsiteX5" fmla="*/ 72875 w 138968"/>
                    <a:gd name="connsiteY5" fmla="*/ 370851 h 538416"/>
                    <a:gd name="connsiteX6" fmla="*/ 15674 w 138968"/>
                    <a:gd name="connsiteY6" fmla="*/ 538295 h 538416"/>
                    <a:gd name="connsiteX7" fmla="*/ 32174 w 138968"/>
                    <a:gd name="connsiteY7" fmla="*/ 395272 h 538416"/>
                    <a:gd name="connsiteX8" fmla="*/ 1101 w 138968"/>
                    <a:gd name="connsiteY8" fmla="*/ 248811 h 538416"/>
                    <a:gd name="connsiteX0" fmla="*/ 1101 w 130898"/>
                    <a:gd name="connsiteY0" fmla="*/ 248811 h 538416"/>
                    <a:gd name="connsiteX1" fmla="*/ 78300 w 130898"/>
                    <a:gd name="connsiteY1" fmla="*/ 129363 h 538416"/>
                    <a:gd name="connsiteX2" fmla="*/ 107929 w 130898"/>
                    <a:gd name="connsiteY2" fmla="*/ 27 h 538416"/>
                    <a:gd name="connsiteX3" fmla="*/ 108147 w 130898"/>
                    <a:gd name="connsiteY3" fmla="*/ 140217 h 538416"/>
                    <a:gd name="connsiteX4" fmla="*/ 130642 w 130898"/>
                    <a:gd name="connsiteY4" fmla="*/ 297651 h 538416"/>
                    <a:gd name="connsiteX5" fmla="*/ 72875 w 130898"/>
                    <a:gd name="connsiteY5" fmla="*/ 370851 h 538416"/>
                    <a:gd name="connsiteX6" fmla="*/ 15674 w 130898"/>
                    <a:gd name="connsiteY6" fmla="*/ 538295 h 538416"/>
                    <a:gd name="connsiteX7" fmla="*/ 32174 w 130898"/>
                    <a:gd name="connsiteY7" fmla="*/ 395272 h 538416"/>
                    <a:gd name="connsiteX8" fmla="*/ 1101 w 130898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474"/>
                    <a:gd name="connsiteX1" fmla="*/ 78300 w 141665"/>
                    <a:gd name="connsiteY1" fmla="*/ 129363 h 538474"/>
                    <a:gd name="connsiteX2" fmla="*/ 107929 w 141665"/>
                    <a:gd name="connsiteY2" fmla="*/ 27 h 538474"/>
                    <a:gd name="connsiteX3" fmla="*/ 108147 w 141665"/>
                    <a:gd name="connsiteY3" fmla="*/ 140217 h 538474"/>
                    <a:gd name="connsiteX4" fmla="*/ 141495 w 141665"/>
                    <a:gd name="connsiteY4" fmla="*/ 259664 h 538474"/>
                    <a:gd name="connsiteX5" fmla="*/ 81015 w 141665"/>
                    <a:gd name="connsiteY5" fmla="*/ 365424 h 538474"/>
                    <a:gd name="connsiteX6" fmla="*/ 15674 w 141665"/>
                    <a:gd name="connsiteY6" fmla="*/ 538295 h 538474"/>
                    <a:gd name="connsiteX7" fmla="*/ 32174 w 141665"/>
                    <a:gd name="connsiteY7" fmla="*/ 395272 h 538474"/>
                    <a:gd name="connsiteX8" fmla="*/ 1101 w 141665"/>
                    <a:gd name="connsiteY8" fmla="*/ 248811 h 538474"/>
                    <a:gd name="connsiteX0" fmla="*/ 1101 w 141665"/>
                    <a:gd name="connsiteY0" fmla="*/ 248811 h 538555"/>
                    <a:gd name="connsiteX1" fmla="*/ 78300 w 141665"/>
                    <a:gd name="connsiteY1" fmla="*/ 129363 h 538555"/>
                    <a:gd name="connsiteX2" fmla="*/ 107929 w 141665"/>
                    <a:gd name="connsiteY2" fmla="*/ 27 h 538555"/>
                    <a:gd name="connsiteX3" fmla="*/ 108147 w 141665"/>
                    <a:gd name="connsiteY3" fmla="*/ 140217 h 538555"/>
                    <a:gd name="connsiteX4" fmla="*/ 141495 w 141665"/>
                    <a:gd name="connsiteY4" fmla="*/ 259664 h 538555"/>
                    <a:gd name="connsiteX5" fmla="*/ 81015 w 141665"/>
                    <a:gd name="connsiteY5" fmla="*/ 365424 h 538555"/>
                    <a:gd name="connsiteX6" fmla="*/ 51203 w 141665"/>
                    <a:gd name="connsiteY6" fmla="*/ 428875 h 538555"/>
                    <a:gd name="connsiteX7" fmla="*/ 15674 w 141665"/>
                    <a:gd name="connsiteY7" fmla="*/ 538295 h 538555"/>
                    <a:gd name="connsiteX8" fmla="*/ 32174 w 141665"/>
                    <a:gd name="connsiteY8" fmla="*/ 395272 h 538555"/>
                    <a:gd name="connsiteX9" fmla="*/ 1101 w 141665"/>
                    <a:gd name="connsiteY9" fmla="*/ 248811 h 538555"/>
                    <a:gd name="connsiteX0" fmla="*/ 1101 w 194728"/>
                    <a:gd name="connsiteY0" fmla="*/ 248811 h 538555"/>
                    <a:gd name="connsiteX1" fmla="*/ 78300 w 194728"/>
                    <a:gd name="connsiteY1" fmla="*/ 129363 h 538555"/>
                    <a:gd name="connsiteX2" fmla="*/ 107929 w 194728"/>
                    <a:gd name="connsiteY2" fmla="*/ 27 h 538555"/>
                    <a:gd name="connsiteX3" fmla="*/ 108147 w 194728"/>
                    <a:gd name="connsiteY3" fmla="*/ 140217 h 538555"/>
                    <a:gd name="connsiteX4" fmla="*/ 194656 w 194728"/>
                    <a:gd name="connsiteY4" fmla="*/ 257976 h 538555"/>
                    <a:gd name="connsiteX5" fmla="*/ 81015 w 194728"/>
                    <a:gd name="connsiteY5" fmla="*/ 365424 h 538555"/>
                    <a:gd name="connsiteX6" fmla="*/ 51203 w 194728"/>
                    <a:gd name="connsiteY6" fmla="*/ 428875 h 538555"/>
                    <a:gd name="connsiteX7" fmla="*/ 15674 w 194728"/>
                    <a:gd name="connsiteY7" fmla="*/ 538295 h 538555"/>
                    <a:gd name="connsiteX8" fmla="*/ 32174 w 194728"/>
                    <a:gd name="connsiteY8" fmla="*/ 395272 h 538555"/>
                    <a:gd name="connsiteX9" fmla="*/ 1101 w 194728"/>
                    <a:gd name="connsiteY9" fmla="*/ 248811 h 538555"/>
                    <a:gd name="connsiteX0" fmla="*/ 1101 w 197004"/>
                    <a:gd name="connsiteY0" fmla="*/ 248811 h 538555"/>
                    <a:gd name="connsiteX1" fmla="*/ 78300 w 197004"/>
                    <a:gd name="connsiteY1" fmla="*/ 129363 h 538555"/>
                    <a:gd name="connsiteX2" fmla="*/ 107929 w 197004"/>
                    <a:gd name="connsiteY2" fmla="*/ 27 h 538555"/>
                    <a:gd name="connsiteX3" fmla="*/ 108147 w 197004"/>
                    <a:gd name="connsiteY3" fmla="*/ 140217 h 538555"/>
                    <a:gd name="connsiteX4" fmla="*/ 194656 w 197004"/>
                    <a:gd name="connsiteY4" fmla="*/ 257976 h 538555"/>
                    <a:gd name="connsiteX5" fmla="*/ 164526 w 197004"/>
                    <a:gd name="connsiteY5" fmla="*/ 299161 h 538555"/>
                    <a:gd name="connsiteX6" fmla="*/ 81015 w 197004"/>
                    <a:gd name="connsiteY6" fmla="*/ 365424 h 538555"/>
                    <a:gd name="connsiteX7" fmla="*/ 51203 w 197004"/>
                    <a:gd name="connsiteY7" fmla="*/ 428875 h 538555"/>
                    <a:gd name="connsiteX8" fmla="*/ 15674 w 197004"/>
                    <a:gd name="connsiteY8" fmla="*/ 538295 h 538555"/>
                    <a:gd name="connsiteX9" fmla="*/ 32174 w 197004"/>
                    <a:gd name="connsiteY9" fmla="*/ 395272 h 538555"/>
                    <a:gd name="connsiteX10" fmla="*/ 1101 w 197004"/>
                    <a:gd name="connsiteY10" fmla="*/ 248811 h 538555"/>
                    <a:gd name="connsiteX0" fmla="*/ 1101 w 195225"/>
                    <a:gd name="connsiteY0" fmla="*/ 248811 h 538555"/>
                    <a:gd name="connsiteX1" fmla="*/ 78300 w 195225"/>
                    <a:gd name="connsiteY1" fmla="*/ 129363 h 538555"/>
                    <a:gd name="connsiteX2" fmla="*/ 107929 w 195225"/>
                    <a:gd name="connsiteY2" fmla="*/ 27 h 538555"/>
                    <a:gd name="connsiteX3" fmla="*/ 108147 w 195225"/>
                    <a:gd name="connsiteY3" fmla="*/ 140217 h 538555"/>
                    <a:gd name="connsiteX4" fmla="*/ 194656 w 195225"/>
                    <a:gd name="connsiteY4" fmla="*/ 257976 h 538555"/>
                    <a:gd name="connsiteX5" fmla="*/ 142529 w 195225"/>
                    <a:gd name="connsiteY5" fmla="*/ 278909 h 538555"/>
                    <a:gd name="connsiteX6" fmla="*/ 81015 w 195225"/>
                    <a:gd name="connsiteY6" fmla="*/ 365424 h 538555"/>
                    <a:gd name="connsiteX7" fmla="*/ 51203 w 195225"/>
                    <a:gd name="connsiteY7" fmla="*/ 428875 h 538555"/>
                    <a:gd name="connsiteX8" fmla="*/ 15674 w 195225"/>
                    <a:gd name="connsiteY8" fmla="*/ 538295 h 538555"/>
                    <a:gd name="connsiteX9" fmla="*/ 32174 w 195225"/>
                    <a:gd name="connsiteY9" fmla="*/ 395272 h 538555"/>
                    <a:gd name="connsiteX10" fmla="*/ 1101 w 195225"/>
                    <a:gd name="connsiteY10" fmla="*/ 248811 h 538555"/>
                    <a:gd name="connsiteX0" fmla="*/ 1101 w 194712"/>
                    <a:gd name="connsiteY0" fmla="*/ 248811 h 538555"/>
                    <a:gd name="connsiteX1" fmla="*/ 78300 w 194712"/>
                    <a:gd name="connsiteY1" fmla="*/ 129363 h 538555"/>
                    <a:gd name="connsiteX2" fmla="*/ 107929 w 194712"/>
                    <a:gd name="connsiteY2" fmla="*/ 27 h 538555"/>
                    <a:gd name="connsiteX3" fmla="*/ 108147 w 194712"/>
                    <a:gd name="connsiteY3" fmla="*/ 140217 h 538555"/>
                    <a:gd name="connsiteX4" fmla="*/ 151698 w 194712"/>
                    <a:gd name="connsiteY4" fmla="*/ 199587 h 538555"/>
                    <a:gd name="connsiteX5" fmla="*/ 194656 w 194712"/>
                    <a:gd name="connsiteY5" fmla="*/ 257976 h 538555"/>
                    <a:gd name="connsiteX6" fmla="*/ 142529 w 194712"/>
                    <a:gd name="connsiteY6" fmla="*/ 278909 h 538555"/>
                    <a:gd name="connsiteX7" fmla="*/ 81015 w 194712"/>
                    <a:gd name="connsiteY7" fmla="*/ 365424 h 538555"/>
                    <a:gd name="connsiteX8" fmla="*/ 51203 w 194712"/>
                    <a:gd name="connsiteY8" fmla="*/ 428875 h 538555"/>
                    <a:gd name="connsiteX9" fmla="*/ 15674 w 194712"/>
                    <a:gd name="connsiteY9" fmla="*/ 538295 h 538555"/>
                    <a:gd name="connsiteX10" fmla="*/ 32174 w 194712"/>
                    <a:gd name="connsiteY10" fmla="*/ 395272 h 538555"/>
                    <a:gd name="connsiteX11" fmla="*/ 1101 w 194712"/>
                    <a:gd name="connsiteY11" fmla="*/ 248811 h 538555"/>
                    <a:gd name="connsiteX0" fmla="*/ 1101 w 194748"/>
                    <a:gd name="connsiteY0" fmla="*/ 248811 h 538555"/>
                    <a:gd name="connsiteX1" fmla="*/ 78300 w 194748"/>
                    <a:gd name="connsiteY1" fmla="*/ 129363 h 538555"/>
                    <a:gd name="connsiteX2" fmla="*/ 107929 w 194748"/>
                    <a:gd name="connsiteY2" fmla="*/ 27 h 538555"/>
                    <a:gd name="connsiteX3" fmla="*/ 108147 w 194748"/>
                    <a:gd name="connsiteY3" fmla="*/ 140217 h 538555"/>
                    <a:gd name="connsiteX4" fmla="*/ 129700 w 194748"/>
                    <a:gd name="connsiteY4" fmla="*/ 218152 h 538555"/>
                    <a:gd name="connsiteX5" fmla="*/ 194656 w 194748"/>
                    <a:gd name="connsiteY5" fmla="*/ 257976 h 538555"/>
                    <a:gd name="connsiteX6" fmla="*/ 142529 w 194748"/>
                    <a:gd name="connsiteY6" fmla="*/ 278909 h 538555"/>
                    <a:gd name="connsiteX7" fmla="*/ 81015 w 194748"/>
                    <a:gd name="connsiteY7" fmla="*/ 365424 h 538555"/>
                    <a:gd name="connsiteX8" fmla="*/ 51203 w 194748"/>
                    <a:gd name="connsiteY8" fmla="*/ 428875 h 538555"/>
                    <a:gd name="connsiteX9" fmla="*/ 15674 w 194748"/>
                    <a:gd name="connsiteY9" fmla="*/ 538295 h 538555"/>
                    <a:gd name="connsiteX10" fmla="*/ 32174 w 194748"/>
                    <a:gd name="connsiteY10" fmla="*/ 395272 h 538555"/>
                    <a:gd name="connsiteX11" fmla="*/ 1101 w 194748"/>
                    <a:gd name="connsiteY11" fmla="*/ 248811 h 538555"/>
                    <a:gd name="connsiteX0" fmla="*/ 1101 w 159177"/>
                    <a:gd name="connsiteY0" fmla="*/ 248811 h 538555"/>
                    <a:gd name="connsiteX1" fmla="*/ 78300 w 159177"/>
                    <a:gd name="connsiteY1" fmla="*/ 129363 h 538555"/>
                    <a:gd name="connsiteX2" fmla="*/ 107929 w 159177"/>
                    <a:gd name="connsiteY2" fmla="*/ 27 h 538555"/>
                    <a:gd name="connsiteX3" fmla="*/ 108147 w 159177"/>
                    <a:gd name="connsiteY3" fmla="*/ 140217 h 538555"/>
                    <a:gd name="connsiteX4" fmla="*/ 129700 w 159177"/>
                    <a:gd name="connsiteY4" fmla="*/ 218152 h 538555"/>
                    <a:gd name="connsiteX5" fmla="*/ 157994 w 159177"/>
                    <a:gd name="connsiteY5" fmla="*/ 257976 h 538555"/>
                    <a:gd name="connsiteX6" fmla="*/ 142529 w 159177"/>
                    <a:gd name="connsiteY6" fmla="*/ 278909 h 538555"/>
                    <a:gd name="connsiteX7" fmla="*/ 81015 w 159177"/>
                    <a:gd name="connsiteY7" fmla="*/ 365424 h 538555"/>
                    <a:gd name="connsiteX8" fmla="*/ 51203 w 159177"/>
                    <a:gd name="connsiteY8" fmla="*/ 428875 h 538555"/>
                    <a:gd name="connsiteX9" fmla="*/ 15674 w 159177"/>
                    <a:gd name="connsiteY9" fmla="*/ 538295 h 538555"/>
                    <a:gd name="connsiteX10" fmla="*/ 32174 w 159177"/>
                    <a:gd name="connsiteY10" fmla="*/ 395272 h 538555"/>
                    <a:gd name="connsiteX11" fmla="*/ 1101 w 159177"/>
                    <a:gd name="connsiteY11" fmla="*/ 248811 h 538555"/>
                    <a:gd name="connsiteX0" fmla="*/ 1101 w 158034"/>
                    <a:gd name="connsiteY0" fmla="*/ 248811 h 538555"/>
                    <a:gd name="connsiteX1" fmla="*/ 78300 w 158034"/>
                    <a:gd name="connsiteY1" fmla="*/ 129363 h 538555"/>
                    <a:gd name="connsiteX2" fmla="*/ 107929 w 158034"/>
                    <a:gd name="connsiteY2" fmla="*/ 27 h 538555"/>
                    <a:gd name="connsiteX3" fmla="*/ 108147 w 158034"/>
                    <a:gd name="connsiteY3" fmla="*/ 140217 h 538555"/>
                    <a:gd name="connsiteX4" fmla="*/ 129700 w 158034"/>
                    <a:gd name="connsiteY4" fmla="*/ 218152 h 538555"/>
                    <a:gd name="connsiteX5" fmla="*/ 157994 w 158034"/>
                    <a:gd name="connsiteY5" fmla="*/ 257976 h 538555"/>
                    <a:gd name="connsiteX6" fmla="*/ 124198 w 158034"/>
                    <a:gd name="connsiteY6" fmla="*/ 283972 h 538555"/>
                    <a:gd name="connsiteX7" fmla="*/ 81015 w 158034"/>
                    <a:gd name="connsiteY7" fmla="*/ 365424 h 538555"/>
                    <a:gd name="connsiteX8" fmla="*/ 51203 w 158034"/>
                    <a:gd name="connsiteY8" fmla="*/ 428875 h 538555"/>
                    <a:gd name="connsiteX9" fmla="*/ 15674 w 158034"/>
                    <a:gd name="connsiteY9" fmla="*/ 538295 h 538555"/>
                    <a:gd name="connsiteX10" fmla="*/ 32174 w 158034"/>
                    <a:gd name="connsiteY10" fmla="*/ 395272 h 538555"/>
                    <a:gd name="connsiteX11" fmla="*/ 1101 w 158034"/>
                    <a:gd name="connsiteY11" fmla="*/ 248811 h 538555"/>
                    <a:gd name="connsiteX0" fmla="*/ 1101 w 181841"/>
                    <a:gd name="connsiteY0" fmla="*/ 248811 h 538555"/>
                    <a:gd name="connsiteX1" fmla="*/ 78300 w 181841"/>
                    <a:gd name="connsiteY1" fmla="*/ 129363 h 538555"/>
                    <a:gd name="connsiteX2" fmla="*/ 107929 w 181841"/>
                    <a:gd name="connsiteY2" fmla="*/ 27 h 538555"/>
                    <a:gd name="connsiteX3" fmla="*/ 108147 w 181841"/>
                    <a:gd name="connsiteY3" fmla="*/ 140217 h 538555"/>
                    <a:gd name="connsiteX4" fmla="*/ 129700 w 181841"/>
                    <a:gd name="connsiteY4" fmla="*/ 218152 h 538555"/>
                    <a:gd name="connsiteX5" fmla="*/ 181825 w 181841"/>
                    <a:gd name="connsiteY5" fmla="*/ 257976 h 538555"/>
                    <a:gd name="connsiteX6" fmla="*/ 124198 w 181841"/>
                    <a:gd name="connsiteY6" fmla="*/ 283972 h 538555"/>
                    <a:gd name="connsiteX7" fmla="*/ 81015 w 181841"/>
                    <a:gd name="connsiteY7" fmla="*/ 365424 h 538555"/>
                    <a:gd name="connsiteX8" fmla="*/ 51203 w 181841"/>
                    <a:gd name="connsiteY8" fmla="*/ 428875 h 538555"/>
                    <a:gd name="connsiteX9" fmla="*/ 15674 w 181841"/>
                    <a:gd name="connsiteY9" fmla="*/ 538295 h 538555"/>
                    <a:gd name="connsiteX10" fmla="*/ 32174 w 181841"/>
                    <a:gd name="connsiteY10" fmla="*/ 395272 h 538555"/>
                    <a:gd name="connsiteX11" fmla="*/ 1101 w 181841"/>
                    <a:gd name="connsiteY11" fmla="*/ 248811 h 538555"/>
                    <a:gd name="connsiteX0" fmla="*/ 1101 w 170848"/>
                    <a:gd name="connsiteY0" fmla="*/ 248811 h 538555"/>
                    <a:gd name="connsiteX1" fmla="*/ 78300 w 170848"/>
                    <a:gd name="connsiteY1" fmla="*/ 129363 h 538555"/>
                    <a:gd name="connsiteX2" fmla="*/ 107929 w 170848"/>
                    <a:gd name="connsiteY2" fmla="*/ 27 h 538555"/>
                    <a:gd name="connsiteX3" fmla="*/ 108147 w 170848"/>
                    <a:gd name="connsiteY3" fmla="*/ 140217 h 538555"/>
                    <a:gd name="connsiteX4" fmla="*/ 129700 w 170848"/>
                    <a:gd name="connsiteY4" fmla="*/ 218152 h 538555"/>
                    <a:gd name="connsiteX5" fmla="*/ 170826 w 170848"/>
                    <a:gd name="connsiteY5" fmla="*/ 257976 h 538555"/>
                    <a:gd name="connsiteX6" fmla="*/ 124198 w 170848"/>
                    <a:gd name="connsiteY6" fmla="*/ 283972 h 538555"/>
                    <a:gd name="connsiteX7" fmla="*/ 81015 w 170848"/>
                    <a:gd name="connsiteY7" fmla="*/ 365424 h 538555"/>
                    <a:gd name="connsiteX8" fmla="*/ 51203 w 170848"/>
                    <a:gd name="connsiteY8" fmla="*/ 428875 h 538555"/>
                    <a:gd name="connsiteX9" fmla="*/ 15674 w 170848"/>
                    <a:gd name="connsiteY9" fmla="*/ 538295 h 538555"/>
                    <a:gd name="connsiteX10" fmla="*/ 32174 w 170848"/>
                    <a:gd name="connsiteY10" fmla="*/ 395272 h 538555"/>
                    <a:gd name="connsiteX11" fmla="*/ 1101 w 170848"/>
                    <a:gd name="connsiteY11" fmla="*/ 248811 h 538555"/>
                    <a:gd name="connsiteX0" fmla="*/ 1101 w 170826"/>
                    <a:gd name="connsiteY0" fmla="*/ 248811 h 538555"/>
                    <a:gd name="connsiteX1" fmla="*/ 78300 w 170826"/>
                    <a:gd name="connsiteY1" fmla="*/ 129363 h 538555"/>
                    <a:gd name="connsiteX2" fmla="*/ 107929 w 170826"/>
                    <a:gd name="connsiteY2" fmla="*/ 27 h 538555"/>
                    <a:gd name="connsiteX3" fmla="*/ 108147 w 170826"/>
                    <a:gd name="connsiteY3" fmla="*/ 140217 h 538555"/>
                    <a:gd name="connsiteX4" fmla="*/ 129700 w 170826"/>
                    <a:gd name="connsiteY4" fmla="*/ 218152 h 538555"/>
                    <a:gd name="connsiteX5" fmla="*/ 170826 w 170826"/>
                    <a:gd name="connsiteY5" fmla="*/ 257976 h 538555"/>
                    <a:gd name="connsiteX6" fmla="*/ 129697 w 170826"/>
                    <a:gd name="connsiteY6" fmla="*/ 289035 h 538555"/>
                    <a:gd name="connsiteX7" fmla="*/ 81015 w 170826"/>
                    <a:gd name="connsiteY7" fmla="*/ 365424 h 538555"/>
                    <a:gd name="connsiteX8" fmla="*/ 51203 w 170826"/>
                    <a:gd name="connsiteY8" fmla="*/ 428875 h 538555"/>
                    <a:gd name="connsiteX9" fmla="*/ 15674 w 170826"/>
                    <a:gd name="connsiteY9" fmla="*/ 538295 h 538555"/>
                    <a:gd name="connsiteX10" fmla="*/ 32174 w 170826"/>
                    <a:gd name="connsiteY10" fmla="*/ 395272 h 538555"/>
                    <a:gd name="connsiteX11" fmla="*/ 1101 w 170826"/>
                    <a:gd name="connsiteY11" fmla="*/ 248811 h 538555"/>
                    <a:gd name="connsiteX0" fmla="*/ 1101 w 170853"/>
                    <a:gd name="connsiteY0" fmla="*/ 248811 h 538555"/>
                    <a:gd name="connsiteX1" fmla="*/ 78300 w 170853"/>
                    <a:gd name="connsiteY1" fmla="*/ 129363 h 538555"/>
                    <a:gd name="connsiteX2" fmla="*/ 107929 w 170853"/>
                    <a:gd name="connsiteY2" fmla="*/ 27 h 538555"/>
                    <a:gd name="connsiteX3" fmla="*/ 108147 w 170853"/>
                    <a:gd name="connsiteY3" fmla="*/ 140217 h 538555"/>
                    <a:gd name="connsiteX4" fmla="*/ 135199 w 170853"/>
                    <a:gd name="connsiteY4" fmla="*/ 213089 h 538555"/>
                    <a:gd name="connsiteX5" fmla="*/ 170826 w 170853"/>
                    <a:gd name="connsiteY5" fmla="*/ 257976 h 538555"/>
                    <a:gd name="connsiteX6" fmla="*/ 129697 w 170853"/>
                    <a:gd name="connsiteY6" fmla="*/ 289035 h 538555"/>
                    <a:gd name="connsiteX7" fmla="*/ 81015 w 170853"/>
                    <a:gd name="connsiteY7" fmla="*/ 365424 h 538555"/>
                    <a:gd name="connsiteX8" fmla="*/ 51203 w 170853"/>
                    <a:gd name="connsiteY8" fmla="*/ 428875 h 538555"/>
                    <a:gd name="connsiteX9" fmla="*/ 15674 w 170853"/>
                    <a:gd name="connsiteY9" fmla="*/ 538295 h 538555"/>
                    <a:gd name="connsiteX10" fmla="*/ 32174 w 170853"/>
                    <a:gd name="connsiteY10" fmla="*/ 395272 h 538555"/>
                    <a:gd name="connsiteX11" fmla="*/ 1101 w 170853"/>
                    <a:gd name="connsiteY11" fmla="*/ 248811 h 538555"/>
                    <a:gd name="connsiteX0" fmla="*/ 1101 w 170873"/>
                    <a:gd name="connsiteY0" fmla="*/ 248811 h 538555"/>
                    <a:gd name="connsiteX1" fmla="*/ 78300 w 170873"/>
                    <a:gd name="connsiteY1" fmla="*/ 129363 h 538555"/>
                    <a:gd name="connsiteX2" fmla="*/ 107929 w 170873"/>
                    <a:gd name="connsiteY2" fmla="*/ 27 h 538555"/>
                    <a:gd name="connsiteX3" fmla="*/ 108147 w 170873"/>
                    <a:gd name="connsiteY3" fmla="*/ 140217 h 538555"/>
                    <a:gd name="connsiteX4" fmla="*/ 135199 w 170873"/>
                    <a:gd name="connsiteY4" fmla="*/ 213089 h 538555"/>
                    <a:gd name="connsiteX5" fmla="*/ 170826 w 170873"/>
                    <a:gd name="connsiteY5" fmla="*/ 257976 h 538555"/>
                    <a:gd name="connsiteX6" fmla="*/ 127864 w 170873"/>
                    <a:gd name="connsiteY6" fmla="*/ 299161 h 538555"/>
                    <a:gd name="connsiteX7" fmla="*/ 81015 w 170873"/>
                    <a:gd name="connsiteY7" fmla="*/ 365424 h 538555"/>
                    <a:gd name="connsiteX8" fmla="*/ 51203 w 170873"/>
                    <a:gd name="connsiteY8" fmla="*/ 428875 h 538555"/>
                    <a:gd name="connsiteX9" fmla="*/ 15674 w 170873"/>
                    <a:gd name="connsiteY9" fmla="*/ 538295 h 538555"/>
                    <a:gd name="connsiteX10" fmla="*/ 32174 w 170873"/>
                    <a:gd name="connsiteY10" fmla="*/ 395272 h 538555"/>
                    <a:gd name="connsiteX11" fmla="*/ 1101 w 170873"/>
                    <a:gd name="connsiteY11" fmla="*/ 248811 h 538555"/>
                    <a:gd name="connsiteX0" fmla="*/ 1101 w 227666"/>
                    <a:gd name="connsiteY0" fmla="*/ 248811 h 538555"/>
                    <a:gd name="connsiteX1" fmla="*/ 78300 w 227666"/>
                    <a:gd name="connsiteY1" fmla="*/ 129363 h 538555"/>
                    <a:gd name="connsiteX2" fmla="*/ 107929 w 227666"/>
                    <a:gd name="connsiteY2" fmla="*/ 27 h 538555"/>
                    <a:gd name="connsiteX3" fmla="*/ 108147 w 227666"/>
                    <a:gd name="connsiteY3" fmla="*/ 140217 h 538555"/>
                    <a:gd name="connsiteX4" fmla="*/ 135199 w 227666"/>
                    <a:gd name="connsiteY4" fmla="*/ 213089 h 538555"/>
                    <a:gd name="connsiteX5" fmla="*/ 227653 w 227666"/>
                    <a:gd name="connsiteY5" fmla="*/ 264726 h 538555"/>
                    <a:gd name="connsiteX6" fmla="*/ 127864 w 227666"/>
                    <a:gd name="connsiteY6" fmla="*/ 299161 h 538555"/>
                    <a:gd name="connsiteX7" fmla="*/ 81015 w 227666"/>
                    <a:gd name="connsiteY7" fmla="*/ 365424 h 538555"/>
                    <a:gd name="connsiteX8" fmla="*/ 51203 w 227666"/>
                    <a:gd name="connsiteY8" fmla="*/ 428875 h 538555"/>
                    <a:gd name="connsiteX9" fmla="*/ 15674 w 227666"/>
                    <a:gd name="connsiteY9" fmla="*/ 538295 h 538555"/>
                    <a:gd name="connsiteX10" fmla="*/ 32174 w 227666"/>
                    <a:gd name="connsiteY10" fmla="*/ 395272 h 538555"/>
                    <a:gd name="connsiteX11" fmla="*/ 1101 w 227666"/>
                    <a:gd name="connsiteY11" fmla="*/ 248811 h 538555"/>
                    <a:gd name="connsiteX0" fmla="*/ 7601 w 234166"/>
                    <a:gd name="connsiteY0" fmla="*/ 248811 h 536871"/>
                    <a:gd name="connsiteX1" fmla="*/ 84800 w 234166"/>
                    <a:gd name="connsiteY1" fmla="*/ 129363 h 536871"/>
                    <a:gd name="connsiteX2" fmla="*/ 114429 w 234166"/>
                    <a:gd name="connsiteY2" fmla="*/ 27 h 536871"/>
                    <a:gd name="connsiteX3" fmla="*/ 114647 w 234166"/>
                    <a:gd name="connsiteY3" fmla="*/ 140217 h 536871"/>
                    <a:gd name="connsiteX4" fmla="*/ 141699 w 234166"/>
                    <a:gd name="connsiteY4" fmla="*/ 213089 h 536871"/>
                    <a:gd name="connsiteX5" fmla="*/ 234153 w 234166"/>
                    <a:gd name="connsiteY5" fmla="*/ 264726 h 536871"/>
                    <a:gd name="connsiteX6" fmla="*/ 134364 w 234166"/>
                    <a:gd name="connsiteY6" fmla="*/ 299161 h 536871"/>
                    <a:gd name="connsiteX7" fmla="*/ 87515 w 234166"/>
                    <a:gd name="connsiteY7" fmla="*/ 365424 h 536871"/>
                    <a:gd name="connsiteX8" fmla="*/ 57703 w 234166"/>
                    <a:gd name="connsiteY8" fmla="*/ 428875 h 536871"/>
                    <a:gd name="connsiteX9" fmla="*/ 177 w 234166"/>
                    <a:gd name="connsiteY9" fmla="*/ 536607 h 536871"/>
                    <a:gd name="connsiteX10" fmla="*/ 38674 w 234166"/>
                    <a:gd name="connsiteY10" fmla="*/ 395272 h 536871"/>
                    <a:gd name="connsiteX11" fmla="*/ 7601 w 234166"/>
                    <a:gd name="connsiteY11" fmla="*/ 248811 h 536871"/>
                    <a:gd name="connsiteX0" fmla="*/ 7601 w 234431"/>
                    <a:gd name="connsiteY0" fmla="*/ 248811 h 536871"/>
                    <a:gd name="connsiteX1" fmla="*/ 84800 w 234431"/>
                    <a:gd name="connsiteY1" fmla="*/ 129363 h 536871"/>
                    <a:gd name="connsiteX2" fmla="*/ 114429 w 234431"/>
                    <a:gd name="connsiteY2" fmla="*/ 27 h 536871"/>
                    <a:gd name="connsiteX3" fmla="*/ 114647 w 234431"/>
                    <a:gd name="connsiteY3" fmla="*/ 140217 h 536871"/>
                    <a:gd name="connsiteX4" fmla="*/ 163697 w 234431"/>
                    <a:gd name="connsiteY4" fmla="*/ 246842 h 536871"/>
                    <a:gd name="connsiteX5" fmla="*/ 234153 w 234431"/>
                    <a:gd name="connsiteY5" fmla="*/ 264726 h 536871"/>
                    <a:gd name="connsiteX6" fmla="*/ 134364 w 234431"/>
                    <a:gd name="connsiteY6" fmla="*/ 299161 h 536871"/>
                    <a:gd name="connsiteX7" fmla="*/ 87515 w 234431"/>
                    <a:gd name="connsiteY7" fmla="*/ 365424 h 536871"/>
                    <a:gd name="connsiteX8" fmla="*/ 57703 w 234431"/>
                    <a:gd name="connsiteY8" fmla="*/ 428875 h 536871"/>
                    <a:gd name="connsiteX9" fmla="*/ 177 w 234431"/>
                    <a:gd name="connsiteY9" fmla="*/ 536607 h 536871"/>
                    <a:gd name="connsiteX10" fmla="*/ 38674 w 234431"/>
                    <a:gd name="connsiteY10" fmla="*/ 395272 h 536871"/>
                    <a:gd name="connsiteX11" fmla="*/ 7601 w 234431"/>
                    <a:gd name="connsiteY11" fmla="*/ 248811 h 536871"/>
                    <a:gd name="connsiteX0" fmla="*/ 7601 w 234267"/>
                    <a:gd name="connsiteY0" fmla="*/ 248811 h 536871"/>
                    <a:gd name="connsiteX1" fmla="*/ 84800 w 234267"/>
                    <a:gd name="connsiteY1" fmla="*/ 129363 h 536871"/>
                    <a:gd name="connsiteX2" fmla="*/ 114429 w 234267"/>
                    <a:gd name="connsiteY2" fmla="*/ 27 h 536871"/>
                    <a:gd name="connsiteX3" fmla="*/ 114647 w 234267"/>
                    <a:gd name="connsiteY3" fmla="*/ 140217 h 536871"/>
                    <a:gd name="connsiteX4" fmla="*/ 163697 w 234267"/>
                    <a:gd name="connsiteY4" fmla="*/ 246842 h 536871"/>
                    <a:gd name="connsiteX5" fmla="*/ 234153 w 234267"/>
                    <a:gd name="connsiteY5" fmla="*/ 264726 h 536871"/>
                    <a:gd name="connsiteX6" fmla="*/ 145362 w 234267"/>
                    <a:gd name="connsiteY6" fmla="*/ 287348 h 536871"/>
                    <a:gd name="connsiteX7" fmla="*/ 87515 w 234267"/>
                    <a:gd name="connsiteY7" fmla="*/ 365424 h 536871"/>
                    <a:gd name="connsiteX8" fmla="*/ 57703 w 234267"/>
                    <a:gd name="connsiteY8" fmla="*/ 428875 h 536871"/>
                    <a:gd name="connsiteX9" fmla="*/ 177 w 234267"/>
                    <a:gd name="connsiteY9" fmla="*/ 536607 h 536871"/>
                    <a:gd name="connsiteX10" fmla="*/ 38674 w 234267"/>
                    <a:gd name="connsiteY10" fmla="*/ 395272 h 536871"/>
                    <a:gd name="connsiteX11" fmla="*/ 7601 w 234267"/>
                    <a:gd name="connsiteY11" fmla="*/ 248811 h 536871"/>
                    <a:gd name="connsiteX0" fmla="*/ 7601 w 234272"/>
                    <a:gd name="connsiteY0" fmla="*/ 248811 h 536871"/>
                    <a:gd name="connsiteX1" fmla="*/ 84800 w 234272"/>
                    <a:gd name="connsiteY1" fmla="*/ 129363 h 536871"/>
                    <a:gd name="connsiteX2" fmla="*/ 114429 w 234272"/>
                    <a:gd name="connsiteY2" fmla="*/ 27 h 536871"/>
                    <a:gd name="connsiteX3" fmla="*/ 114647 w 234272"/>
                    <a:gd name="connsiteY3" fmla="*/ 140217 h 536871"/>
                    <a:gd name="connsiteX4" fmla="*/ 132109 w 234272"/>
                    <a:gd name="connsiteY4" fmla="*/ 194361 h 536871"/>
                    <a:gd name="connsiteX5" fmla="*/ 163697 w 234272"/>
                    <a:gd name="connsiteY5" fmla="*/ 246842 h 536871"/>
                    <a:gd name="connsiteX6" fmla="*/ 234153 w 234272"/>
                    <a:gd name="connsiteY6" fmla="*/ 264726 h 536871"/>
                    <a:gd name="connsiteX7" fmla="*/ 145362 w 234272"/>
                    <a:gd name="connsiteY7" fmla="*/ 287348 h 536871"/>
                    <a:gd name="connsiteX8" fmla="*/ 87515 w 234272"/>
                    <a:gd name="connsiteY8" fmla="*/ 365424 h 536871"/>
                    <a:gd name="connsiteX9" fmla="*/ 57703 w 234272"/>
                    <a:gd name="connsiteY9" fmla="*/ 428875 h 536871"/>
                    <a:gd name="connsiteX10" fmla="*/ 177 w 234272"/>
                    <a:gd name="connsiteY10" fmla="*/ 536607 h 536871"/>
                    <a:gd name="connsiteX11" fmla="*/ 38674 w 234272"/>
                    <a:gd name="connsiteY11" fmla="*/ 395272 h 536871"/>
                    <a:gd name="connsiteX12" fmla="*/ 7601 w 234272"/>
                    <a:gd name="connsiteY12" fmla="*/ 248811 h 536871"/>
                    <a:gd name="connsiteX0" fmla="*/ 7601 w 234272"/>
                    <a:gd name="connsiteY0" fmla="*/ 248811 h 536871"/>
                    <a:gd name="connsiteX1" fmla="*/ 84800 w 234272"/>
                    <a:gd name="connsiteY1" fmla="*/ 129363 h 536871"/>
                    <a:gd name="connsiteX2" fmla="*/ 114429 w 234272"/>
                    <a:gd name="connsiteY2" fmla="*/ 27 h 536871"/>
                    <a:gd name="connsiteX3" fmla="*/ 114647 w 234272"/>
                    <a:gd name="connsiteY3" fmla="*/ 140217 h 536871"/>
                    <a:gd name="connsiteX4" fmla="*/ 150440 w 234272"/>
                    <a:gd name="connsiteY4" fmla="*/ 199424 h 536871"/>
                    <a:gd name="connsiteX5" fmla="*/ 163697 w 234272"/>
                    <a:gd name="connsiteY5" fmla="*/ 246842 h 536871"/>
                    <a:gd name="connsiteX6" fmla="*/ 234153 w 234272"/>
                    <a:gd name="connsiteY6" fmla="*/ 264726 h 536871"/>
                    <a:gd name="connsiteX7" fmla="*/ 145362 w 234272"/>
                    <a:gd name="connsiteY7" fmla="*/ 287348 h 536871"/>
                    <a:gd name="connsiteX8" fmla="*/ 87515 w 234272"/>
                    <a:gd name="connsiteY8" fmla="*/ 365424 h 536871"/>
                    <a:gd name="connsiteX9" fmla="*/ 57703 w 234272"/>
                    <a:gd name="connsiteY9" fmla="*/ 428875 h 536871"/>
                    <a:gd name="connsiteX10" fmla="*/ 177 w 234272"/>
                    <a:gd name="connsiteY10" fmla="*/ 536607 h 536871"/>
                    <a:gd name="connsiteX11" fmla="*/ 38674 w 234272"/>
                    <a:gd name="connsiteY11" fmla="*/ 395272 h 536871"/>
                    <a:gd name="connsiteX12" fmla="*/ 7601 w 234272"/>
                    <a:gd name="connsiteY12" fmla="*/ 248811 h 536871"/>
                    <a:gd name="connsiteX0" fmla="*/ 7601 w 234454"/>
                    <a:gd name="connsiteY0" fmla="*/ 248811 h 536871"/>
                    <a:gd name="connsiteX1" fmla="*/ 84800 w 234454"/>
                    <a:gd name="connsiteY1" fmla="*/ 129363 h 536871"/>
                    <a:gd name="connsiteX2" fmla="*/ 114429 w 234454"/>
                    <a:gd name="connsiteY2" fmla="*/ 27 h 536871"/>
                    <a:gd name="connsiteX3" fmla="*/ 114647 w 234454"/>
                    <a:gd name="connsiteY3" fmla="*/ 140217 h 536871"/>
                    <a:gd name="connsiteX4" fmla="*/ 150440 w 234454"/>
                    <a:gd name="connsiteY4" fmla="*/ 199424 h 536871"/>
                    <a:gd name="connsiteX5" fmla="*/ 172863 w 234454"/>
                    <a:gd name="connsiteY5" fmla="*/ 241779 h 536871"/>
                    <a:gd name="connsiteX6" fmla="*/ 234153 w 234454"/>
                    <a:gd name="connsiteY6" fmla="*/ 264726 h 536871"/>
                    <a:gd name="connsiteX7" fmla="*/ 145362 w 234454"/>
                    <a:gd name="connsiteY7" fmla="*/ 287348 h 536871"/>
                    <a:gd name="connsiteX8" fmla="*/ 87515 w 234454"/>
                    <a:gd name="connsiteY8" fmla="*/ 365424 h 536871"/>
                    <a:gd name="connsiteX9" fmla="*/ 57703 w 234454"/>
                    <a:gd name="connsiteY9" fmla="*/ 428875 h 536871"/>
                    <a:gd name="connsiteX10" fmla="*/ 177 w 234454"/>
                    <a:gd name="connsiteY10" fmla="*/ 536607 h 536871"/>
                    <a:gd name="connsiteX11" fmla="*/ 38674 w 234454"/>
                    <a:gd name="connsiteY11" fmla="*/ 395272 h 536871"/>
                    <a:gd name="connsiteX12" fmla="*/ 7601 w 234454"/>
                    <a:gd name="connsiteY12" fmla="*/ 248811 h 536871"/>
                    <a:gd name="connsiteX0" fmla="*/ 7601 w 234454"/>
                    <a:gd name="connsiteY0" fmla="*/ 248811 h 536871"/>
                    <a:gd name="connsiteX1" fmla="*/ 84800 w 234454"/>
                    <a:gd name="connsiteY1" fmla="*/ 129363 h 536871"/>
                    <a:gd name="connsiteX2" fmla="*/ 114429 w 234454"/>
                    <a:gd name="connsiteY2" fmla="*/ 27 h 536871"/>
                    <a:gd name="connsiteX3" fmla="*/ 114647 w 234454"/>
                    <a:gd name="connsiteY3" fmla="*/ 140217 h 536871"/>
                    <a:gd name="connsiteX4" fmla="*/ 139442 w 234454"/>
                    <a:gd name="connsiteY4" fmla="*/ 199424 h 536871"/>
                    <a:gd name="connsiteX5" fmla="*/ 172863 w 234454"/>
                    <a:gd name="connsiteY5" fmla="*/ 241779 h 536871"/>
                    <a:gd name="connsiteX6" fmla="*/ 234153 w 234454"/>
                    <a:gd name="connsiteY6" fmla="*/ 264726 h 536871"/>
                    <a:gd name="connsiteX7" fmla="*/ 145362 w 234454"/>
                    <a:gd name="connsiteY7" fmla="*/ 287348 h 536871"/>
                    <a:gd name="connsiteX8" fmla="*/ 87515 w 234454"/>
                    <a:gd name="connsiteY8" fmla="*/ 365424 h 536871"/>
                    <a:gd name="connsiteX9" fmla="*/ 57703 w 234454"/>
                    <a:gd name="connsiteY9" fmla="*/ 428875 h 536871"/>
                    <a:gd name="connsiteX10" fmla="*/ 177 w 234454"/>
                    <a:gd name="connsiteY10" fmla="*/ 536607 h 536871"/>
                    <a:gd name="connsiteX11" fmla="*/ 38674 w 234454"/>
                    <a:gd name="connsiteY11" fmla="*/ 395272 h 536871"/>
                    <a:gd name="connsiteX12" fmla="*/ 7601 w 234454"/>
                    <a:gd name="connsiteY12" fmla="*/ 248811 h 536871"/>
                    <a:gd name="connsiteX0" fmla="*/ 18607 w 234462"/>
                    <a:gd name="connsiteY0" fmla="*/ 248811 h 536871"/>
                    <a:gd name="connsiteX1" fmla="*/ 84808 w 234462"/>
                    <a:gd name="connsiteY1" fmla="*/ 129363 h 536871"/>
                    <a:gd name="connsiteX2" fmla="*/ 114437 w 234462"/>
                    <a:gd name="connsiteY2" fmla="*/ 27 h 536871"/>
                    <a:gd name="connsiteX3" fmla="*/ 114655 w 234462"/>
                    <a:gd name="connsiteY3" fmla="*/ 140217 h 536871"/>
                    <a:gd name="connsiteX4" fmla="*/ 139450 w 234462"/>
                    <a:gd name="connsiteY4" fmla="*/ 199424 h 536871"/>
                    <a:gd name="connsiteX5" fmla="*/ 172871 w 234462"/>
                    <a:gd name="connsiteY5" fmla="*/ 241779 h 536871"/>
                    <a:gd name="connsiteX6" fmla="*/ 234161 w 234462"/>
                    <a:gd name="connsiteY6" fmla="*/ 264726 h 536871"/>
                    <a:gd name="connsiteX7" fmla="*/ 145370 w 234462"/>
                    <a:gd name="connsiteY7" fmla="*/ 287348 h 536871"/>
                    <a:gd name="connsiteX8" fmla="*/ 87523 w 234462"/>
                    <a:gd name="connsiteY8" fmla="*/ 365424 h 536871"/>
                    <a:gd name="connsiteX9" fmla="*/ 57711 w 234462"/>
                    <a:gd name="connsiteY9" fmla="*/ 428875 h 536871"/>
                    <a:gd name="connsiteX10" fmla="*/ 185 w 234462"/>
                    <a:gd name="connsiteY10" fmla="*/ 536607 h 536871"/>
                    <a:gd name="connsiteX11" fmla="*/ 38682 w 234462"/>
                    <a:gd name="connsiteY11" fmla="*/ 395272 h 536871"/>
                    <a:gd name="connsiteX12" fmla="*/ 18607 w 234462"/>
                    <a:gd name="connsiteY12" fmla="*/ 248811 h 536871"/>
                    <a:gd name="connsiteX0" fmla="*/ 18607 w 234462"/>
                    <a:gd name="connsiteY0" fmla="*/ 213383 h 501443"/>
                    <a:gd name="connsiteX1" fmla="*/ 84808 w 234462"/>
                    <a:gd name="connsiteY1" fmla="*/ 93935 h 501443"/>
                    <a:gd name="connsiteX2" fmla="*/ 96107 w 234462"/>
                    <a:gd name="connsiteY2" fmla="*/ 40 h 501443"/>
                    <a:gd name="connsiteX3" fmla="*/ 114655 w 234462"/>
                    <a:gd name="connsiteY3" fmla="*/ 104789 h 501443"/>
                    <a:gd name="connsiteX4" fmla="*/ 139450 w 234462"/>
                    <a:gd name="connsiteY4" fmla="*/ 163996 h 501443"/>
                    <a:gd name="connsiteX5" fmla="*/ 172871 w 234462"/>
                    <a:gd name="connsiteY5" fmla="*/ 206351 h 501443"/>
                    <a:gd name="connsiteX6" fmla="*/ 234161 w 234462"/>
                    <a:gd name="connsiteY6" fmla="*/ 229298 h 501443"/>
                    <a:gd name="connsiteX7" fmla="*/ 145370 w 234462"/>
                    <a:gd name="connsiteY7" fmla="*/ 251920 h 501443"/>
                    <a:gd name="connsiteX8" fmla="*/ 87523 w 234462"/>
                    <a:gd name="connsiteY8" fmla="*/ 329996 h 501443"/>
                    <a:gd name="connsiteX9" fmla="*/ 57711 w 234462"/>
                    <a:gd name="connsiteY9" fmla="*/ 393447 h 501443"/>
                    <a:gd name="connsiteX10" fmla="*/ 185 w 234462"/>
                    <a:gd name="connsiteY10" fmla="*/ 501179 h 501443"/>
                    <a:gd name="connsiteX11" fmla="*/ 38682 w 234462"/>
                    <a:gd name="connsiteY11" fmla="*/ 359844 h 501443"/>
                    <a:gd name="connsiteX12" fmla="*/ 18607 w 234462"/>
                    <a:gd name="connsiteY12" fmla="*/ 213383 h 50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4462" h="501443">
                      <a:moveTo>
                        <a:pt x="18607" y="213383"/>
                      </a:moveTo>
                      <a:cubicBezTo>
                        <a:pt x="26295" y="169065"/>
                        <a:pt x="71891" y="129492"/>
                        <a:pt x="84808" y="93935"/>
                      </a:cubicBezTo>
                      <a:cubicBezTo>
                        <a:pt x="97725" y="58378"/>
                        <a:pt x="91133" y="-1769"/>
                        <a:pt x="96107" y="40"/>
                      </a:cubicBezTo>
                      <a:cubicBezTo>
                        <a:pt x="101081" y="1849"/>
                        <a:pt x="107431" y="77463"/>
                        <a:pt x="114655" y="104789"/>
                      </a:cubicBezTo>
                      <a:cubicBezTo>
                        <a:pt x="121879" y="132115"/>
                        <a:pt x="131275" y="146225"/>
                        <a:pt x="139450" y="163996"/>
                      </a:cubicBezTo>
                      <a:cubicBezTo>
                        <a:pt x="147625" y="181767"/>
                        <a:pt x="155864" y="194624"/>
                        <a:pt x="172871" y="206351"/>
                      </a:cubicBezTo>
                      <a:cubicBezTo>
                        <a:pt x="189878" y="218078"/>
                        <a:pt x="238745" y="221703"/>
                        <a:pt x="234161" y="229298"/>
                      </a:cubicBezTo>
                      <a:cubicBezTo>
                        <a:pt x="229578" y="236893"/>
                        <a:pt x="164310" y="234012"/>
                        <a:pt x="145370" y="251920"/>
                      </a:cubicBezTo>
                      <a:cubicBezTo>
                        <a:pt x="126430" y="269828"/>
                        <a:pt x="102133" y="306408"/>
                        <a:pt x="87523" y="329996"/>
                      </a:cubicBezTo>
                      <a:cubicBezTo>
                        <a:pt x="72913" y="353584"/>
                        <a:pt x="72267" y="364917"/>
                        <a:pt x="57711" y="393447"/>
                      </a:cubicBezTo>
                      <a:cubicBezTo>
                        <a:pt x="43155" y="421978"/>
                        <a:pt x="3356" y="506779"/>
                        <a:pt x="185" y="501179"/>
                      </a:cubicBezTo>
                      <a:cubicBezTo>
                        <a:pt x="-2986" y="495579"/>
                        <a:pt x="35612" y="407810"/>
                        <a:pt x="38682" y="359844"/>
                      </a:cubicBezTo>
                      <a:cubicBezTo>
                        <a:pt x="41752" y="311878"/>
                        <a:pt x="10919" y="257701"/>
                        <a:pt x="18607" y="213383"/>
                      </a:cubicBezTo>
                      <a:close/>
                    </a:path>
                  </a:pathLst>
                </a:custGeom>
                <a:solidFill>
                  <a:srgbClr val="F34949"/>
                </a:solidFill>
                <a:ln w="63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  <p:sp>
              <p:nvSpPr>
                <p:cNvPr id="56" name="Oval 18">
                  <a:extLst>
                    <a:ext uri="{FF2B5EF4-FFF2-40B4-BE49-F238E27FC236}">
                      <a16:creationId xmlns:a16="http://schemas.microsoft.com/office/drawing/2014/main" id="{BDB888EC-C4FE-4077-B11D-EF0726BA18F8}"/>
                    </a:ext>
                  </a:extLst>
                </p:cNvPr>
                <p:cNvSpPr/>
                <p:nvPr/>
              </p:nvSpPr>
              <p:spPr>
                <a:xfrm>
                  <a:off x="2148851" y="4727281"/>
                  <a:ext cx="69890" cy="79853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  <a:gd name="connsiteX0" fmla="*/ 4 w 91562"/>
                    <a:gd name="connsiteY0" fmla="*/ 62076 h 127464"/>
                    <a:gd name="connsiteX1" fmla="*/ 41712 w 91562"/>
                    <a:gd name="connsiteY1" fmla="*/ 102 h 127464"/>
                    <a:gd name="connsiteX2" fmla="*/ 91562 w 91562"/>
                    <a:gd name="connsiteY2" fmla="*/ 53936 h 127464"/>
                    <a:gd name="connsiteX3" fmla="*/ 40017 w 91562"/>
                    <a:gd name="connsiteY3" fmla="*/ 127435 h 127464"/>
                    <a:gd name="connsiteX4" fmla="*/ 4 w 91562"/>
                    <a:gd name="connsiteY4" fmla="*/ 62076 h 127464"/>
                    <a:gd name="connsiteX0" fmla="*/ 3 w 102245"/>
                    <a:gd name="connsiteY0" fmla="*/ 62076 h 127464"/>
                    <a:gd name="connsiteX1" fmla="*/ 41711 w 102245"/>
                    <a:gd name="connsiteY1" fmla="*/ 102 h 127464"/>
                    <a:gd name="connsiteX2" fmla="*/ 102245 w 102245"/>
                    <a:gd name="connsiteY2" fmla="*/ 53936 h 127464"/>
                    <a:gd name="connsiteX3" fmla="*/ 40016 w 102245"/>
                    <a:gd name="connsiteY3" fmla="*/ 127435 h 127464"/>
                    <a:gd name="connsiteX4" fmla="*/ 3 w 102245"/>
                    <a:gd name="connsiteY4" fmla="*/ 62076 h 127464"/>
                    <a:gd name="connsiteX0" fmla="*/ 119 w 102361"/>
                    <a:gd name="connsiteY0" fmla="*/ 73554 h 138944"/>
                    <a:gd name="connsiteX1" fmla="*/ 52512 w 102361"/>
                    <a:gd name="connsiteY1" fmla="*/ 55 h 138944"/>
                    <a:gd name="connsiteX2" fmla="*/ 102361 w 102361"/>
                    <a:gd name="connsiteY2" fmla="*/ 65414 h 138944"/>
                    <a:gd name="connsiteX3" fmla="*/ 40132 w 102361"/>
                    <a:gd name="connsiteY3" fmla="*/ 138913 h 138944"/>
                    <a:gd name="connsiteX4" fmla="*/ 119 w 102361"/>
                    <a:gd name="connsiteY4" fmla="*/ 73554 h 138944"/>
                    <a:gd name="connsiteX0" fmla="*/ 180 w 91737"/>
                    <a:gd name="connsiteY0" fmla="*/ 69673 h 138883"/>
                    <a:gd name="connsiteX1" fmla="*/ 41888 w 91737"/>
                    <a:gd name="connsiteY1" fmla="*/ 17 h 138883"/>
                    <a:gd name="connsiteX2" fmla="*/ 91737 w 91737"/>
                    <a:gd name="connsiteY2" fmla="*/ 65376 h 138883"/>
                    <a:gd name="connsiteX3" fmla="*/ 29508 w 91737"/>
                    <a:gd name="connsiteY3" fmla="*/ 138875 h 138883"/>
                    <a:gd name="connsiteX4" fmla="*/ 180 w 91737"/>
                    <a:gd name="connsiteY4" fmla="*/ 69673 h 13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737" h="138883">
                      <a:moveTo>
                        <a:pt x="180" y="69673"/>
                      </a:moveTo>
                      <a:cubicBezTo>
                        <a:pt x="2243" y="46530"/>
                        <a:pt x="26629" y="733"/>
                        <a:pt x="41888" y="17"/>
                      </a:cubicBezTo>
                      <a:cubicBezTo>
                        <a:pt x="57147" y="-699"/>
                        <a:pt x="91737" y="22158"/>
                        <a:pt x="91737" y="65376"/>
                      </a:cubicBezTo>
                      <a:cubicBezTo>
                        <a:pt x="91737" y="108594"/>
                        <a:pt x="44767" y="138159"/>
                        <a:pt x="29508" y="138875"/>
                      </a:cubicBezTo>
                      <a:cubicBezTo>
                        <a:pt x="14249" y="139591"/>
                        <a:pt x="-1883" y="92816"/>
                        <a:pt x="180" y="69673"/>
                      </a:cubicBezTo>
                      <a:close/>
                    </a:path>
                  </a:pathLst>
                </a:custGeom>
                <a:solidFill>
                  <a:srgbClr val="D02626"/>
                </a:solidFill>
                <a:ln w="6350">
                  <a:solidFill>
                    <a:srgbClr val="C40F0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51B2623-3543-491B-BCCF-2F04E8A54C8E}"/>
                  </a:ext>
                </a:extLst>
              </p:cNvPr>
              <p:cNvGrpSpPr/>
              <p:nvPr/>
            </p:nvGrpSpPr>
            <p:grpSpPr>
              <a:xfrm>
                <a:off x="915380" y="2661776"/>
                <a:ext cx="244227" cy="836087"/>
                <a:chOff x="2105913" y="4522994"/>
                <a:chExt cx="170873" cy="538555"/>
              </a:xfrm>
              <a:solidFill>
                <a:srgbClr val="96BAEC"/>
              </a:solidFill>
            </p:grpSpPr>
            <p:sp>
              <p:nvSpPr>
                <p:cNvPr id="53" name="Oval 47">
                  <a:extLst>
                    <a:ext uri="{FF2B5EF4-FFF2-40B4-BE49-F238E27FC236}">
                      <a16:creationId xmlns:a16="http://schemas.microsoft.com/office/drawing/2014/main" id="{56E6BEA5-9D8D-4F66-931D-6D6747AF0555}"/>
                    </a:ext>
                  </a:extLst>
                </p:cNvPr>
                <p:cNvSpPr/>
                <p:nvPr/>
              </p:nvSpPr>
              <p:spPr>
                <a:xfrm>
                  <a:off x="2105913" y="4522994"/>
                  <a:ext cx="170873" cy="538555"/>
                </a:xfrm>
                <a:custGeom>
                  <a:avLst/>
                  <a:gdLst>
                    <a:gd name="connsiteX0" fmla="*/ 0 w 148534"/>
                    <a:gd name="connsiteY0" fmla="*/ 99549 h 199098"/>
                    <a:gd name="connsiteX1" fmla="*/ 74267 w 148534"/>
                    <a:gd name="connsiteY1" fmla="*/ 0 h 199098"/>
                    <a:gd name="connsiteX2" fmla="*/ 148534 w 148534"/>
                    <a:gd name="connsiteY2" fmla="*/ 99549 h 199098"/>
                    <a:gd name="connsiteX3" fmla="*/ 74267 w 148534"/>
                    <a:gd name="connsiteY3" fmla="*/ 199098 h 199098"/>
                    <a:gd name="connsiteX4" fmla="*/ 0 w 148534"/>
                    <a:gd name="connsiteY4" fmla="*/ 99549 h 199098"/>
                    <a:gd name="connsiteX0" fmla="*/ 755 w 149818"/>
                    <a:gd name="connsiteY0" fmla="*/ 248784 h 348333"/>
                    <a:gd name="connsiteX1" fmla="*/ 115723 w 149818"/>
                    <a:gd name="connsiteY1" fmla="*/ 0 h 348333"/>
                    <a:gd name="connsiteX2" fmla="*/ 149289 w 149818"/>
                    <a:gd name="connsiteY2" fmla="*/ 248784 h 348333"/>
                    <a:gd name="connsiteX3" fmla="*/ 75022 w 149818"/>
                    <a:gd name="connsiteY3" fmla="*/ 348333 h 348333"/>
                    <a:gd name="connsiteX4" fmla="*/ 755 w 149818"/>
                    <a:gd name="connsiteY4" fmla="*/ 248784 h 348333"/>
                    <a:gd name="connsiteX0" fmla="*/ 70 w 148604"/>
                    <a:gd name="connsiteY0" fmla="*/ 251213 h 350762"/>
                    <a:gd name="connsiteX1" fmla="*/ 85409 w 148604"/>
                    <a:gd name="connsiteY1" fmla="*/ 131765 h 350762"/>
                    <a:gd name="connsiteX2" fmla="*/ 115038 w 148604"/>
                    <a:gd name="connsiteY2" fmla="*/ 2429 h 350762"/>
                    <a:gd name="connsiteX3" fmla="*/ 148604 w 148604"/>
                    <a:gd name="connsiteY3" fmla="*/ 251213 h 350762"/>
                    <a:gd name="connsiteX4" fmla="*/ 74337 w 148604"/>
                    <a:gd name="connsiteY4" fmla="*/ 350762 h 350762"/>
                    <a:gd name="connsiteX5" fmla="*/ 70 w 148604"/>
                    <a:gd name="connsiteY5" fmla="*/ 251213 h 350762"/>
                    <a:gd name="connsiteX0" fmla="*/ 70 w 150934"/>
                    <a:gd name="connsiteY0" fmla="*/ 249131 h 348680"/>
                    <a:gd name="connsiteX1" fmla="*/ 85409 w 150934"/>
                    <a:gd name="connsiteY1" fmla="*/ 129683 h 348680"/>
                    <a:gd name="connsiteX2" fmla="*/ 115038 w 150934"/>
                    <a:gd name="connsiteY2" fmla="*/ 347 h 348680"/>
                    <a:gd name="connsiteX3" fmla="*/ 123396 w 150934"/>
                    <a:gd name="connsiteY3" fmla="*/ 170384 h 348680"/>
                    <a:gd name="connsiteX4" fmla="*/ 148604 w 150934"/>
                    <a:gd name="connsiteY4" fmla="*/ 249131 h 348680"/>
                    <a:gd name="connsiteX5" fmla="*/ 74337 w 150934"/>
                    <a:gd name="connsiteY5" fmla="*/ 348680 h 348680"/>
                    <a:gd name="connsiteX6" fmla="*/ 70 w 150934"/>
                    <a:gd name="connsiteY6" fmla="*/ 249131 h 348680"/>
                    <a:gd name="connsiteX0" fmla="*/ 3571 w 154435"/>
                    <a:gd name="connsiteY0" fmla="*/ 249131 h 538615"/>
                    <a:gd name="connsiteX1" fmla="*/ 88910 w 154435"/>
                    <a:gd name="connsiteY1" fmla="*/ 129683 h 538615"/>
                    <a:gd name="connsiteX2" fmla="*/ 118539 w 154435"/>
                    <a:gd name="connsiteY2" fmla="*/ 347 h 538615"/>
                    <a:gd name="connsiteX3" fmla="*/ 126897 w 154435"/>
                    <a:gd name="connsiteY3" fmla="*/ 170384 h 538615"/>
                    <a:gd name="connsiteX4" fmla="*/ 152105 w 154435"/>
                    <a:gd name="connsiteY4" fmla="*/ 249131 h 538615"/>
                    <a:gd name="connsiteX5" fmla="*/ 39851 w 154435"/>
                    <a:gd name="connsiteY5" fmla="*/ 538615 h 538615"/>
                    <a:gd name="connsiteX6" fmla="*/ 3571 w 154435"/>
                    <a:gd name="connsiteY6" fmla="*/ 249131 h 538615"/>
                    <a:gd name="connsiteX0" fmla="*/ 1318 w 150079"/>
                    <a:gd name="connsiteY0" fmla="*/ 249131 h 541123"/>
                    <a:gd name="connsiteX1" fmla="*/ 86657 w 150079"/>
                    <a:gd name="connsiteY1" fmla="*/ 129683 h 541123"/>
                    <a:gd name="connsiteX2" fmla="*/ 116286 w 150079"/>
                    <a:gd name="connsiteY2" fmla="*/ 347 h 541123"/>
                    <a:gd name="connsiteX3" fmla="*/ 124644 w 150079"/>
                    <a:gd name="connsiteY3" fmla="*/ 170384 h 541123"/>
                    <a:gd name="connsiteX4" fmla="*/ 149852 w 150079"/>
                    <a:gd name="connsiteY4" fmla="*/ 249131 h 541123"/>
                    <a:gd name="connsiteX5" fmla="*/ 75805 w 150079"/>
                    <a:gd name="connsiteY5" fmla="*/ 382025 h 541123"/>
                    <a:gd name="connsiteX6" fmla="*/ 37598 w 150079"/>
                    <a:gd name="connsiteY6" fmla="*/ 538615 h 541123"/>
                    <a:gd name="connsiteX7" fmla="*/ 1318 w 150079"/>
                    <a:gd name="connsiteY7" fmla="*/ 249131 h 541123"/>
                    <a:gd name="connsiteX0" fmla="*/ 2844 w 151605"/>
                    <a:gd name="connsiteY0" fmla="*/ 249131 h 541123"/>
                    <a:gd name="connsiteX1" fmla="*/ 88183 w 151605"/>
                    <a:gd name="connsiteY1" fmla="*/ 129683 h 541123"/>
                    <a:gd name="connsiteX2" fmla="*/ 117812 w 151605"/>
                    <a:gd name="connsiteY2" fmla="*/ 347 h 541123"/>
                    <a:gd name="connsiteX3" fmla="*/ 126170 w 151605"/>
                    <a:gd name="connsiteY3" fmla="*/ 170384 h 541123"/>
                    <a:gd name="connsiteX4" fmla="*/ 151378 w 151605"/>
                    <a:gd name="connsiteY4" fmla="*/ 249131 h 541123"/>
                    <a:gd name="connsiteX5" fmla="*/ 77331 w 151605"/>
                    <a:gd name="connsiteY5" fmla="*/ 382025 h 541123"/>
                    <a:gd name="connsiteX6" fmla="*/ 25557 w 151605"/>
                    <a:gd name="connsiteY6" fmla="*/ 538615 h 541123"/>
                    <a:gd name="connsiteX7" fmla="*/ 2844 w 151605"/>
                    <a:gd name="connsiteY7" fmla="*/ 249131 h 541123"/>
                    <a:gd name="connsiteX0" fmla="*/ 917 w 149678"/>
                    <a:gd name="connsiteY0" fmla="*/ 249131 h 538653"/>
                    <a:gd name="connsiteX1" fmla="*/ 86256 w 149678"/>
                    <a:gd name="connsiteY1" fmla="*/ 129683 h 538653"/>
                    <a:gd name="connsiteX2" fmla="*/ 115885 w 149678"/>
                    <a:gd name="connsiteY2" fmla="*/ 347 h 538653"/>
                    <a:gd name="connsiteX3" fmla="*/ 124243 w 149678"/>
                    <a:gd name="connsiteY3" fmla="*/ 170384 h 538653"/>
                    <a:gd name="connsiteX4" fmla="*/ 149451 w 149678"/>
                    <a:gd name="connsiteY4" fmla="*/ 249131 h 538653"/>
                    <a:gd name="connsiteX5" fmla="*/ 75404 w 149678"/>
                    <a:gd name="connsiteY5" fmla="*/ 382025 h 538653"/>
                    <a:gd name="connsiteX6" fmla="*/ 23630 w 149678"/>
                    <a:gd name="connsiteY6" fmla="*/ 538615 h 538653"/>
                    <a:gd name="connsiteX7" fmla="*/ 40130 w 149678"/>
                    <a:gd name="connsiteY7" fmla="*/ 395592 h 538653"/>
                    <a:gd name="connsiteX8" fmla="*/ 917 w 149678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9254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8440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24"/>
                    <a:gd name="connsiteY0" fmla="*/ 248811 h 538333"/>
                    <a:gd name="connsiteX1" fmla="*/ 86256 w 146924"/>
                    <a:gd name="connsiteY1" fmla="*/ 129363 h 538333"/>
                    <a:gd name="connsiteX2" fmla="*/ 115885 w 146924"/>
                    <a:gd name="connsiteY2" fmla="*/ 27 h 538333"/>
                    <a:gd name="connsiteX3" fmla="*/ 116103 w 146924"/>
                    <a:gd name="connsiteY3" fmla="*/ 140217 h 538333"/>
                    <a:gd name="connsiteX4" fmla="*/ 146738 w 146924"/>
                    <a:gd name="connsiteY4" fmla="*/ 284084 h 538333"/>
                    <a:gd name="connsiteX5" fmla="*/ 75404 w 146924"/>
                    <a:gd name="connsiteY5" fmla="*/ 381705 h 538333"/>
                    <a:gd name="connsiteX6" fmla="*/ 23630 w 146924"/>
                    <a:gd name="connsiteY6" fmla="*/ 538295 h 538333"/>
                    <a:gd name="connsiteX7" fmla="*/ 40130 w 146924"/>
                    <a:gd name="connsiteY7" fmla="*/ 395272 h 538333"/>
                    <a:gd name="connsiteX8" fmla="*/ 917 w 146924"/>
                    <a:gd name="connsiteY8" fmla="*/ 248811 h 538333"/>
                    <a:gd name="connsiteX0" fmla="*/ 1101 w 138968"/>
                    <a:gd name="connsiteY0" fmla="*/ 248811 h 538333"/>
                    <a:gd name="connsiteX1" fmla="*/ 78300 w 138968"/>
                    <a:gd name="connsiteY1" fmla="*/ 129363 h 538333"/>
                    <a:gd name="connsiteX2" fmla="*/ 107929 w 138968"/>
                    <a:gd name="connsiteY2" fmla="*/ 27 h 538333"/>
                    <a:gd name="connsiteX3" fmla="*/ 108147 w 138968"/>
                    <a:gd name="connsiteY3" fmla="*/ 140217 h 538333"/>
                    <a:gd name="connsiteX4" fmla="*/ 138782 w 138968"/>
                    <a:gd name="connsiteY4" fmla="*/ 284084 h 538333"/>
                    <a:gd name="connsiteX5" fmla="*/ 67448 w 138968"/>
                    <a:gd name="connsiteY5" fmla="*/ 381705 h 538333"/>
                    <a:gd name="connsiteX6" fmla="*/ 15674 w 138968"/>
                    <a:gd name="connsiteY6" fmla="*/ 538295 h 538333"/>
                    <a:gd name="connsiteX7" fmla="*/ 32174 w 138968"/>
                    <a:gd name="connsiteY7" fmla="*/ 395272 h 538333"/>
                    <a:gd name="connsiteX8" fmla="*/ 1101 w 138968"/>
                    <a:gd name="connsiteY8" fmla="*/ 248811 h 538333"/>
                    <a:gd name="connsiteX0" fmla="*/ 1101 w 138968"/>
                    <a:gd name="connsiteY0" fmla="*/ 248811 h 538392"/>
                    <a:gd name="connsiteX1" fmla="*/ 78300 w 138968"/>
                    <a:gd name="connsiteY1" fmla="*/ 129363 h 538392"/>
                    <a:gd name="connsiteX2" fmla="*/ 107929 w 138968"/>
                    <a:gd name="connsiteY2" fmla="*/ 27 h 538392"/>
                    <a:gd name="connsiteX3" fmla="*/ 108147 w 138968"/>
                    <a:gd name="connsiteY3" fmla="*/ 140217 h 538392"/>
                    <a:gd name="connsiteX4" fmla="*/ 138782 w 138968"/>
                    <a:gd name="connsiteY4" fmla="*/ 284084 h 538392"/>
                    <a:gd name="connsiteX5" fmla="*/ 72875 w 138968"/>
                    <a:gd name="connsiteY5" fmla="*/ 373565 h 538392"/>
                    <a:gd name="connsiteX6" fmla="*/ 15674 w 138968"/>
                    <a:gd name="connsiteY6" fmla="*/ 538295 h 538392"/>
                    <a:gd name="connsiteX7" fmla="*/ 32174 w 138968"/>
                    <a:gd name="connsiteY7" fmla="*/ 395272 h 538392"/>
                    <a:gd name="connsiteX8" fmla="*/ 1101 w 138968"/>
                    <a:gd name="connsiteY8" fmla="*/ 248811 h 538392"/>
                    <a:gd name="connsiteX0" fmla="*/ 1101 w 138968"/>
                    <a:gd name="connsiteY0" fmla="*/ 248811 h 538416"/>
                    <a:gd name="connsiteX1" fmla="*/ 78300 w 138968"/>
                    <a:gd name="connsiteY1" fmla="*/ 129363 h 538416"/>
                    <a:gd name="connsiteX2" fmla="*/ 107929 w 138968"/>
                    <a:gd name="connsiteY2" fmla="*/ 27 h 538416"/>
                    <a:gd name="connsiteX3" fmla="*/ 108147 w 138968"/>
                    <a:gd name="connsiteY3" fmla="*/ 140217 h 538416"/>
                    <a:gd name="connsiteX4" fmla="*/ 138782 w 138968"/>
                    <a:gd name="connsiteY4" fmla="*/ 284084 h 538416"/>
                    <a:gd name="connsiteX5" fmla="*/ 72875 w 138968"/>
                    <a:gd name="connsiteY5" fmla="*/ 370851 h 538416"/>
                    <a:gd name="connsiteX6" fmla="*/ 15674 w 138968"/>
                    <a:gd name="connsiteY6" fmla="*/ 538295 h 538416"/>
                    <a:gd name="connsiteX7" fmla="*/ 32174 w 138968"/>
                    <a:gd name="connsiteY7" fmla="*/ 395272 h 538416"/>
                    <a:gd name="connsiteX8" fmla="*/ 1101 w 138968"/>
                    <a:gd name="connsiteY8" fmla="*/ 248811 h 538416"/>
                    <a:gd name="connsiteX0" fmla="*/ 1101 w 130898"/>
                    <a:gd name="connsiteY0" fmla="*/ 248811 h 538416"/>
                    <a:gd name="connsiteX1" fmla="*/ 78300 w 130898"/>
                    <a:gd name="connsiteY1" fmla="*/ 129363 h 538416"/>
                    <a:gd name="connsiteX2" fmla="*/ 107929 w 130898"/>
                    <a:gd name="connsiteY2" fmla="*/ 27 h 538416"/>
                    <a:gd name="connsiteX3" fmla="*/ 108147 w 130898"/>
                    <a:gd name="connsiteY3" fmla="*/ 140217 h 538416"/>
                    <a:gd name="connsiteX4" fmla="*/ 130642 w 130898"/>
                    <a:gd name="connsiteY4" fmla="*/ 297651 h 538416"/>
                    <a:gd name="connsiteX5" fmla="*/ 72875 w 130898"/>
                    <a:gd name="connsiteY5" fmla="*/ 370851 h 538416"/>
                    <a:gd name="connsiteX6" fmla="*/ 15674 w 130898"/>
                    <a:gd name="connsiteY6" fmla="*/ 538295 h 538416"/>
                    <a:gd name="connsiteX7" fmla="*/ 32174 w 130898"/>
                    <a:gd name="connsiteY7" fmla="*/ 395272 h 538416"/>
                    <a:gd name="connsiteX8" fmla="*/ 1101 w 130898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474"/>
                    <a:gd name="connsiteX1" fmla="*/ 78300 w 141665"/>
                    <a:gd name="connsiteY1" fmla="*/ 129363 h 538474"/>
                    <a:gd name="connsiteX2" fmla="*/ 107929 w 141665"/>
                    <a:gd name="connsiteY2" fmla="*/ 27 h 538474"/>
                    <a:gd name="connsiteX3" fmla="*/ 108147 w 141665"/>
                    <a:gd name="connsiteY3" fmla="*/ 140217 h 538474"/>
                    <a:gd name="connsiteX4" fmla="*/ 141495 w 141665"/>
                    <a:gd name="connsiteY4" fmla="*/ 259664 h 538474"/>
                    <a:gd name="connsiteX5" fmla="*/ 81015 w 141665"/>
                    <a:gd name="connsiteY5" fmla="*/ 365424 h 538474"/>
                    <a:gd name="connsiteX6" fmla="*/ 15674 w 141665"/>
                    <a:gd name="connsiteY6" fmla="*/ 538295 h 538474"/>
                    <a:gd name="connsiteX7" fmla="*/ 32174 w 141665"/>
                    <a:gd name="connsiteY7" fmla="*/ 395272 h 538474"/>
                    <a:gd name="connsiteX8" fmla="*/ 1101 w 141665"/>
                    <a:gd name="connsiteY8" fmla="*/ 248811 h 538474"/>
                    <a:gd name="connsiteX0" fmla="*/ 1101 w 141665"/>
                    <a:gd name="connsiteY0" fmla="*/ 248811 h 538555"/>
                    <a:gd name="connsiteX1" fmla="*/ 78300 w 141665"/>
                    <a:gd name="connsiteY1" fmla="*/ 129363 h 538555"/>
                    <a:gd name="connsiteX2" fmla="*/ 107929 w 141665"/>
                    <a:gd name="connsiteY2" fmla="*/ 27 h 538555"/>
                    <a:gd name="connsiteX3" fmla="*/ 108147 w 141665"/>
                    <a:gd name="connsiteY3" fmla="*/ 140217 h 538555"/>
                    <a:gd name="connsiteX4" fmla="*/ 141495 w 141665"/>
                    <a:gd name="connsiteY4" fmla="*/ 259664 h 538555"/>
                    <a:gd name="connsiteX5" fmla="*/ 81015 w 141665"/>
                    <a:gd name="connsiteY5" fmla="*/ 365424 h 538555"/>
                    <a:gd name="connsiteX6" fmla="*/ 51203 w 141665"/>
                    <a:gd name="connsiteY6" fmla="*/ 428875 h 538555"/>
                    <a:gd name="connsiteX7" fmla="*/ 15674 w 141665"/>
                    <a:gd name="connsiteY7" fmla="*/ 538295 h 538555"/>
                    <a:gd name="connsiteX8" fmla="*/ 32174 w 141665"/>
                    <a:gd name="connsiteY8" fmla="*/ 395272 h 538555"/>
                    <a:gd name="connsiteX9" fmla="*/ 1101 w 141665"/>
                    <a:gd name="connsiteY9" fmla="*/ 248811 h 538555"/>
                    <a:gd name="connsiteX0" fmla="*/ 1101 w 194728"/>
                    <a:gd name="connsiteY0" fmla="*/ 248811 h 538555"/>
                    <a:gd name="connsiteX1" fmla="*/ 78300 w 194728"/>
                    <a:gd name="connsiteY1" fmla="*/ 129363 h 538555"/>
                    <a:gd name="connsiteX2" fmla="*/ 107929 w 194728"/>
                    <a:gd name="connsiteY2" fmla="*/ 27 h 538555"/>
                    <a:gd name="connsiteX3" fmla="*/ 108147 w 194728"/>
                    <a:gd name="connsiteY3" fmla="*/ 140217 h 538555"/>
                    <a:gd name="connsiteX4" fmla="*/ 194656 w 194728"/>
                    <a:gd name="connsiteY4" fmla="*/ 257976 h 538555"/>
                    <a:gd name="connsiteX5" fmla="*/ 81015 w 194728"/>
                    <a:gd name="connsiteY5" fmla="*/ 365424 h 538555"/>
                    <a:gd name="connsiteX6" fmla="*/ 51203 w 194728"/>
                    <a:gd name="connsiteY6" fmla="*/ 428875 h 538555"/>
                    <a:gd name="connsiteX7" fmla="*/ 15674 w 194728"/>
                    <a:gd name="connsiteY7" fmla="*/ 538295 h 538555"/>
                    <a:gd name="connsiteX8" fmla="*/ 32174 w 194728"/>
                    <a:gd name="connsiteY8" fmla="*/ 395272 h 538555"/>
                    <a:gd name="connsiteX9" fmla="*/ 1101 w 194728"/>
                    <a:gd name="connsiteY9" fmla="*/ 248811 h 538555"/>
                    <a:gd name="connsiteX0" fmla="*/ 1101 w 197004"/>
                    <a:gd name="connsiteY0" fmla="*/ 248811 h 538555"/>
                    <a:gd name="connsiteX1" fmla="*/ 78300 w 197004"/>
                    <a:gd name="connsiteY1" fmla="*/ 129363 h 538555"/>
                    <a:gd name="connsiteX2" fmla="*/ 107929 w 197004"/>
                    <a:gd name="connsiteY2" fmla="*/ 27 h 538555"/>
                    <a:gd name="connsiteX3" fmla="*/ 108147 w 197004"/>
                    <a:gd name="connsiteY3" fmla="*/ 140217 h 538555"/>
                    <a:gd name="connsiteX4" fmla="*/ 194656 w 197004"/>
                    <a:gd name="connsiteY4" fmla="*/ 257976 h 538555"/>
                    <a:gd name="connsiteX5" fmla="*/ 164526 w 197004"/>
                    <a:gd name="connsiteY5" fmla="*/ 299161 h 538555"/>
                    <a:gd name="connsiteX6" fmla="*/ 81015 w 197004"/>
                    <a:gd name="connsiteY6" fmla="*/ 365424 h 538555"/>
                    <a:gd name="connsiteX7" fmla="*/ 51203 w 197004"/>
                    <a:gd name="connsiteY7" fmla="*/ 428875 h 538555"/>
                    <a:gd name="connsiteX8" fmla="*/ 15674 w 197004"/>
                    <a:gd name="connsiteY8" fmla="*/ 538295 h 538555"/>
                    <a:gd name="connsiteX9" fmla="*/ 32174 w 197004"/>
                    <a:gd name="connsiteY9" fmla="*/ 395272 h 538555"/>
                    <a:gd name="connsiteX10" fmla="*/ 1101 w 197004"/>
                    <a:gd name="connsiteY10" fmla="*/ 248811 h 538555"/>
                    <a:gd name="connsiteX0" fmla="*/ 1101 w 195225"/>
                    <a:gd name="connsiteY0" fmla="*/ 248811 h 538555"/>
                    <a:gd name="connsiteX1" fmla="*/ 78300 w 195225"/>
                    <a:gd name="connsiteY1" fmla="*/ 129363 h 538555"/>
                    <a:gd name="connsiteX2" fmla="*/ 107929 w 195225"/>
                    <a:gd name="connsiteY2" fmla="*/ 27 h 538555"/>
                    <a:gd name="connsiteX3" fmla="*/ 108147 w 195225"/>
                    <a:gd name="connsiteY3" fmla="*/ 140217 h 538555"/>
                    <a:gd name="connsiteX4" fmla="*/ 194656 w 195225"/>
                    <a:gd name="connsiteY4" fmla="*/ 257976 h 538555"/>
                    <a:gd name="connsiteX5" fmla="*/ 142529 w 195225"/>
                    <a:gd name="connsiteY5" fmla="*/ 278909 h 538555"/>
                    <a:gd name="connsiteX6" fmla="*/ 81015 w 195225"/>
                    <a:gd name="connsiteY6" fmla="*/ 365424 h 538555"/>
                    <a:gd name="connsiteX7" fmla="*/ 51203 w 195225"/>
                    <a:gd name="connsiteY7" fmla="*/ 428875 h 538555"/>
                    <a:gd name="connsiteX8" fmla="*/ 15674 w 195225"/>
                    <a:gd name="connsiteY8" fmla="*/ 538295 h 538555"/>
                    <a:gd name="connsiteX9" fmla="*/ 32174 w 195225"/>
                    <a:gd name="connsiteY9" fmla="*/ 395272 h 538555"/>
                    <a:gd name="connsiteX10" fmla="*/ 1101 w 195225"/>
                    <a:gd name="connsiteY10" fmla="*/ 248811 h 538555"/>
                    <a:gd name="connsiteX0" fmla="*/ 1101 w 194712"/>
                    <a:gd name="connsiteY0" fmla="*/ 248811 h 538555"/>
                    <a:gd name="connsiteX1" fmla="*/ 78300 w 194712"/>
                    <a:gd name="connsiteY1" fmla="*/ 129363 h 538555"/>
                    <a:gd name="connsiteX2" fmla="*/ 107929 w 194712"/>
                    <a:gd name="connsiteY2" fmla="*/ 27 h 538555"/>
                    <a:gd name="connsiteX3" fmla="*/ 108147 w 194712"/>
                    <a:gd name="connsiteY3" fmla="*/ 140217 h 538555"/>
                    <a:gd name="connsiteX4" fmla="*/ 151698 w 194712"/>
                    <a:gd name="connsiteY4" fmla="*/ 199587 h 538555"/>
                    <a:gd name="connsiteX5" fmla="*/ 194656 w 194712"/>
                    <a:gd name="connsiteY5" fmla="*/ 257976 h 538555"/>
                    <a:gd name="connsiteX6" fmla="*/ 142529 w 194712"/>
                    <a:gd name="connsiteY6" fmla="*/ 278909 h 538555"/>
                    <a:gd name="connsiteX7" fmla="*/ 81015 w 194712"/>
                    <a:gd name="connsiteY7" fmla="*/ 365424 h 538555"/>
                    <a:gd name="connsiteX8" fmla="*/ 51203 w 194712"/>
                    <a:gd name="connsiteY8" fmla="*/ 428875 h 538555"/>
                    <a:gd name="connsiteX9" fmla="*/ 15674 w 194712"/>
                    <a:gd name="connsiteY9" fmla="*/ 538295 h 538555"/>
                    <a:gd name="connsiteX10" fmla="*/ 32174 w 194712"/>
                    <a:gd name="connsiteY10" fmla="*/ 395272 h 538555"/>
                    <a:gd name="connsiteX11" fmla="*/ 1101 w 194712"/>
                    <a:gd name="connsiteY11" fmla="*/ 248811 h 538555"/>
                    <a:gd name="connsiteX0" fmla="*/ 1101 w 194748"/>
                    <a:gd name="connsiteY0" fmla="*/ 248811 h 538555"/>
                    <a:gd name="connsiteX1" fmla="*/ 78300 w 194748"/>
                    <a:gd name="connsiteY1" fmla="*/ 129363 h 538555"/>
                    <a:gd name="connsiteX2" fmla="*/ 107929 w 194748"/>
                    <a:gd name="connsiteY2" fmla="*/ 27 h 538555"/>
                    <a:gd name="connsiteX3" fmla="*/ 108147 w 194748"/>
                    <a:gd name="connsiteY3" fmla="*/ 140217 h 538555"/>
                    <a:gd name="connsiteX4" fmla="*/ 129700 w 194748"/>
                    <a:gd name="connsiteY4" fmla="*/ 218152 h 538555"/>
                    <a:gd name="connsiteX5" fmla="*/ 194656 w 194748"/>
                    <a:gd name="connsiteY5" fmla="*/ 257976 h 538555"/>
                    <a:gd name="connsiteX6" fmla="*/ 142529 w 194748"/>
                    <a:gd name="connsiteY6" fmla="*/ 278909 h 538555"/>
                    <a:gd name="connsiteX7" fmla="*/ 81015 w 194748"/>
                    <a:gd name="connsiteY7" fmla="*/ 365424 h 538555"/>
                    <a:gd name="connsiteX8" fmla="*/ 51203 w 194748"/>
                    <a:gd name="connsiteY8" fmla="*/ 428875 h 538555"/>
                    <a:gd name="connsiteX9" fmla="*/ 15674 w 194748"/>
                    <a:gd name="connsiteY9" fmla="*/ 538295 h 538555"/>
                    <a:gd name="connsiteX10" fmla="*/ 32174 w 194748"/>
                    <a:gd name="connsiteY10" fmla="*/ 395272 h 538555"/>
                    <a:gd name="connsiteX11" fmla="*/ 1101 w 194748"/>
                    <a:gd name="connsiteY11" fmla="*/ 248811 h 538555"/>
                    <a:gd name="connsiteX0" fmla="*/ 1101 w 159177"/>
                    <a:gd name="connsiteY0" fmla="*/ 248811 h 538555"/>
                    <a:gd name="connsiteX1" fmla="*/ 78300 w 159177"/>
                    <a:gd name="connsiteY1" fmla="*/ 129363 h 538555"/>
                    <a:gd name="connsiteX2" fmla="*/ 107929 w 159177"/>
                    <a:gd name="connsiteY2" fmla="*/ 27 h 538555"/>
                    <a:gd name="connsiteX3" fmla="*/ 108147 w 159177"/>
                    <a:gd name="connsiteY3" fmla="*/ 140217 h 538555"/>
                    <a:gd name="connsiteX4" fmla="*/ 129700 w 159177"/>
                    <a:gd name="connsiteY4" fmla="*/ 218152 h 538555"/>
                    <a:gd name="connsiteX5" fmla="*/ 157994 w 159177"/>
                    <a:gd name="connsiteY5" fmla="*/ 257976 h 538555"/>
                    <a:gd name="connsiteX6" fmla="*/ 142529 w 159177"/>
                    <a:gd name="connsiteY6" fmla="*/ 278909 h 538555"/>
                    <a:gd name="connsiteX7" fmla="*/ 81015 w 159177"/>
                    <a:gd name="connsiteY7" fmla="*/ 365424 h 538555"/>
                    <a:gd name="connsiteX8" fmla="*/ 51203 w 159177"/>
                    <a:gd name="connsiteY8" fmla="*/ 428875 h 538555"/>
                    <a:gd name="connsiteX9" fmla="*/ 15674 w 159177"/>
                    <a:gd name="connsiteY9" fmla="*/ 538295 h 538555"/>
                    <a:gd name="connsiteX10" fmla="*/ 32174 w 159177"/>
                    <a:gd name="connsiteY10" fmla="*/ 395272 h 538555"/>
                    <a:gd name="connsiteX11" fmla="*/ 1101 w 159177"/>
                    <a:gd name="connsiteY11" fmla="*/ 248811 h 538555"/>
                    <a:gd name="connsiteX0" fmla="*/ 1101 w 158034"/>
                    <a:gd name="connsiteY0" fmla="*/ 248811 h 538555"/>
                    <a:gd name="connsiteX1" fmla="*/ 78300 w 158034"/>
                    <a:gd name="connsiteY1" fmla="*/ 129363 h 538555"/>
                    <a:gd name="connsiteX2" fmla="*/ 107929 w 158034"/>
                    <a:gd name="connsiteY2" fmla="*/ 27 h 538555"/>
                    <a:gd name="connsiteX3" fmla="*/ 108147 w 158034"/>
                    <a:gd name="connsiteY3" fmla="*/ 140217 h 538555"/>
                    <a:gd name="connsiteX4" fmla="*/ 129700 w 158034"/>
                    <a:gd name="connsiteY4" fmla="*/ 218152 h 538555"/>
                    <a:gd name="connsiteX5" fmla="*/ 157994 w 158034"/>
                    <a:gd name="connsiteY5" fmla="*/ 257976 h 538555"/>
                    <a:gd name="connsiteX6" fmla="*/ 124198 w 158034"/>
                    <a:gd name="connsiteY6" fmla="*/ 283972 h 538555"/>
                    <a:gd name="connsiteX7" fmla="*/ 81015 w 158034"/>
                    <a:gd name="connsiteY7" fmla="*/ 365424 h 538555"/>
                    <a:gd name="connsiteX8" fmla="*/ 51203 w 158034"/>
                    <a:gd name="connsiteY8" fmla="*/ 428875 h 538555"/>
                    <a:gd name="connsiteX9" fmla="*/ 15674 w 158034"/>
                    <a:gd name="connsiteY9" fmla="*/ 538295 h 538555"/>
                    <a:gd name="connsiteX10" fmla="*/ 32174 w 158034"/>
                    <a:gd name="connsiteY10" fmla="*/ 395272 h 538555"/>
                    <a:gd name="connsiteX11" fmla="*/ 1101 w 158034"/>
                    <a:gd name="connsiteY11" fmla="*/ 248811 h 538555"/>
                    <a:gd name="connsiteX0" fmla="*/ 1101 w 181841"/>
                    <a:gd name="connsiteY0" fmla="*/ 248811 h 538555"/>
                    <a:gd name="connsiteX1" fmla="*/ 78300 w 181841"/>
                    <a:gd name="connsiteY1" fmla="*/ 129363 h 538555"/>
                    <a:gd name="connsiteX2" fmla="*/ 107929 w 181841"/>
                    <a:gd name="connsiteY2" fmla="*/ 27 h 538555"/>
                    <a:gd name="connsiteX3" fmla="*/ 108147 w 181841"/>
                    <a:gd name="connsiteY3" fmla="*/ 140217 h 538555"/>
                    <a:gd name="connsiteX4" fmla="*/ 129700 w 181841"/>
                    <a:gd name="connsiteY4" fmla="*/ 218152 h 538555"/>
                    <a:gd name="connsiteX5" fmla="*/ 181825 w 181841"/>
                    <a:gd name="connsiteY5" fmla="*/ 257976 h 538555"/>
                    <a:gd name="connsiteX6" fmla="*/ 124198 w 181841"/>
                    <a:gd name="connsiteY6" fmla="*/ 283972 h 538555"/>
                    <a:gd name="connsiteX7" fmla="*/ 81015 w 181841"/>
                    <a:gd name="connsiteY7" fmla="*/ 365424 h 538555"/>
                    <a:gd name="connsiteX8" fmla="*/ 51203 w 181841"/>
                    <a:gd name="connsiteY8" fmla="*/ 428875 h 538555"/>
                    <a:gd name="connsiteX9" fmla="*/ 15674 w 181841"/>
                    <a:gd name="connsiteY9" fmla="*/ 538295 h 538555"/>
                    <a:gd name="connsiteX10" fmla="*/ 32174 w 181841"/>
                    <a:gd name="connsiteY10" fmla="*/ 395272 h 538555"/>
                    <a:gd name="connsiteX11" fmla="*/ 1101 w 181841"/>
                    <a:gd name="connsiteY11" fmla="*/ 248811 h 538555"/>
                    <a:gd name="connsiteX0" fmla="*/ 1101 w 170848"/>
                    <a:gd name="connsiteY0" fmla="*/ 248811 h 538555"/>
                    <a:gd name="connsiteX1" fmla="*/ 78300 w 170848"/>
                    <a:gd name="connsiteY1" fmla="*/ 129363 h 538555"/>
                    <a:gd name="connsiteX2" fmla="*/ 107929 w 170848"/>
                    <a:gd name="connsiteY2" fmla="*/ 27 h 538555"/>
                    <a:gd name="connsiteX3" fmla="*/ 108147 w 170848"/>
                    <a:gd name="connsiteY3" fmla="*/ 140217 h 538555"/>
                    <a:gd name="connsiteX4" fmla="*/ 129700 w 170848"/>
                    <a:gd name="connsiteY4" fmla="*/ 218152 h 538555"/>
                    <a:gd name="connsiteX5" fmla="*/ 170826 w 170848"/>
                    <a:gd name="connsiteY5" fmla="*/ 257976 h 538555"/>
                    <a:gd name="connsiteX6" fmla="*/ 124198 w 170848"/>
                    <a:gd name="connsiteY6" fmla="*/ 283972 h 538555"/>
                    <a:gd name="connsiteX7" fmla="*/ 81015 w 170848"/>
                    <a:gd name="connsiteY7" fmla="*/ 365424 h 538555"/>
                    <a:gd name="connsiteX8" fmla="*/ 51203 w 170848"/>
                    <a:gd name="connsiteY8" fmla="*/ 428875 h 538555"/>
                    <a:gd name="connsiteX9" fmla="*/ 15674 w 170848"/>
                    <a:gd name="connsiteY9" fmla="*/ 538295 h 538555"/>
                    <a:gd name="connsiteX10" fmla="*/ 32174 w 170848"/>
                    <a:gd name="connsiteY10" fmla="*/ 395272 h 538555"/>
                    <a:gd name="connsiteX11" fmla="*/ 1101 w 170848"/>
                    <a:gd name="connsiteY11" fmla="*/ 248811 h 538555"/>
                    <a:gd name="connsiteX0" fmla="*/ 1101 w 170826"/>
                    <a:gd name="connsiteY0" fmla="*/ 248811 h 538555"/>
                    <a:gd name="connsiteX1" fmla="*/ 78300 w 170826"/>
                    <a:gd name="connsiteY1" fmla="*/ 129363 h 538555"/>
                    <a:gd name="connsiteX2" fmla="*/ 107929 w 170826"/>
                    <a:gd name="connsiteY2" fmla="*/ 27 h 538555"/>
                    <a:gd name="connsiteX3" fmla="*/ 108147 w 170826"/>
                    <a:gd name="connsiteY3" fmla="*/ 140217 h 538555"/>
                    <a:gd name="connsiteX4" fmla="*/ 129700 w 170826"/>
                    <a:gd name="connsiteY4" fmla="*/ 218152 h 538555"/>
                    <a:gd name="connsiteX5" fmla="*/ 170826 w 170826"/>
                    <a:gd name="connsiteY5" fmla="*/ 257976 h 538555"/>
                    <a:gd name="connsiteX6" fmla="*/ 129697 w 170826"/>
                    <a:gd name="connsiteY6" fmla="*/ 289035 h 538555"/>
                    <a:gd name="connsiteX7" fmla="*/ 81015 w 170826"/>
                    <a:gd name="connsiteY7" fmla="*/ 365424 h 538555"/>
                    <a:gd name="connsiteX8" fmla="*/ 51203 w 170826"/>
                    <a:gd name="connsiteY8" fmla="*/ 428875 h 538555"/>
                    <a:gd name="connsiteX9" fmla="*/ 15674 w 170826"/>
                    <a:gd name="connsiteY9" fmla="*/ 538295 h 538555"/>
                    <a:gd name="connsiteX10" fmla="*/ 32174 w 170826"/>
                    <a:gd name="connsiteY10" fmla="*/ 395272 h 538555"/>
                    <a:gd name="connsiteX11" fmla="*/ 1101 w 170826"/>
                    <a:gd name="connsiteY11" fmla="*/ 248811 h 538555"/>
                    <a:gd name="connsiteX0" fmla="*/ 1101 w 170853"/>
                    <a:gd name="connsiteY0" fmla="*/ 248811 h 538555"/>
                    <a:gd name="connsiteX1" fmla="*/ 78300 w 170853"/>
                    <a:gd name="connsiteY1" fmla="*/ 129363 h 538555"/>
                    <a:gd name="connsiteX2" fmla="*/ 107929 w 170853"/>
                    <a:gd name="connsiteY2" fmla="*/ 27 h 538555"/>
                    <a:gd name="connsiteX3" fmla="*/ 108147 w 170853"/>
                    <a:gd name="connsiteY3" fmla="*/ 140217 h 538555"/>
                    <a:gd name="connsiteX4" fmla="*/ 135199 w 170853"/>
                    <a:gd name="connsiteY4" fmla="*/ 213089 h 538555"/>
                    <a:gd name="connsiteX5" fmla="*/ 170826 w 170853"/>
                    <a:gd name="connsiteY5" fmla="*/ 257976 h 538555"/>
                    <a:gd name="connsiteX6" fmla="*/ 129697 w 170853"/>
                    <a:gd name="connsiteY6" fmla="*/ 289035 h 538555"/>
                    <a:gd name="connsiteX7" fmla="*/ 81015 w 170853"/>
                    <a:gd name="connsiteY7" fmla="*/ 365424 h 538555"/>
                    <a:gd name="connsiteX8" fmla="*/ 51203 w 170853"/>
                    <a:gd name="connsiteY8" fmla="*/ 428875 h 538555"/>
                    <a:gd name="connsiteX9" fmla="*/ 15674 w 170853"/>
                    <a:gd name="connsiteY9" fmla="*/ 538295 h 538555"/>
                    <a:gd name="connsiteX10" fmla="*/ 32174 w 170853"/>
                    <a:gd name="connsiteY10" fmla="*/ 395272 h 538555"/>
                    <a:gd name="connsiteX11" fmla="*/ 1101 w 170853"/>
                    <a:gd name="connsiteY11" fmla="*/ 248811 h 538555"/>
                    <a:gd name="connsiteX0" fmla="*/ 1101 w 170873"/>
                    <a:gd name="connsiteY0" fmla="*/ 248811 h 538555"/>
                    <a:gd name="connsiteX1" fmla="*/ 78300 w 170873"/>
                    <a:gd name="connsiteY1" fmla="*/ 129363 h 538555"/>
                    <a:gd name="connsiteX2" fmla="*/ 107929 w 170873"/>
                    <a:gd name="connsiteY2" fmla="*/ 27 h 538555"/>
                    <a:gd name="connsiteX3" fmla="*/ 108147 w 170873"/>
                    <a:gd name="connsiteY3" fmla="*/ 140217 h 538555"/>
                    <a:gd name="connsiteX4" fmla="*/ 135199 w 170873"/>
                    <a:gd name="connsiteY4" fmla="*/ 213089 h 538555"/>
                    <a:gd name="connsiteX5" fmla="*/ 170826 w 170873"/>
                    <a:gd name="connsiteY5" fmla="*/ 257976 h 538555"/>
                    <a:gd name="connsiteX6" fmla="*/ 127864 w 170873"/>
                    <a:gd name="connsiteY6" fmla="*/ 299161 h 538555"/>
                    <a:gd name="connsiteX7" fmla="*/ 81015 w 170873"/>
                    <a:gd name="connsiteY7" fmla="*/ 365424 h 538555"/>
                    <a:gd name="connsiteX8" fmla="*/ 51203 w 170873"/>
                    <a:gd name="connsiteY8" fmla="*/ 428875 h 538555"/>
                    <a:gd name="connsiteX9" fmla="*/ 15674 w 170873"/>
                    <a:gd name="connsiteY9" fmla="*/ 538295 h 538555"/>
                    <a:gd name="connsiteX10" fmla="*/ 32174 w 170873"/>
                    <a:gd name="connsiteY10" fmla="*/ 395272 h 538555"/>
                    <a:gd name="connsiteX11" fmla="*/ 1101 w 170873"/>
                    <a:gd name="connsiteY11" fmla="*/ 248811 h 538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0873" h="538555">
                      <a:moveTo>
                        <a:pt x="1101" y="248811"/>
                      </a:moveTo>
                      <a:cubicBezTo>
                        <a:pt x="8789" y="204493"/>
                        <a:pt x="59139" y="170827"/>
                        <a:pt x="78300" y="129363"/>
                      </a:cubicBezTo>
                      <a:cubicBezTo>
                        <a:pt x="97461" y="87899"/>
                        <a:pt x="102955" y="-1782"/>
                        <a:pt x="107929" y="27"/>
                      </a:cubicBezTo>
                      <a:cubicBezTo>
                        <a:pt x="112903" y="1836"/>
                        <a:pt x="103602" y="104707"/>
                        <a:pt x="108147" y="140217"/>
                      </a:cubicBezTo>
                      <a:cubicBezTo>
                        <a:pt x="112692" y="175727"/>
                        <a:pt x="120781" y="193462"/>
                        <a:pt x="135199" y="213089"/>
                      </a:cubicBezTo>
                      <a:cubicBezTo>
                        <a:pt x="149617" y="232716"/>
                        <a:pt x="172048" y="243631"/>
                        <a:pt x="170826" y="257976"/>
                      </a:cubicBezTo>
                      <a:cubicBezTo>
                        <a:pt x="169604" y="272321"/>
                        <a:pt x="146804" y="281253"/>
                        <a:pt x="127864" y="299161"/>
                      </a:cubicBezTo>
                      <a:cubicBezTo>
                        <a:pt x="108924" y="317069"/>
                        <a:pt x="93792" y="343805"/>
                        <a:pt x="81015" y="365424"/>
                      </a:cubicBezTo>
                      <a:cubicBezTo>
                        <a:pt x="68238" y="387043"/>
                        <a:pt x="62093" y="400063"/>
                        <a:pt x="51203" y="428875"/>
                      </a:cubicBezTo>
                      <a:cubicBezTo>
                        <a:pt x="40313" y="457687"/>
                        <a:pt x="18845" y="543895"/>
                        <a:pt x="15674" y="538295"/>
                      </a:cubicBezTo>
                      <a:cubicBezTo>
                        <a:pt x="12503" y="532695"/>
                        <a:pt x="35960" y="443519"/>
                        <a:pt x="32174" y="395272"/>
                      </a:cubicBezTo>
                      <a:cubicBezTo>
                        <a:pt x="28388" y="347025"/>
                        <a:pt x="-6587" y="293129"/>
                        <a:pt x="1101" y="248811"/>
                      </a:cubicBezTo>
                      <a:close/>
                    </a:path>
                  </a:pathLst>
                </a:custGeom>
                <a:solidFill>
                  <a:srgbClr val="B4CDF1"/>
                </a:solidFill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  <p:sp>
              <p:nvSpPr>
                <p:cNvPr id="54" name="Oval 18">
                  <a:extLst>
                    <a:ext uri="{FF2B5EF4-FFF2-40B4-BE49-F238E27FC236}">
                      <a16:creationId xmlns:a16="http://schemas.microsoft.com/office/drawing/2014/main" id="{6C65989A-0E93-4567-841D-02443E3AFD4C}"/>
                    </a:ext>
                  </a:extLst>
                </p:cNvPr>
                <p:cNvSpPr/>
                <p:nvPr/>
              </p:nvSpPr>
              <p:spPr>
                <a:xfrm>
                  <a:off x="2142920" y="4739950"/>
                  <a:ext cx="69996" cy="91348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  <a:gd name="connsiteX0" fmla="*/ 4 w 91562"/>
                    <a:gd name="connsiteY0" fmla="*/ 62076 h 127464"/>
                    <a:gd name="connsiteX1" fmla="*/ 41712 w 91562"/>
                    <a:gd name="connsiteY1" fmla="*/ 102 h 127464"/>
                    <a:gd name="connsiteX2" fmla="*/ 91562 w 91562"/>
                    <a:gd name="connsiteY2" fmla="*/ 53936 h 127464"/>
                    <a:gd name="connsiteX3" fmla="*/ 40017 w 91562"/>
                    <a:gd name="connsiteY3" fmla="*/ 127435 h 127464"/>
                    <a:gd name="connsiteX4" fmla="*/ 4 w 91562"/>
                    <a:gd name="connsiteY4" fmla="*/ 62076 h 127464"/>
                    <a:gd name="connsiteX0" fmla="*/ 3 w 102245"/>
                    <a:gd name="connsiteY0" fmla="*/ 62076 h 127464"/>
                    <a:gd name="connsiteX1" fmla="*/ 41711 w 102245"/>
                    <a:gd name="connsiteY1" fmla="*/ 102 h 127464"/>
                    <a:gd name="connsiteX2" fmla="*/ 102245 w 102245"/>
                    <a:gd name="connsiteY2" fmla="*/ 53936 h 127464"/>
                    <a:gd name="connsiteX3" fmla="*/ 40016 w 102245"/>
                    <a:gd name="connsiteY3" fmla="*/ 127435 h 127464"/>
                    <a:gd name="connsiteX4" fmla="*/ 3 w 102245"/>
                    <a:gd name="connsiteY4" fmla="*/ 62076 h 127464"/>
                    <a:gd name="connsiteX0" fmla="*/ 119 w 102361"/>
                    <a:gd name="connsiteY0" fmla="*/ 73554 h 138944"/>
                    <a:gd name="connsiteX1" fmla="*/ 52512 w 102361"/>
                    <a:gd name="connsiteY1" fmla="*/ 55 h 138944"/>
                    <a:gd name="connsiteX2" fmla="*/ 102361 w 102361"/>
                    <a:gd name="connsiteY2" fmla="*/ 65414 h 138944"/>
                    <a:gd name="connsiteX3" fmla="*/ 40132 w 102361"/>
                    <a:gd name="connsiteY3" fmla="*/ 138913 h 138944"/>
                    <a:gd name="connsiteX4" fmla="*/ 119 w 102361"/>
                    <a:gd name="connsiteY4" fmla="*/ 73554 h 138944"/>
                    <a:gd name="connsiteX0" fmla="*/ 180 w 91737"/>
                    <a:gd name="connsiteY0" fmla="*/ 69673 h 138883"/>
                    <a:gd name="connsiteX1" fmla="*/ 41888 w 91737"/>
                    <a:gd name="connsiteY1" fmla="*/ 17 h 138883"/>
                    <a:gd name="connsiteX2" fmla="*/ 91737 w 91737"/>
                    <a:gd name="connsiteY2" fmla="*/ 65376 h 138883"/>
                    <a:gd name="connsiteX3" fmla="*/ 29508 w 91737"/>
                    <a:gd name="connsiteY3" fmla="*/ 138875 h 138883"/>
                    <a:gd name="connsiteX4" fmla="*/ 180 w 91737"/>
                    <a:gd name="connsiteY4" fmla="*/ 69673 h 138883"/>
                    <a:gd name="connsiteX0" fmla="*/ 319 w 91876"/>
                    <a:gd name="connsiteY0" fmla="*/ 60126 h 129335"/>
                    <a:gd name="connsiteX1" fmla="*/ 46839 w 91876"/>
                    <a:gd name="connsiteY1" fmla="*/ 28 h 129335"/>
                    <a:gd name="connsiteX2" fmla="*/ 91876 w 91876"/>
                    <a:gd name="connsiteY2" fmla="*/ 55829 h 129335"/>
                    <a:gd name="connsiteX3" fmla="*/ 29647 w 91876"/>
                    <a:gd name="connsiteY3" fmla="*/ 129328 h 129335"/>
                    <a:gd name="connsiteX4" fmla="*/ 319 w 91876"/>
                    <a:gd name="connsiteY4" fmla="*/ 60126 h 129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6" h="129335">
                      <a:moveTo>
                        <a:pt x="319" y="60126"/>
                      </a:moveTo>
                      <a:cubicBezTo>
                        <a:pt x="3184" y="38576"/>
                        <a:pt x="31580" y="744"/>
                        <a:pt x="46839" y="28"/>
                      </a:cubicBezTo>
                      <a:cubicBezTo>
                        <a:pt x="62098" y="-688"/>
                        <a:pt x="91876" y="12611"/>
                        <a:pt x="91876" y="55829"/>
                      </a:cubicBezTo>
                      <a:cubicBezTo>
                        <a:pt x="91876" y="99047"/>
                        <a:pt x="44906" y="128612"/>
                        <a:pt x="29647" y="129328"/>
                      </a:cubicBezTo>
                      <a:cubicBezTo>
                        <a:pt x="14388" y="130044"/>
                        <a:pt x="-2546" y="81676"/>
                        <a:pt x="319" y="60126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 dirty="0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9DEA71C-130F-426F-8EDF-1FF8A0C4FC16}"/>
                  </a:ext>
                </a:extLst>
              </p:cNvPr>
              <p:cNvGrpSpPr/>
              <p:nvPr/>
            </p:nvGrpSpPr>
            <p:grpSpPr>
              <a:xfrm>
                <a:off x="1636683" y="2763580"/>
                <a:ext cx="335114" cy="778472"/>
                <a:chOff x="2099406" y="4558423"/>
                <a:chExt cx="234462" cy="501443"/>
              </a:xfrm>
              <a:solidFill>
                <a:srgbClr val="B4CDF1"/>
              </a:solidFill>
            </p:grpSpPr>
            <p:sp>
              <p:nvSpPr>
                <p:cNvPr id="51" name="Oval 47">
                  <a:extLst>
                    <a:ext uri="{FF2B5EF4-FFF2-40B4-BE49-F238E27FC236}">
                      <a16:creationId xmlns:a16="http://schemas.microsoft.com/office/drawing/2014/main" id="{7584942D-2B47-4F2B-9297-6F3F3DA4BAB7}"/>
                    </a:ext>
                  </a:extLst>
                </p:cNvPr>
                <p:cNvSpPr/>
                <p:nvPr/>
              </p:nvSpPr>
              <p:spPr>
                <a:xfrm>
                  <a:off x="2099406" y="4558423"/>
                  <a:ext cx="234462" cy="501443"/>
                </a:xfrm>
                <a:custGeom>
                  <a:avLst/>
                  <a:gdLst>
                    <a:gd name="connsiteX0" fmla="*/ 0 w 148534"/>
                    <a:gd name="connsiteY0" fmla="*/ 99549 h 199098"/>
                    <a:gd name="connsiteX1" fmla="*/ 74267 w 148534"/>
                    <a:gd name="connsiteY1" fmla="*/ 0 h 199098"/>
                    <a:gd name="connsiteX2" fmla="*/ 148534 w 148534"/>
                    <a:gd name="connsiteY2" fmla="*/ 99549 h 199098"/>
                    <a:gd name="connsiteX3" fmla="*/ 74267 w 148534"/>
                    <a:gd name="connsiteY3" fmla="*/ 199098 h 199098"/>
                    <a:gd name="connsiteX4" fmla="*/ 0 w 148534"/>
                    <a:gd name="connsiteY4" fmla="*/ 99549 h 199098"/>
                    <a:gd name="connsiteX0" fmla="*/ 755 w 149818"/>
                    <a:gd name="connsiteY0" fmla="*/ 248784 h 348333"/>
                    <a:gd name="connsiteX1" fmla="*/ 115723 w 149818"/>
                    <a:gd name="connsiteY1" fmla="*/ 0 h 348333"/>
                    <a:gd name="connsiteX2" fmla="*/ 149289 w 149818"/>
                    <a:gd name="connsiteY2" fmla="*/ 248784 h 348333"/>
                    <a:gd name="connsiteX3" fmla="*/ 75022 w 149818"/>
                    <a:gd name="connsiteY3" fmla="*/ 348333 h 348333"/>
                    <a:gd name="connsiteX4" fmla="*/ 755 w 149818"/>
                    <a:gd name="connsiteY4" fmla="*/ 248784 h 348333"/>
                    <a:gd name="connsiteX0" fmla="*/ 70 w 148604"/>
                    <a:gd name="connsiteY0" fmla="*/ 251213 h 350762"/>
                    <a:gd name="connsiteX1" fmla="*/ 85409 w 148604"/>
                    <a:gd name="connsiteY1" fmla="*/ 131765 h 350762"/>
                    <a:gd name="connsiteX2" fmla="*/ 115038 w 148604"/>
                    <a:gd name="connsiteY2" fmla="*/ 2429 h 350762"/>
                    <a:gd name="connsiteX3" fmla="*/ 148604 w 148604"/>
                    <a:gd name="connsiteY3" fmla="*/ 251213 h 350762"/>
                    <a:gd name="connsiteX4" fmla="*/ 74337 w 148604"/>
                    <a:gd name="connsiteY4" fmla="*/ 350762 h 350762"/>
                    <a:gd name="connsiteX5" fmla="*/ 70 w 148604"/>
                    <a:gd name="connsiteY5" fmla="*/ 251213 h 350762"/>
                    <a:gd name="connsiteX0" fmla="*/ 70 w 150934"/>
                    <a:gd name="connsiteY0" fmla="*/ 249131 h 348680"/>
                    <a:gd name="connsiteX1" fmla="*/ 85409 w 150934"/>
                    <a:gd name="connsiteY1" fmla="*/ 129683 h 348680"/>
                    <a:gd name="connsiteX2" fmla="*/ 115038 w 150934"/>
                    <a:gd name="connsiteY2" fmla="*/ 347 h 348680"/>
                    <a:gd name="connsiteX3" fmla="*/ 123396 w 150934"/>
                    <a:gd name="connsiteY3" fmla="*/ 170384 h 348680"/>
                    <a:gd name="connsiteX4" fmla="*/ 148604 w 150934"/>
                    <a:gd name="connsiteY4" fmla="*/ 249131 h 348680"/>
                    <a:gd name="connsiteX5" fmla="*/ 74337 w 150934"/>
                    <a:gd name="connsiteY5" fmla="*/ 348680 h 348680"/>
                    <a:gd name="connsiteX6" fmla="*/ 70 w 150934"/>
                    <a:gd name="connsiteY6" fmla="*/ 249131 h 348680"/>
                    <a:gd name="connsiteX0" fmla="*/ 3571 w 154435"/>
                    <a:gd name="connsiteY0" fmla="*/ 249131 h 538615"/>
                    <a:gd name="connsiteX1" fmla="*/ 88910 w 154435"/>
                    <a:gd name="connsiteY1" fmla="*/ 129683 h 538615"/>
                    <a:gd name="connsiteX2" fmla="*/ 118539 w 154435"/>
                    <a:gd name="connsiteY2" fmla="*/ 347 h 538615"/>
                    <a:gd name="connsiteX3" fmla="*/ 126897 w 154435"/>
                    <a:gd name="connsiteY3" fmla="*/ 170384 h 538615"/>
                    <a:gd name="connsiteX4" fmla="*/ 152105 w 154435"/>
                    <a:gd name="connsiteY4" fmla="*/ 249131 h 538615"/>
                    <a:gd name="connsiteX5" fmla="*/ 39851 w 154435"/>
                    <a:gd name="connsiteY5" fmla="*/ 538615 h 538615"/>
                    <a:gd name="connsiteX6" fmla="*/ 3571 w 154435"/>
                    <a:gd name="connsiteY6" fmla="*/ 249131 h 538615"/>
                    <a:gd name="connsiteX0" fmla="*/ 1318 w 150079"/>
                    <a:gd name="connsiteY0" fmla="*/ 249131 h 541123"/>
                    <a:gd name="connsiteX1" fmla="*/ 86657 w 150079"/>
                    <a:gd name="connsiteY1" fmla="*/ 129683 h 541123"/>
                    <a:gd name="connsiteX2" fmla="*/ 116286 w 150079"/>
                    <a:gd name="connsiteY2" fmla="*/ 347 h 541123"/>
                    <a:gd name="connsiteX3" fmla="*/ 124644 w 150079"/>
                    <a:gd name="connsiteY3" fmla="*/ 170384 h 541123"/>
                    <a:gd name="connsiteX4" fmla="*/ 149852 w 150079"/>
                    <a:gd name="connsiteY4" fmla="*/ 249131 h 541123"/>
                    <a:gd name="connsiteX5" fmla="*/ 75805 w 150079"/>
                    <a:gd name="connsiteY5" fmla="*/ 382025 h 541123"/>
                    <a:gd name="connsiteX6" fmla="*/ 37598 w 150079"/>
                    <a:gd name="connsiteY6" fmla="*/ 538615 h 541123"/>
                    <a:gd name="connsiteX7" fmla="*/ 1318 w 150079"/>
                    <a:gd name="connsiteY7" fmla="*/ 249131 h 541123"/>
                    <a:gd name="connsiteX0" fmla="*/ 2844 w 151605"/>
                    <a:gd name="connsiteY0" fmla="*/ 249131 h 541123"/>
                    <a:gd name="connsiteX1" fmla="*/ 88183 w 151605"/>
                    <a:gd name="connsiteY1" fmla="*/ 129683 h 541123"/>
                    <a:gd name="connsiteX2" fmla="*/ 117812 w 151605"/>
                    <a:gd name="connsiteY2" fmla="*/ 347 h 541123"/>
                    <a:gd name="connsiteX3" fmla="*/ 126170 w 151605"/>
                    <a:gd name="connsiteY3" fmla="*/ 170384 h 541123"/>
                    <a:gd name="connsiteX4" fmla="*/ 151378 w 151605"/>
                    <a:gd name="connsiteY4" fmla="*/ 249131 h 541123"/>
                    <a:gd name="connsiteX5" fmla="*/ 77331 w 151605"/>
                    <a:gd name="connsiteY5" fmla="*/ 382025 h 541123"/>
                    <a:gd name="connsiteX6" fmla="*/ 25557 w 151605"/>
                    <a:gd name="connsiteY6" fmla="*/ 538615 h 541123"/>
                    <a:gd name="connsiteX7" fmla="*/ 2844 w 151605"/>
                    <a:gd name="connsiteY7" fmla="*/ 249131 h 541123"/>
                    <a:gd name="connsiteX0" fmla="*/ 917 w 149678"/>
                    <a:gd name="connsiteY0" fmla="*/ 249131 h 538653"/>
                    <a:gd name="connsiteX1" fmla="*/ 86256 w 149678"/>
                    <a:gd name="connsiteY1" fmla="*/ 129683 h 538653"/>
                    <a:gd name="connsiteX2" fmla="*/ 115885 w 149678"/>
                    <a:gd name="connsiteY2" fmla="*/ 347 h 538653"/>
                    <a:gd name="connsiteX3" fmla="*/ 124243 w 149678"/>
                    <a:gd name="connsiteY3" fmla="*/ 170384 h 538653"/>
                    <a:gd name="connsiteX4" fmla="*/ 149451 w 149678"/>
                    <a:gd name="connsiteY4" fmla="*/ 249131 h 538653"/>
                    <a:gd name="connsiteX5" fmla="*/ 75404 w 149678"/>
                    <a:gd name="connsiteY5" fmla="*/ 382025 h 538653"/>
                    <a:gd name="connsiteX6" fmla="*/ 23630 w 149678"/>
                    <a:gd name="connsiteY6" fmla="*/ 538615 h 538653"/>
                    <a:gd name="connsiteX7" fmla="*/ 40130 w 149678"/>
                    <a:gd name="connsiteY7" fmla="*/ 395592 h 538653"/>
                    <a:gd name="connsiteX8" fmla="*/ 917 w 149678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9254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94"/>
                    <a:gd name="connsiteY0" fmla="*/ 249131 h 538653"/>
                    <a:gd name="connsiteX1" fmla="*/ 86256 w 146994"/>
                    <a:gd name="connsiteY1" fmla="*/ 129683 h 538653"/>
                    <a:gd name="connsiteX2" fmla="*/ 115885 w 146994"/>
                    <a:gd name="connsiteY2" fmla="*/ 347 h 538653"/>
                    <a:gd name="connsiteX3" fmla="*/ 124243 w 146994"/>
                    <a:gd name="connsiteY3" fmla="*/ 170384 h 538653"/>
                    <a:gd name="connsiteX4" fmla="*/ 146738 w 146994"/>
                    <a:gd name="connsiteY4" fmla="*/ 284404 h 538653"/>
                    <a:gd name="connsiteX5" fmla="*/ 75404 w 146994"/>
                    <a:gd name="connsiteY5" fmla="*/ 382025 h 538653"/>
                    <a:gd name="connsiteX6" fmla="*/ 23630 w 146994"/>
                    <a:gd name="connsiteY6" fmla="*/ 538615 h 538653"/>
                    <a:gd name="connsiteX7" fmla="*/ 40130 w 146994"/>
                    <a:gd name="connsiteY7" fmla="*/ 395592 h 538653"/>
                    <a:gd name="connsiteX8" fmla="*/ 917 w 146994"/>
                    <a:gd name="connsiteY8" fmla="*/ 249131 h 538653"/>
                    <a:gd name="connsiteX0" fmla="*/ 917 w 146924"/>
                    <a:gd name="connsiteY0" fmla="*/ 248811 h 538333"/>
                    <a:gd name="connsiteX1" fmla="*/ 86256 w 146924"/>
                    <a:gd name="connsiteY1" fmla="*/ 129363 h 538333"/>
                    <a:gd name="connsiteX2" fmla="*/ 115885 w 146924"/>
                    <a:gd name="connsiteY2" fmla="*/ 27 h 538333"/>
                    <a:gd name="connsiteX3" fmla="*/ 116103 w 146924"/>
                    <a:gd name="connsiteY3" fmla="*/ 140217 h 538333"/>
                    <a:gd name="connsiteX4" fmla="*/ 146738 w 146924"/>
                    <a:gd name="connsiteY4" fmla="*/ 284084 h 538333"/>
                    <a:gd name="connsiteX5" fmla="*/ 75404 w 146924"/>
                    <a:gd name="connsiteY5" fmla="*/ 381705 h 538333"/>
                    <a:gd name="connsiteX6" fmla="*/ 23630 w 146924"/>
                    <a:gd name="connsiteY6" fmla="*/ 538295 h 538333"/>
                    <a:gd name="connsiteX7" fmla="*/ 40130 w 146924"/>
                    <a:gd name="connsiteY7" fmla="*/ 395272 h 538333"/>
                    <a:gd name="connsiteX8" fmla="*/ 917 w 146924"/>
                    <a:gd name="connsiteY8" fmla="*/ 248811 h 538333"/>
                    <a:gd name="connsiteX0" fmla="*/ 1101 w 138968"/>
                    <a:gd name="connsiteY0" fmla="*/ 248811 h 538333"/>
                    <a:gd name="connsiteX1" fmla="*/ 78300 w 138968"/>
                    <a:gd name="connsiteY1" fmla="*/ 129363 h 538333"/>
                    <a:gd name="connsiteX2" fmla="*/ 107929 w 138968"/>
                    <a:gd name="connsiteY2" fmla="*/ 27 h 538333"/>
                    <a:gd name="connsiteX3" fmla="*/ 108147 w 138968"/>
                    <a:gd name="connsiteY3" fmla="*/ 140217 h 538333"/>
                    <a:gd name="connsiteX4" fmla="*/ 138782 w 138968"/>
                    <a:gd name="connsiteY4" fmla="*/ 284084 h 538333"/>
                    <a:gd name="connsiteX5" fmla="*/ 67448 w 138968"/>
                    <a:gd name="connsiteY5" fmla="*/ 381705 h 538333"/>
                    <a:gd name="connsiteX6" fmla="*/ 15674 w 138968"/>
                    <a:gd name="connsiteY6" fmla="*/ 538295 h 538333"/>
                    <a:gd name="connsiteX7" fmla="*/ 32174 w 138968"/>
                    <a:gd name="connsiteY7" fmla="*/ 395272 h 538333"/>
                    <a:gd name="connsiteX8" fmla="*/ 1101 w 138968"/>
                    <a:gd name="connsiteY8" fmla="*/ 248811 h 538333"/>
                    <a:gd name="connsiteX0" fmla="*/ 1101 w 138968"/>
                    <a:gd name="connsiteY0" fmla="*/ 248811 h 538392"/>
                    <a:gd name="connsiteX1" fmla="*/ 78300 w 138968"/>
                    <a:gd name="connsiteY1" fmla="*/ 129363 h 538392"/>
                    <a:gd name="connsiteX2" fmla="*/ 107929 w 138968"/>
                    <a:gd name="connsiteY2" fmla="*/ 27 h 538392"/>
                    <a:gd name="connsiteX3" fmla="*/ 108147 w 138968"/>
                    <a:gd name="connsiteY3" fmla="*/ 140217 h 538392"/>
                    <a:gd name="connsiteX4" fmla="*/ 138782 w 138968"/>
                    <a:gd name="connsiteY4" fmla="*/ 284084 h 538392"/>
                    <a:gd name="connsiteX5" fmla="*/ 72875 w 138968"/>
                    <a:gd name="connsiteY5" fmla="*/ 373565 h 538392"/>
                    <a:gd name="connsiteX6" fmla="*/ 15674 w 138968"/>
                    <a:gd name="connsiteY6" fmla="*/ 538295 h 538392"/>
                    <a:gd name="connsiteX7" fmla="*/ 32174 w 138968"/>
                    <a:gd name="connsiteY7" fmla="*/ 395272 h 538392"/>
                    <a:gd name="connsiteX8" fmla="*/ 1101 w 138968"/>
                    <a:gd name="connsiteY8" fmla="*/ 248811 h 538392"/>
                    <a:gd name="connsiteX0" fmla="*/ 1101 w 138968"/>
                    <a:gd name="connsiteY0" fmla="*/ 248811 h 538416"/>
                    <a:gd name="connsiteX1" fmla="*/ 78300 w 138968"/>
                    <a:gd name="connsiteY1" fmla="*/ 129363 h 538416"/>
                    <a:gd name="connsiteX2" fmla="*/ 107929 w 138968"/>
                    <a:gd name="connsiteY2" fmla="*/ 27 h 538416"/>
                    <a:gd name="connsiteX3" fmla="*/ 108147 w 138968"/>
                    <a:gd name="connsiteY3" fmla="*/ 140217 h 538416"/>
                    <a:gd name="connsiteX4" fmla="*/ 138782 w 138968"/>
                    <a:gd name="connsiteY4" fmla="*/ 284084 h 538416"/>
                    <a:gd name="connsiteX5" fmla="*/ 72875 w 138968"/>
                    <a:gd name="connsiteY5" fmla="*/ 370851 h 538416"/>
                    <a:gd name="connsiteX6" fmla="*/ 15674 w 138968"/>
                    <a:gd name="connsiteY6" fmla="*/ 538295 h 538416"/>
                    <a:gd name="connsiteX7" fmla="*/ 32174 w 138968"/>
                    <a:gd name="connsiteY7" fmla="*/ 395272 h 538416"/>
                    <a:gd name="connsiteX8" fmla="*/ 1101 w 138968"/>
                    <a:gd name="connsiteY8" fmla="*/ 248811 h 538416"/>
                    <a:gd name="connsiteX0" fmla="*/ 1101 w 130898"/>
                    <a:gd name="connsiteY0" fmla="*/ 248811 h 538416"/>
                    <a:gd name="connsiteX1" fmla="*/ 78300 w 130898"/>
                    <a:gd name="connsiteY1" fmla="*/ 129363 h 538416"/>
                    <a:gd name="connsiteX2" fmla="*/ 107929 w 130898"/>
                    <a:gd name="connsiteY2" fmla="*/ 27 h 538416"/>
                    <a:gd name="connsiteX3" fmla="*/ 108147 w 130898"/>
                    <a:gd name="connsiteY3" fmla="*/ 140217 h 538416"/>
                    <a:gd name="connsiteX4" fmla="*/ 130642 w 130898"/>
                    <a:gd name="connsiteY4" fmla="*/ 297651 h 538416"/>
                    <a:gd name="connsiteX5" fmla="*/ 72875 w 130898"/>
                    <a:gd name="connsiteY5" fmla="*/ 370851 h 538416"/>
                    <a:gd name="connsiteX6" fmla="*/ 15674 w 130898"/>
                    <a:gd name="connsiteY6" fmla="*/ 538295 h 538416"/>
                    <a:gd name="connsiteX7" fmla="*/ 32174 w 130898"/>
                    <a:gd name="connsiteY7" fmla="*/ 395272 h 538416"/>
                    <a:gd name="connsiteX8" fmla="*/ 1101 w 130898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416"/>
                    <a:gd name="connsiteX1" fmla="*/ 78300 w 141665"/>
                    <a:gd name="connsiteY1" fmla="*/ 129363 h 538416"/>
                    <a:gd name="connsiteX2" fmla="*/ 107929 w 141665"/>
                    <a:gd name="connsiteY2" fmla="*/ 27 h 538416"/>
                    <a:gd name="connsiteX3" fmla="*/ 108147 w 141665"/>
                    <a:gd name="connsiteY3" fmla="*/ 140217 h 538416"/>
                    <a:gd name="connsiteX4" fmla="*/ 141495 w 141665"/>
                    <a:gd name="connsiteY4" fmla="*/ 259664 h 538416"/>
                    <a:gd name="connsiteX5" fmla="*/ 72875 w 141665"/>
                    <a:gd name="connsiteY5" fmla="*/ 370851 h 538416"/>
                    <a:gd name="connsiteX6" fmla="*/ 15674 w 141665"/>
                    <a:gd name="connsiteY6" fmla="*/ 538295 h 538416"/>
                    <a:gd name="connsiteX7" fmla="*/ 32174 w 141665"/>
                    <a:gd name="connsiteY7" fmla="*/ 395272 h 538416"/>
                    <a:gd name="connsiteX8" fmla="*/ 1101 w 141665"/>
                    <a:gd name="connsiteY8" fmla="*/ 248811 h 538416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369"/>
                    <a:gd name="connsiteX1" fmla="*/ 78300 w 141665"/>
                    <a:gd name="connsiteY1" fmla="*/ 129363 h 538369"/>
                    <a:gd name="connsiteX2" fmla="*/ 107929 w 141665"/>
                    <a:gd name="connsiteY2" fmla="*/ 27 h 538369"/>
                    <a:gd name="connsiteX3" fmla="*/ 108147 w 141665"/>
                    <a:gd name="connsiteY3" fmla="*/ 140217 h 538369"/>
                    <a:gd name="connsiteX4" fmla="*/ 141495 w 141665"/>
                    <a:gd name="connsiteY4" fmla="*/ 259664 h 538369"/>
                    <a:gd name="connsiteX5" fmla="*/ 72875 w 141665"/>
                    <a:gd name="connsiteY5" fmla="*/ 376278 h 538369"/>
                    <a:gd name="connsiteX6" fmla="*/ 15674 w 141665"/>
                    <a:gd name="connsiteY6" fmla="*/ 538295 h 538369"/>
                    <a:gd name="connsiteX7" fmla="*/ 32174 w 141665"/>
                    <a:gd name="connsiteY7" fmla="*/ 395272 h 538369"/>
                    <a:gd name="connsiteX8" fmla="*/ 1101 w 141665"/>
                    <a:gd name="connsiteY8" fmla="*/ 248811 h 538369"/>
                    <a:gd name="connsiteX0" fmla="*/ 1101 w 141665"/>
                    <a:gd name="connsiteY0" fmla="*/ 248811 h 538474"/>
                    <a:gd name="connsiteX1" fmla="*/ 78300 w 141665"/>
                    <a:gd name="connsiteY1" fmla="*/ 129363 h 538474"/>
                    <a:gd name="connsiteX2" fmla="*/ 107929 w 141665"/>
                    <a:gd name="connsiteY2" fmla="*/ 27 h 538474"/>
                    <a:gd name="connsiteX3" fmla="*/ 108147 w 141665"/>
                    <a:gd name="connsiteY3" fmla="*/ 140217 h 538474"/>
                    <a:gd name="connsiteX4" fmla="*/ 141495 w 141665"/>
                    <a:gd name="connsiteY4" fmla="*/ 259664 h 538474"/>
                    <a:gd name="connsiteX5" fmla="*/ 81015 w 141665"/>
                    <a:gd name="connsiteY5" fmla="*/ 365424 h 538474"/>
                    <a:gd name="connsiteX6" fmla="*/ 15674 w 141665"/>
                    <a:gd name="connsiteY6" fmla="*/ 538295 h 538474"/>
                    <a:gd name="connsiteX7" fmla="*/ 32174 w 141665"/>
                    <a:gd name="connsiteY7" fmla="*/ 395272 h 538474"/>
                    <a:gd name="connsiteX8" fmla="*/ 1101 w 141665"/>
                    <a:gd name="connsiteY8" fmla="*/ 248811 h 538474"/>
                    <a:gd name="connsiteX0" fmla="*/ 1101 w 141665"/>
                    <a:gd name="connsiteY0" fmla="*/ 248811 h 538555"/>
                    <a:gd name="connsiteX1" fmla="*/ 78300 w 141665"/>
                    <a:gd name="connsiteY1" fmla="*/ 129363 h 538555"/>
                    <a:gd name="connsiteX2" fmla="*/ 107929 w 141665"/>
                    <a:gd name="connsiteY2" fmla="*/ 27 h 538555"/>
                    <a:gd name="connsiteX3" fmla="*/ 108147 w 141665"/>
                    <a:gd name="connsiteY3" fmla="*/ 140217 h 538555"/>
                    <a:gd name="connsiteX4" fmla="*/ 141495 w 141665"/>
                    <a:gd name="connsiteY4" fmla="*/ 259664 h 538555"/>
                    <a:gd name="connsiteX5" fmla="*/ 81015 w 141665"/>
                    <a:gd name="connsiteY5" fmla="*/ 365424 h 538555"/>
                    <a:gd name="connsiteX6" fmla="*/ 51203 w 141665"/>
                    <a:gd name="connsiteY6" fmla="*/ 428875 h 538555"/>
                    <a:gd name="connsiteX7" fmla="*/ 15674 w 141665"/>
                    <a:gd name="connsiteY7" fmla="*/ 538295 h 538555"/>
                    <a:gd name="connsiteX8" fmla="*/ 32174 w 141665"/>
                    <a:gd name="connsiteY8" fmla="*/ 395272 h 538555"/>
                    <a:gd name="connsiteX9" fmla="*/ 1101 w 141665"/>
                    <a:gd name="connsiteY9" fmla="*/ 248811 h 538555"/>
                    <a:gd name="connsiteX0" fmla="*/ 1101 w 194728"/>
                    <a:gd name="connsiteY0" fmla="*/ 248811 h 538555"/>
                    <a:gd name="connsiteX1" fmla="*/ 78300 w 194728"/>
                    <a:gd name="connsiteY1" fmla="*/ 129363 h 538555"/>
                    <a:gd name="connsiteX2" fmla="*/ 107929 w 194728"/>
                    <a:gd name="connsiteY2" fmla="*/ 27 h 538555"/>
                    <a:gd name="connsiteX3" fmla="*/ 108147 w 194728"/>
                    <a:gd name="connsiteY3" fmla="*/ 140217 h 538555"/>
                    <a:gd name="connsiteX4" fmla="*/ 194656 w 194728"/>
                    <a:gd name="connsiteY4" fmla="*/ 257976 h 538555"/>
                    <a:gd name="connsiteX5" fmla="*/ 81015 w 194728"/>
                    <a:gd name="connsiteY5" fmla="*/ 365424 h 538555"/>
                    <a:gd name="connsiteX6" fmla="*/ 51203 w 194728"/>
                    <a:gd name="connsiteY6" fmla="*/ 428875 h 538555"/>
                    <a:gd name="connsiteX7" fmla="*/ 15674 w 194728"/>
                    <a:gd name="connsiteY7" fmla="*/ 538295 h 538555"/>
                    <a:gd name="connsiteX8" fmla="*/ 32174 w 194728"/>
                    <a:gd name="connsiteY8" fmla="*/ 395272 h 538555"/>
                    <a:gd name="connsiteX9" fmla="*/ 1101 w 194728"/>
                    <a:gd name="connsiteY9" fmla="*/ 248811 h 538555"/>
                    <a:gd name="connsiteX0" fmla="*/ 1101 w 197004"/>
                    <a:gd name="connsiteY0" fmla="*/ 248811 h 538555"/>
                    <a:gd name="connsiteX1" fmla="*/ 78300 w 197004"/>
                    <a:gd name="connsiteY1" fmla="*/ 129363 h 538555"/>
                    <a:gd name="connsiteX2" fmla="*/ 107929 w 197004"/>
                    <a:gd name="connsiteY2" fmla="*/ 27 h 538555"/>
                    <a:gd name="connsiteX3" fmla="*/ 108147 w 197004"/>
                    <a:gd name="connsiteY3" fmla="*/ 140217 h 538555"/>
                    <a:gd name="connsiteX4" fmla="*/ 194656 w 197004"/>
                    <a:gd name="connsiteY4" fmla="*/ 257976 h 538555"/>
                    <a:gd name="connsiteX5" fmla="*/ 164526 w 197004"/>
                    <a:gd name="connsiteY5" fmla="*/ 299161 h 538555"/>
                    <a:gd name="connsiteX6" fmla="*/ 81015 w 197004"/>
                    <a:gd name="connsiteY6" fmla="*/ 365424 h 538555"/>
                    <a:gd name="connsiteX7" fmla="*/ 51203 w 197004"/>
                    <a:gd name="connsiteY7" fmla="*/ 428875 h 538555"/>
                    <a:gd name="connsiteX8" fmla="*/ 15674 w 197004"/>
                    <a:gd name="connsiteY8" fmla="*/ 538295 h 538555"/>
                    <a:gd name="connsiteX9" fmla="*/ 32174 w 197004"/>
                    <a:gd name="connsiteY9" fmla="*/ 395272 h 538555"/>
                    <a:gd name="connsiteX10" fmla="*/ 1101 w 197004"/>
                    <a:gd name="connsiteY10" fmla="*/ 248811 h 538555"/>
                    <a:gd name="connsiteX0" fmla="*/ 1101 w 195225"/>
                    <a:gd name="connsiteY0" fmla="*/ 248811 h 538555"/>
                    <a:gd name="connsiteX1" fmla="*/ 78300 w 195225"/>
                    <a:gd name="connsiteY1" fmla="*/ 129363 h 538555"/>
                    <a:gd name="connsiteX2" fmla="*/ 107929 w 195225"/>
                    <a:gd name="connsiteY2" fmla="*/ 27 h 538555"/>
                    <a:gd name="connsiteX3" fmla="*/ 108147 w 195225"/>
                    <a:gd name="connsiteY3" fmla="*/ 140217 h 538555"/>
                    <a:gd name="connsiteX4" fmla="*/ 194656 w 195225"/>
                    <a:gd name="connsiteY4" fmla="*/ 257976 h 538555"/>
                    <a:gd name="connsiteX5" fmla="*/ 142529 w 195225"/>
                    <a:gd name="connsiteY5" fmla="*/ 278909 h 538555"/>
                    <a:gd name="connsiteX6" fmla="*/ 81015 w 195225"/>
                    <a:gd name="connsiteY6" fmla="*/ 365424 h 538555"/>
                    <a:gd name="connsiteX7" fmla="*/ 51203 w 195225"/>
                    <a:gd name="connsiteY7" fmla="*/ 428875 h 538555"/>
                    <a:gd name="connsiteX8" fmla="*/ 15674 w 195225"/>
                    <a:gd name="connsiteY8" fmla="*/ 538295 h 538555"/>
                    <a:gd name="connsiteX9" fmla="*/ 32174 w 195225"/>
                    <a:gd name="connsiteY9" fmla="*/ 395272 h 538555"/>
                    <a:gd name="connsiteX10" fmla="*/ 1101 w 195225"/>
                    <a:gd name="connsiteY10" fmla="*/ 248811 h 538555"/>
                    <a:gd name="connsiteX0" fmla="*/ 1101 w 194712"/>
                    <a:gd name="connsiteY0" fmla="*/ 248811 h 538555"/>
                    <a:gd name="connsiteX1" fmla="*/ 78300 w 194712"/>
                    <a:gd name="connsiteY1" fmla="*/ 129363 h 538555"/>
                    <a:gd name="connsiteX2" fmla="*/ 107929 w 194712"/>
                    <a:gd name="connsiteY2" fmla="*/ 27 h 538555"/>
                    <a:gd name="connsiteX3" fmla="*/ 108147 w 194712"/>
                    <a:gd name="connsiteY3" fmla="*/ 140217 h 538555"/>
                    <a:gd name="connsiteX4" fmla="*/ 151698 w 194712"/>
                    <a:gd name="connsiteY4" fmla="*/ 199587 h 538555"/>
                    <a:gd name="connsiteX5" fmla="*/ 194656 w 194712"/>
                    <a:gd name="connsiteY5" fmla="*/ 257976 h 538555"/>
                    <a:gd name="connsiteX6" fmla="*/ 142529 w 194712"/>
                    <a:gd name="connsiteY6" fmla="*/ 278909 h 538555"/>
                    <a:gd name="connsiteX7" fmla="*/ 81015 w 194712"/>
                    <a:gd name="connsiteY7" fmla="*/ 365424 h 538555"/>
                    <a:gd name="connsiteX8" fmla="*/ 51203 w 194712"/>
                    <a:gd name="connsiteY8" fmla="*/ 428875 h 538555"/>
                    <a:gd name="connsiteX9" fmla="*/ 15674 w 194712"/>
                    <a:gd name="connsiteY9" fmla="*/ 538295 h 538555"/>
                    <a:gd name="connsiteX10" fmla="*/ 32174 w 194712"/>
                    <a:gd name="connsiteY10" fmla="*/ 395272 h 538555"/>
                    <a:gd name="connsiteX11" fmla="*/ 1101 w 194712"/>
                    <a:gd name="connsiteY11" fmla="*/ 248811 h 538555"/>
                    <a:gd name="connsiteX0" fmla="*/ 1101 w 194748"/>
                    <a:gd name="connsiteY0" fmla="*/ 248811 h 538555"/>
                    <a:gd name="connsiteX1" fmla="*/ 78300 w 194748"/>
                    <a:gd name="connsiteY1" fmla="*/ 129363 h 538555"/>
                    <a:gd name="connsiteX2" fmla="*/ 107929 w 194748"/>
                    <a:gd name="connsiteY2" fmla="*/ 27 h 538555"/>
                    <a:gd name="connsiteX3" fmla="*/ 108147 w 194748"/>
                    <a:gd name="connsiteY3" fmla="*/ 140217 h 538555"/>
                    <a:gd name="connsiteX4" fmla="*/ 129700 w 194748"/>
                    <a:gd name="connsiteY4" fmla="*/ 218152 h 538555"/>
                    <a:gd name="connsiteX5" fmla="*/ 194656 w 194748"/>
                    <a:gd name="connsiteY5" fmla="*/ 257976 h 538555"/>
                    <a:gd name="connsiteX6" fmla="*/ 142529 w 194748"/>
                    <a:gd name="connsiteY6" fmla="*/ 278909 h 538555"/>
                    <a:gd name="connsiteX7" fmla="*/ 81015 w 194748"/>
                    <a:gd name="connsiteY7" fmla="*/ 365424 h 538555"/>
                    <a:gd name="connsiteX8" fmla="*/ 51203 w 194748"/>
                    <a:gd name="connsiteY8" fmla="*/ 428875 h 538555"/>
                    <a:gd name="connsiteX9" fmla="*/ 15674 w 194748"/>
                    <a:gd name="connsiteY9" fmla="*/ 538295 h 538555"/>
                    <a:gd name="connsiteX10" fmla="*/ 32174 w 194748"/>
                    <a:gd name="connsiteY10" fmla="*/ 395272 h 538555"/>
                    <a:gd name="connsiteX11" fmla="*/ 1101 w 194748"/>
                    <a:gd name="connsiteY11" fmla="*/ 248811 h 538555"/>
                    <a:gd name="connsiteX0" fmla="*/ 1101 w 159177"/>
                    <a:gd name="connsiteY0" fmla="*/ 248811 h 538555"/>
                    <a:gd name="connsiteX1" fmla="*/ 78300 w 159177"/>
                    <a:gd name="connsiteY1" fmla="*/ 129363 h 538555"/>
                    <a:gd name="connsiteX2" fmla="*/ 107929 w 159177"/>
                    <a:gd name="connsiteY2" fmla="*/ 27 h 538555"/>
                    <a:gd name="connsiteX3" fmla="*/ 108147 w 159177"/>
                    <a:gd name="connsiteY3" fmla="*/ 140217 h 538555"/>
                    <a:gd name="connsiteX4" fmla="*/ 129700 w 159177"/>
                    <a:gd name="connsiteY4" fmla="*/ 218152 h 538555"/>
                    <a:gd name="connsiteX5" fmla="*/ 157994 w 159177"/>
                    <a:gd name="connsiteY5" fmla="*/ 257976 h 538555"/>
                    <a:gd name="connsiteX6" fmla="*/ 142529 w 159177"/>
                    <a:gd name="connsiteY6" fmla="*/ 278909 h 538555"/>
                    <a:gd name="connsiteX7" fmla="*/ 81015 w 159177"/>
                    <a:gd name="connsiteY7" fmla="*/ 365424 h 538555"/>
                    <a:gd name="connsiteX8" fmla="*/ 51203 w 159177"/>
                    <a:gd name="connsiteY8" fmla="*/ 428875 h 538555"/>
                    <a:gd name="connsiteX9" fmla="*/ 15674 w 159177"/>
                    <a:gd name="connsiteY9" fmla="*/ 538295 h 538555"/>
                    <a:gd name="connsiteX10" fmla="*/ 32174 w 159177"/>
                    <a:gd name="connsiteY10" fmla="*/ 395272 h 538555"/>
                    <a:gd name="connsiteX11" fmla="*/ 1101 w 159177"/>
                    <a:gd name="connsiteY11" fmla="*/ 248811 h 538555"/>
                    <a:gd name="connsiteX0" fmla="*/ 1101 w 158034"/>
                    <a:gd name="connsiteY0" fmla="*/ 248811 h 538555"/>
                    <a:gd name="connsiteX1" fmla="*/ 78300 w 158034"/>
                    <a:gd name="connsiteY1" fmla="*/ 129363 h 538555"/>
                    <a:gd name="connsiteX2" fmla="*/ 107929 w 158034"/>
                    <a:gd name="connsiteY2" fmla="*/ 27 h 538555"/>
                    <a:gd name="connsiteX3" fmla="*/ 108147 w 158034"/>
                    <a:gd name="connsiteY3" fmla="*/ 140217 h 538555"/>
                    <a:gd name="connsiteX4" fmla="*/ 129700 w 158034"/>
                    <a:gd name="connsiteY4" fmla="*/ 218152 h 538555"/>
                    <a:gd name="connsiteX5" fmla="*/ 157994 w 158034"/>
                    <a:gd name="connsiteY5" fmla="*/ 257976 h 538555"/>
                    <a:gd name="connsiteX6" fmla="*/ 124198 w 158034"/>
                    <a:gd name="connsiteY6" fmla="*/ 283972 h 538555"/>
                    <a:gd name="connsiteX7" fmla="*/ 81015 w 158034"/>
                    <a:gd name="connsiteY7" fmla="*/ 365424 h 538555"/>
                    <a:gd name="connsiteX8" fmla="*/ 51203 w 158034"/>
                    <a:gd name="connsiteY8" fmla="*/ 428875 h 538555"/>
                    <a:gd name="connsiteX9" fmla="*/ 15674 w 158034"/>
                    <a:gd name="connsiteY9" fmla="*/ 538295 h 538555"/>
                    <a:gd name="connsiteX10" fmla="*/ 32174 w 158034"/>
                    <a:gd name="connsiteY10" fmla="*/ 395272 h 538555"/>
                    <a:gd name="connsiteX11" fmla="*/ 1101 w 158034"/>
                    <a:gd name="connsiteY11" fmla="*/ 248811 h 538555"/>
                    <a:gd name="connsiteX0" fmla="*/ 1101 w 181841"/>
                    <a:gd name="connsiteY0" fmla="*/ 248811 h 538555"/>
                    <a:gd name="connsiteX1" fmla="*/ 78300 w 181841"/>
                    <a:gd name="connsiteY1" fmla="*/ 129363 h 538555"/>
                    <a:gd name="connsiteX2" fmla="*/ 107929 w 181841"/>
                    <a:gd name="connsiteY2" fmla="*/ 27 h 538555"/>
                    <a:gd name="connsiteX3" fmla="*/ 108147 w 181841"/>
                    <a:gd name="connsiteY3" fmla="*/ 140217 h 538555"/>
                    <a:gd name="connsiteX4" fmla="*/ 129700 w 181841"/>
                    <a:gd name="connsiteY4" fmla="*/ 218152 h 538555"/>
                    <a:gd name="connsiteX5" fmla="*/ 181825 w 181841"/>
                    <a:gd name="connsiteY5" fmla="*/ 257976 h 538555"/>
                    <a:gd name="connsiteX6" fmla="*/ 124198 w 181841"/>
                    <a:gd name="connsiteY6" fmla="*/ 283972 h 538555"/>
                    <a:gd name="connsiteX7" fmla="*/ 81015 w 181841"/>
                    <a:gd name="connsiteY7" fmla="*/ 365424 h 538555"/>
                    <a:gd name="connsiteX8" fmla="*/ 51203 w 181841"/>
                    <a:gd name="connsiteY8" fmla="*/ 428875 h 538555"/>
                    <a:gd name="connsiteX9" fmla="*/ 15674 w 181841"/>
                    <a:gd name="connsiteY9" fmla="*/ 538295 h 538555"/>
                    <a:gd name="connsiteX10" fmla="*/ 32174 w 181841"/>
                    <a:gd name="connsiteY10" fmla="*/ 395272 h 538555"/>
                    <a:gd name="connsiteX11" fmla="*/ 1101 w 181841"/>
                    <a:gd name="connsiteY11" fmla="*/ 248811 h 538555"/>
                    <a:gd name="connsiteX0" fmla="*/ 1101 w 170848"/>
                    <a:gd name="connsiteY0" fmla="*/ 248811 h 538555"/>
                    <a:gd name="connsiteX1" fmla="*/ 78300 w 170848"/>
                    <a:gd name="connsiteY1" fmla="*/ 129363 h 538555"/>
                    <a:gd name="connsiteX2" fmla="*/ 107929 w 170848"/>
                    <a:gd name="connsiteY2" fmla="*/ 27 h 538555"/>
                    <a:gd name="connsiteX3" fmla="*/ 108147 w 170848"/>
                    <a:gd name="connsiteY3" fmla="*/ 140217 h 538555"/>
                    <a:gd name="connsiteX4" fmla="*/ 129700 w 170848"/>
                    <a:gd name="connsiteY4" fmla="*/ 218152 h 538555"/>
                    <a:gd name="connsiteX5" fmla="*/ 170826 w 170848"/>
                    <a:gd name="connsiteY5" fmla="*/ 257976 h 538555"/>
                    <a:gd name="connsiteX6" fmla="*/ 124198 w 170848"/>
                    <a:gd name="connsiteY6" fmla="*/ 283972 h 538555"/>
                    <a:gd name="connsiteX7" fmla="*/ 81015 w 170848"/>
                    <a:gd name="connsiteY7" fmla="*/ 365424 h 538555"/>
                    <a:gd name="connsiteX8" fmla="*/ 51203 w 170848"/>
                    <a:gd name="connsiteY8" fmla="*/ 428875 h 538555"/>
                    <a:gd name="connsiteX9" fmla="*/ 15674 w 170848"/>
                    <a:gd name="connsiteY9" fmla="*/ 538295 h 538555"/>
                    <a:gd name="connsiteX10" fmla="*/ 32174 w 170848"/>
                    <a:gd name="connsiteY10" fmla="*/ 395272 h 538555"/>
                    <a:gd name="connsiteX11" fmla="*/ 1101 w 170848"/>
                    <a:gd name="connsiteY11" fmla="*/ 248811 h 538555"/>
                    <a:gd name="connsiteX0" fmla="*/ 1101 w 170826"/>
                    <a:gd name="connsiteY0" fmla="*/ 248811 h 538555"/>
                    <a:gd name="connsiteX1" fmla="*/ 78300 w 170826"/>
                    <a:gd name="connsiteY1" fmla="*/ 129363 h 538555"/>
                    <a:gd name="connsiteX2" fmla="*/ 107929 w 170826"/>
                    <a:gd name="connsiteY2" fmla="*/ 27 h 538555"/>
                    <a:gd name="connsiteX3" fmla="*/ 108147 w 170826"/>
                    <a:gd name="connsiteY3" fmla="*/ 140217 h 538555"/>
                    <a:gd name="connsiteX4" fmla="*/ 129700 w 170826"/>
                    <a:gd name="connsiteY4" fmla="*/ 218152 h 538555"/>
                    <a:gd name="connsiteX5" fmla="*/ 170826 w 170826"/>
                    <a:gd name="connsiteY5" fmla="*/ 257976 h 538555"/>
                    <a:gd name="connsiteX6" fmla="*/ 129697 w 170826"/>
                    <a:gd name="connsiteY6" fmla="*/ 289035 h 538555"/>
                    <a:gd name="connsiteX7" fmla="*/ 81015 w 170826"/>
                    <a:gd name="connsiteY7" fmla="*/ 365424 h 538555"/>
                    <a:gd name="connsiteX8" fmla="*/ 51203 w 170826"/>
                    <a:gd name="connsiteY8" fmla="*/ 428875 h 538555"/>
                    <a:gd name="connsiteX9" fmla="*/ 15674 w 170826"/>
                    <a:gd name="connsiteY9" fmla="*/ 538295 h 538555"/>
                    <a:gd name="connsiteX10" fmla="*/ 32174 w 170826"/>
                    <a:gd name="connsiteY10" fmla="*/ 395272 h 538555"/>
                    <a:gd name="connsiteX11" fmla="*/ 1101 w 170826"/>
                    <a:gd name="connsiteY11" fmla="*/ 248811 h 538555"/>
                    <a:gd name="connsiteX0" fmla="*/ 1101 w 170853"/>
                    <a:gd name="connsiteY0" fmla="*/ 248811 h 538555"/>
                    <a:gd name="connsiteX1" fmla="*/ 78300 w 170853"/>
                    <a:gd name="connsiteY1" fmla="*/ 129363 h 538555"/>
                    <a:gd name="connsiteX2" fmla="*/ 107929 w 170853"/>
                    <a:gd name="connsiteY2" fmla="*/ 27 h 538555"/>
                    <a:gd name="connsiteX3" fmla="*/ 108147 w 170853"/>
                    <a:gd name="connsiteY3" fmla="*/ 140217 h 538555"/>
                    <a:gd name="connsiteX4" fmla="*/ 135199 w 170853"/>
                    <a:gd name="connsiteY4" fmla="*/ 213089 h 538555"/>
                    <a:gd name="connsiteX5" fmla="*/ 170826 w 170853"/>
                    <a:gd name="connsiteY5" fmla="*/ 257976 h 538555"/>
                    <a:gd name="connsiteX6" fmla="*/ 129697 w 170853"/>
                    <a:gd name="connsiteY6" fmla="*/ 289035 h 538555"/>
                    <a:gd name="connsiteX7" fmla="*/ 81015 w 170853"/>
                    <a:gd name="connsiteY7" fmla="*/ 365424 h 538555"/>
                    <a:gd name="connsiteX8" fmla="*/ 51203 w 170853"/>
                    <a:gd name="connsiteY8" fmla="*/ 428875 h 538555"/>
                    <a:gd name="connsiteX9" fmla="*/ 15674 w 170853"/>
                    <a:gd name="connsiteY9" fmla="*/ 538295 h 538555"/>
                    <a:gd name="connsiteX10" fmla="*/ 32174 w 170853"/>
                    <a:gd name="connsiteY10" fmla="*/ 395272 h 538555"/>
                    <a:gd name="connsiteX11" fmla="*/ 1101 w 170853"/>
                    <a:gd name="connsiteY11" fmla="*/ 248811 h 538555"/>
                    <a:gd name="connsiteX0" fmla="*/ 1101 w 170873"/>
                    <a:gd name="connsiteY0" fmla="*/ 248811 h 538555"/>
                    <a:gd name="connsiteX1" fmla="*/ 78300 w 170873"/>
                    <a:gd name="connsiteY1" fmla="*/ 129363 h 538555"/>
                    <a:gd name="connsiteX2" fmla="*/ 107929 w 170873"/>
                    <a:gd name="connsiteY2" fmla="*/ 27 h 538555"/>
                    <a:gd name="connsiteX3" fmla="*/ 108147 w 170873"/>
                    <a:gd name="connsiteY3" fmla="*/ 140217 h 538555"/>
                    <a:gd name="connsiteX4" fmla="*/ 135199 w 170873"/>
                    <a:gd name="connsiteY4" fmla="*/ 213089 h 538555"/>
                    <a:gd name="connsiteX5" fmla="*/ 170826 w 170873"/>
                    <a:gd name="connsiteY5" fmla="*/ 257976 h 538555"/>
                    <a:gd name="connsiteX6" fmla="*/ 127864 w 170873"/>
                    <a:gd name="connsiteY6" fmla="*/ 299161 h 538555"/>
                    <a:gd name="connsiteX7" fmla="*/ 81015 w 170873"/>
                    <a:gd name="connsiteY7" fmla="*/ 365424 h 538555"/>
                    <a:gd name="connsiteX8" fmla="*/ 51203 w 170873"/>
                    <a:gd name="connsiteY8" fmla="*/ 428875 h 538555"/>
                    <a:gd name="connsiteX9" fmla="*/ 15674 w 170873"/>
                    <a:gd name="connsiteY9" fmla="*/ 538295 h 538555"/>
                    <a:gd name="connsiteX10" fmla="*/ 32174 w 170873"/>
                    <a:gd name="connsiteY10" fmla="*/ 395272 h 538555"/>
                    <a:gd name="connsiteX11" fmla="*/ 1101 w 170873"/>
                    <a:gd name="connsiteY11" fmla="*/ 248811 h 538555"/>
                    <a:gd name="connsiteX0" fmla="*/ 1101 w 227666"/>
                    <a:gd name="connsiteY0" fmla="*/ 248811 h 538555"/>
                    <a:gd name="connsiteX1" fmla="*/ 78300 w 227666"/>
                    <a:gd name="connsiteY1" fmla="*/ 129363 h 538555"/>
                    <a:gd name="connsiteX2" fmla="*/ 107929 w 227666"/>
                    <a:gd name="connsiteY2" fmla="*/ 27 h 538555"/>
                    <a:gd name="connsiteX3" fmla="*/ 108147 w 227666"/>
                    <a:gd name="connsiteY3" fmla="*/ 140217 h 538555"/>
                    <a:gd name="connsiteX4" fmla="*/ 135199 w 227666"/>
                    <a:gd name="connsiteY4" fmla="*/ 213089 h 538555"/>
                    <a:gd name="connsiteX5" fmla="*/ 227653 w 227666"/>
                    <a:gd name="connsiteY5" fmla="*/ 264726 h 538555"/>
                    <a:gd name="connsiteX6" fmla="*/ 127864 w 227666"/>
                    <a:gd name="connsiteY6" fmla="*/ 299161 h 538555"/>
                    <a:gd name="connsiteX7" fmla="*/ 81015 w 227666"/>
                    <a:gd name="connsiteY7" fmla="*/ 365424 h 538555"/>
                    <a:gd name="connsiteX8" fmla="*/ 51203 w 227666"/>
                    <a:gd name="connsiteY8" fmla="*/ 428875 h 538555"/>
                    <a:gd name="connsiteX9" fmla="*/ 15674 w 227666"/>
                    <a:gd name="connsiteY9" fmla="*/ 538295 h 538555"/>
                    <a:gd name="connsiteX10" fmla="*/ 32174 w 227666"/>
                    <a:gd name="connsiteY10" fmla="*/ 395272 h 538555"/>
                    <a:gd name="connsiteX11" fmla="*/ 1101 w 227666"/>
                    <a:gd name="connsiteY11" fmla="*/ 248811 h 538555"/>
                    <a:gd name="connsiteX0" fmla="*/ 7601 w 234166"/>
                    <a:gd name="connsiteY0" fmla="*/ 248811 h 536871"/>
                    <a:gd name="connsiteX1" fmla="*/ 84800 w 234166"/>
                    <a:gd name="connsiteY1" fmla="*/ 129363 h 536871"/>
                    <a:gd name="connsiteX2" fmla="*/ 114429 w 234166"/>
                    <a:gd name="connsiteY2" fmla="*/ 27 h 536871"/>
                    <a:gd name="connsiteX3" fmla="*/ 114647 w 234166"/>
                    <a:gd name="connsiteY3" fmla="*/ 140217 h 536871"/>
                    <a:gd name="connsiteX4" fmla="*/ 141699 w 234166"/>
                    <a:gd name="connsiteY4" fmla="*/ 213089 h 536871"/>
                    <a:gd name="connsiteX5" fmla="*/ 234153 w 234166"/>
                    <a:gd name="connsiteY5" fmla="*/ 264726 h 536871"/>
                    <a:gd name="connsiteX6" fmla="*/ 134364 w 234166"/>
                    <a:gd name="connsiteY6" fmla="*/ 299161 h 536871"/>
                    <a:gd name="connsiteX7" fmla="*/ 87515 w 234166"/>
                    <a:gd name="connsiteY7" fmla="*/ 365424 h 536871"/>
                    <a:gd name="connsiteX8" fmla="*/ 57703 w 234166"/>
                    <a:gd name="connsiteY8" fmla="*/ 428875 h 536871"/>
                    <a:gd name="connsiteX9" fmla="*/ 177 w 234166"/>
                    <a:gd name="connsiteY9" fmla="*/ 536607 h 536871"/>
                    <a:gd name="connsiteX10" fmla="*/ 38674 w 234166"/>
                    <a:gd name="connsiteY10" fmla="*/ 395272 h 536871"/>
                    <a:gd name="connsiteX11" fmla="*/ 7601 w 234166"/>
                    <a:gd name="connsiteY11" fmla="*/ 248811 h 536871"/>
                    <a:gd name="connsiteX0" fmla="*/ 7601 w 234431"/>
                    <a:gd name="connsiteY0" fmla="*/ 248811 h 536871"/>
                    <a:gd name="connsiteX1" fmla="*/ 84800 w 234431"/>
                    <a:gd name="connsiteY1" fmla="*/ 129363 h 536871"/>
                    <a:gd name="connsiteX2" fmla="*/ 114429 w 234431"/>
                    <a:gd name="connsiteY2" fmla="*/ 27 h 536871"/>
                    <a:gd name="connsiteX3" fmla="*/ 114647 w 234431"/>
                    <a:gd name="connsiteY3" fmla="*/ 140217 h 536871"/>
                    <a:gd name="connsiteX4" fmla="*/ 163697 w 234431"/>
                    <a:gd name="connsiteY4" fmla="*/ 246842 h 536871"/>
                    <a:gd name="connsiteX5" fmla="*/ 234153 w 234431"/>
                    <a:gd name="connsiteY5" fmla="*/ 264726 h 536871"/>
                    <a:gd name="connsiteX6" fmla="*/ 134364 w 234431"/>
                    <a:gd name="connsiteY6" fmla="*/ 299161 h 536871"/>
                    <a:gd name="connsiteX7" fmla="*/ 87515 w 234431"/>
                    <a:gd name="connsiteY7" fmla="*/ 365424 h 536871"/>
                    <a:gd name="connsiteX8" fmla="*/ 57703 w 234431"/>
                    <a:gd name="connsiteY8" fmla="*/ 428875 h 536871"/>
                    <a:gd name="connsiteX9" fmla="*/ 177 w 234431"/>
                    <a:gd name="connsiteY9" fmla="*/ 536607 h 536871"/>
                    <a:gd name="connsiteX10" fmla="*/ 38674 w 234431"/>
                    <a:gd name="connsiteY10" fmla="*/ 395272 h 536871"/>
                    <a:gd name="connsiteX11" fmla="*/ 7601 w 234431"/>
                    <a:gd name="connsiteY11" fmla="*/ 248811 h 536871"/>
                    <a:gd name="connsiteX0" fmla="*/ 7601 w 234267"/>
                    <a:gd name="connsiteY0" fmla="*/ 248811 h 536871"/>
                    <a:gd name="connsiteX1" fmla="*/ 84800 w 234267"/>
                    <a:gd name="connsiteY1" fmla="*/ 129363 h 536871"/>
                    <a:gd name="connsiteX2" fmla="*/ 114429 w 234267"/>
                    <a:gd name="connsiteY2" fmla="*/ 27 h 536871"/>
                    <a:gd name="connsiteX3" fmla="*/ 114647 w 234267"/>
                    <a:gd name="connsiteY3" fmla="*/ 140217 h 536871"/>
                    <a:gd name="connsiteX4" fmla="*/ 163697 w 234267"/>
                    <a:gd name="connsiteY4" fmla="*/ 246842 h 536871"/>
                    <a:gd name="connsiteX5" fmla="*/ 234153 w 234267"/>
                    <a:gd name="connsiteY5" fmla="*/ 264726 h 536871"/>
                    <a:gd name="connsiteX6" fmla="*/ 145362 w 234267"/>
                    <a:gd name="connsiteY6" fmla="*/ 287348 h 536871"/>
                    <a:gd name="connsiteX7" fmla="*/ 87515 w 234267"/>
                    <a:gd name="connsiteY7" fmla="*/ 365424 h 536871"/>
                    <a:gd name="connsiteX8" fmla="*/ 57703 w 234267"/>
                    <a:gd name="connsiteY8" fmla="*/ 428875 h 536871"/>
                    <a:gd name="connsiteX9" fmla="*/ 177 w 234267"/>
                    <a:gd name="connsiteY9" fmla="*/ 536607 h 536871"/>
                    <a:gd name="connsiteX10" fmla="*/ 38674 w 234267"/>
                    <a:gd name="connsiteY10" fmla="*/ 395272 h 536871"/>
                    <a:gd name="connsiteX11" fmla="*/ 7601 w 234267"/>
                    <a:gd name="connsiteY11" fmla="*/ 248811 h 536871"/>
                    <a:gd name="connsiteX0" fmla="*/ 7601 w 234272"/>
                    <a:gd name="connsiteY0" fmla="*/ 248811 h 536871"/>
                    <a:gd name="connsiteX1" fmla="*/ 84800 w 234272"/>
                    <a:gd name="connsiteY1" fmla="*/ 129363 h 536871"/>
                    <a:gd name="connsiteX2" fmla="*/ 114429 w 234272"/>
                    <a:gd name="connsiteY2" fmla="*/ 27 h 536871"/>
                    <a:gd name="connsiteX3" fmla="*/ 114647 w 234272"/>
                    <a:gd name="connsiteY3" fmla="*/ 140217 h 536871"/>
                    <a:gd name="connsiteX4" fmla="*/ 132109 w 234272"/>
                    <a:gd name="connsiteY4" fmla="*/ 194361 h 536871"/>
                    <a:gd name="connsiteX5" fmla="*/ 163697 w 234272"/>
                    <a:gd name="connsiteY5" fmla="*/ 246842 h 536871"/>
                    <a:gd name="connsiteX6" fmla="*/ 234153 w 234272"/>
                    <a:gd name="connsiteY6" fmla="*/ 264726 h 536871"/>
                    <a:gd name="connsiteX7" fmla="*/ 145362 w 234272"/>
                    <a:gd name="connsiteY7" fmla="*/ 287348 h 536871"/>
                    <a:gd name="connsiteX8" fmla="*/ 87515 w 234272"/>
                    <a:gd name="connsiteY8" fmla="*/ 365424 h 536871"/>
                    <a:gd name="connsiteX9" fmla="*/ 57703 w 234272"/>
                    <a:gd name="connsiteY9" fmla="*/ 428875 h 536871"/>
                    <a:gd name="connsiteX10" fmla="*/ 177 w 234272"/>
                    <a:gd name="connsiteY10" fmla="*/ 536607 h 536871"/>
                    <a:gd name="connsiteX11" fmla="*/ 38674 w 234272"/>
                    <a:gd name="connsiteY11" fmla="*/ 395272 h 536871"/>
                    <a:gd name="connsiteX12" fmla="*/ 7601 w 234272"/>
                    <a:gd name="connsiteY12" fmla="*/ 248811 h 536871"/>
                    <a:gd name="connsiteX0" fmla="*/ 7601 w 234272"/>
                    <a:gd name="connsiteY0" fmla="*/ 248811 h 536871"/>
                    <a:gd name="connsiteX1" fmla="*/ 84800 w 234272"/>
                    <a:gd name="connsiteY1" fmla="*/ 129363 h 536871"/>
                    <a:gd name="connsiteX2" fmla="*/ 114429 w 234272"/>
                    <a:gd name="connsiteY2" fmla="*/ 27 h 536871"/>
                    <a:gd name="connsiteX3" fmla="*/ 114647 w 234272"/>
                    <a:gd name="connsiteY3" fmla="*/ 140217 h 536871"/>
                    <a:gd name="connsiteX4" fmla="*/ 150440 w 234272"/>
                    <a:gd name="connsiteY4" fmla="*/ 199424 h 536871"/>
                    <a:gd name="connsiteX5" fmla="*/ 163697 w 234272"/>
                    <a:gd name="connsiteY5" fmla="*/ 246842 h 536871"/>
                    <a:gd name="connsiteX6" fmla="*/ 234153 w 234272"/>
                    <a:gd name="connsiteY6" fmla="*/ 264726 h 536871"/>
                    <a:gd name="connsiteX7" fmla="*/ 145362 w 234272"/>
                    <a:gd name="connsiteY7" fmla="*/ 287348 h 536871"/>
                    <a:gd name="connsiteX8" fmla="*/ 87515 w 234272"/>
                    <a:gd name="connsiteY8" fmla="*/ 365424 h 536871"/>
                    <a:gd name="connsiteX9" fmla="*/ 57703 w 234272"/>
                    <a:gd name="connsiteY9" fmla="*/ 428875 h 536871"/>
                    <a:gd name="connsiteX10" fmla="*/ 177 w 234272"/>
                    <a:gd name="connsiteY10" fmla="*/ 536607 h 536871"/>
                    <a:gd name="connsiteX11" fmla="*/ 38674 w 234272"/>
                    <a:gd name="connsiteY11" fmla="*/ 395272 h 536871"/>
                    <a:gd name="connsiteX12" fmla="*/ 7601 w 234272"/>
                    <a:gd name="connsiteY12" fmla="*/ 248811 h 536871"/>
                    <a:gd name="connsiteX0" fmla="*/ 7601 w 234454"/>
                    <a:gd name="connsiteY0" fmla="*/ 248811 h 536871"/>
                    <a:gd name="connsiteX1" fmla="*/ 84800 w 234454"/>
                    <a:gd name="connsiteY1" fmla="*/ 129363 h 536871"/>
                    <a:gd name="connsiteX2" fmla="*/ 114429 w 234454"/>
                    <a:gd name="connsiteY2" fmla="*/ 27 h 536871"/>
                    <a:gd name="connsiteX3" fmla="*/ 114647 w 234454"/>
                    <a:gd name="connsiteY3" fmla="*/ 140217 h 536871"/>
                    <a:gd name="connsiteX4" fmla="*/ 150440 w 234454"/>
                    <a:gd name="connsiteY4" fmla="*/ 199424 h 536871"/>
                    <a:gd name="connsiteX5" fmla="*/ 172863 w 234454"/>
                    <a:gd name="connsiteY5" fmla="*/ 241779 h 536871"/>
                    <a:gd name="connsiteX6" fmla="*/ 234153 w 234454"/>
                    <a:gd name="connsiteY6" fmla="*/ 264726 h 536871"/>
                    <a:gd name="connsiteX7" fmla="*/ 145362 w 234454"/>
                    <a:gd name="connsiteY7" fmla="*/ 287348 h 536871"/>
                    <a:gd name="connsiteX8" fmla="*/ 87515 w 234454"/>
                    <a:gd name="connsiteY8" fmla="*/ 365424 h 536871"/>
                    <a:gd name="connsiteX9" fmla="*/ 57703 w 234454"/>
                    <a:gd name="connsiteY9" fmla="*/ 428875 h 536871"/>
                    <a:gd name="connsiteX10" fmla="*/ 177 w 234454"/>
                    <a:gd name="connsiteY10" fmla="*/ 536607 h 536871"/>
                    <a:gd name="connsiteX11" fmla="*/ 38674 w 234454"/>
                    <a:gd name="connsiteY11" fmla="*/ 395272 h 536871"/>
                    <a:gd name="connsiteX12" fmla="*/ 7601 w 234454"/>
                    <a:gd name="connsiteY12" fmla="*/ 248811 h 536871"/>
                    <a:gd name="connsiteX0" fmla="*/ 7601 w 234454"/>
                    <a:gd name="connsiteY0" fmla="*/ 248811 h 536871"/>
                    <a:gd name="connsiteX1" fmla="*/ 84800 w 234454"/>
                    <a:gd name="connsiteY1" fmla="*/ 129363 h 536871"/>
                    <a:gd name="connsiteX2" fmla="*/ 114429 w 234454"/>
                    <a:gd name="connsiteY2" fmla="*/ 27 h 536871"/>
                    <a:gd name="connsiteX3" fmla="*/ 114647 w 234454"/>
                    <a:gd name="connsiteY3" fmla="*/ 140217 h 536871"/>
                    <a:gd name="connsiteX4" fmla="*/ 139442 w 234454"/>
                    <a:gd name="connsiteY4" fmla="*/ 199424 h 536871"/>
                    <a:gd name="connsiteX5" fmla="*/ 172863 w 234454"/>
                    <a:gd name="connsiteY5" fmla="*/ 241779 h 536871"/>
                    <a:gd name="connsiteX6" fmla="*/ 234153 w 234454"/>
                    <a:gd name="connsiteY6" fmla="*/ 264726 h 536871"/>
                    <a:gd name="connsiteX7" fmla="*/ 145362 w 234454"/>
                    <a:gd name="connsiteY7" fmla="*/ 287348 h 536871"/>
                    <a:gd name="connsiteX8" fmla="*/ 87515 w 234454"/>
                    <a:gd name="connsiteY8" fmla="*/ 365424 h 536871"/>
                    <a:gd name="connsiteX9" fmla="*/ 57703 w 234454"/>
                    <a:gd name="connsiteY9" fmla="*/ 428875 h 536871"/>
                    <a:gd name="connsiteX10" fmla="*/ 177 w 234454"/>
                    <a:gd name="connsiteY10" fmla="*/ 536607 h 536871"/>
                    <a:gd name="connsiteX11" fmla="*/ 38674 w 234454"/>
                    <a:gd name="connsiteY11" fmla="*/ 395272 h 536871"/>
                    <a:gd name="connsiteX12" fmla="*/ 7601 w 234454"/>
                    <a:gd name="connsiteY12" fmla="*/ 248811 h 536871"/>
                    <a:gd name="connsiteX0" fmla="*/ 18607 w 234462"/>
                    <a:gd name="connsiteY0" fmla="*/ 248811 h 536871"/>
                    <a:gd name="connsiteX1" fmla="*/ 84808 w 234462"/>
                    <a:gd name="connsiteY1" fmla="*/ 129363 h 536871"/>
                    <a:gd name="connsiteX2" fmla="*/ 114437 w 234462"/>
                    <a:gd name="connsiteY2" fmla="*/ 27 h 536871"/>
                    <a:gd name="connsiteX3" fmla="*/ 114655 w 234462"/>
                    <a:gd name="connsiteY3" fmla="*/ 140217 h 536871"/>
                    <a:gd name="connsiteX4" fmla="*/ 139450 w 234462"/>
                    <a:gd name="connsiteY4" fmla="*/ 199424 h 536871"/>
                    <a:gd name="connsiteX5" fmla="*/ 172871 w 234462"/>
                    <a:gd name="connsiteY5" fmla="*/ 241779 h 536871"/>
                    <a:gd name="connsiteX6" fmla="*/ 234161 w 234462"/>
                    <a:gd name="connsiteY6" fmla="*/ 264726 h 536871"/>
                    <a:gd name="connsiteX7" fmla="*/ 145370 w 234462"/>
                    <a:gd name="connsiteY7" fmla="*/ 287348 h 536871"/>
                    <a:gd name="connsiteX8" fmla="*/ 87523 w 234462"/>
                    <a:gd name="connsiteY8" fmla="*/ 365424 h 536871"/>
                    <a:gd name="connsiteX9" fmla="*/ 57711 w 234462"/>
                    <a:gd name="connsiteY9" fmla="*/ 428875 h 536871"/>
                    <a:gd name="connsiteX10" fmla="*/ 185 w 234462"/>
                    <a:gd name="connsiteY10" fmla="*/ 536607 h 536871"/>
                    <a:gd name="connsiteX11" fmla="*/ 38682 w 234462"/>
                    <a:gd name="connsiteY11" fmla="*/ 395272 h 536871"/>
                    <a:gd name="connsiteX12" fmla="*/ 18607 w 234462"/>
                    <a:gd name="connsiteY12" fmla="*/ 248811 h 536871"/>
                    <a:gd name="connsiteX0" fmla="*/ 18607 w 234462"/>
                    <a:gd name="connsiteY0" fmla="*/ 213383 h 501443"/>
                    <a:gd name="connsiteX1" fmla="*/ 84808 w 234462"/>
                    <a:gd name="connsiteY1" fmla="*/ 93935 h 501443"/>
                    <a:gd name="connsiteX2" fmla="*/ 96107 w 234462"/>
                    <a:gd name="connsiteY2" fmla="*/ 40 h 501443"/>
                    <a:gd name="connsiteX3" fmla="*/ 114655 w 234462"/>
                    <a:gd name="connsiteY3" fmla="*/ 104789 h 501443"/>
                    <a:gd name="connsiteX4" fmla="*/ 139450 w 234462"/>
                    <a:gd name="connsiteY4" fmla="*/ 163996 h 501443"/>
                    <a:gd name="connsiteX5" fmla="*/ 172871 w 234462"/>
                    <a:gd name="connsiteY5" fmla="*/ 206351 h 501443"/>
                    <a:gd name="connsiteX6" fmla="*/ 234161 w 234462"/>
                    <a:gd name="connsiteY6" fmla="*/ 229298 h 501443"/>
                    <a:gd name="connsiteX7" fmla="*/ 145370 w 234462"/>
                    <a:gd name="connsiteY7" fmla="*/ 251920 h 501443"/>
                    <a:gd name="connsiteX8" fmla="*/ 87523 w 234462"/>
                    <a:gd name="connsiteY8" fmla="*/ 329996 h 501443"/>
                    <a:gd name="connsiteX9" fmla="*/ 57711 w 234462"/>
                    <a:gd name="connsiteY9" fmla="*/ 393447 h 501443"/>
                    <a:gd name="connsiteX10" fmla="*/ 185 w 234462"/>
                    <a:gd name="connsiteY10" fmla="*/ 501179 h 501443"/>
                    <a:gd name="connsiteX11" fmla="*/ 38682 w 234462"/>
                    <a:gd name="connsiteY11" fmla="*/ 359844 h 501443"/>
                    <a:gd name="connsiteX12" fmla="*/ 18607 w 234462"/>
                    <a:gd name="connsiteY12" fmla="*/ 213383 h 50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4462" h="501443">
                      <a:moveTo>
                        <a:pt x="18607" y="213383"/>
                      </a:moveTo>
                      <a:cubicBezTo>
                        <a:pt x="26295" y="169065"/>
                        <a:pt x="71891" y="129492"/>
                        <a:pt x="84808" y="93935"/>
                      </a:cubicBezTo>
                      <a:cubicBezTo>
                        <a:pt x="97725" y="58378"/>
                        <a:pt x="91133" y="-1769"/>
                        <a:pt x="96107" y="40"/>
                      </a:cubicBezTo>
                      <a:cubicBezTo>
                        <a:pt x="101081" y="1849"/>
                        <a:pt x="107431" y="77463"/>
                        <a:pt x="114655" y="104789"/>
                      </a:cubicBezTo>
                      <a:cubicBezTo>
                        <a:pt x="121879" y="132115"/>
                        <a:pt x="131275" y="146225"/>
                        <a:pt x="139450" y="163996"/>
                      </a:cubicBezTo>
                      <a:cubicBezTo>
                        <a:pt x="147625" y="181767"/>
                        <a:pt x="155864" y="194624"/>
                        <a:pt x="172871" y="206351"/>
                      </a:cubicBezTo>
                      <a:cubicBezTo>
                        <a:pt x="189878" y="218078"/>
                        <a:pt x="238745" y="221703"/>
                        <a:pt x="234161" y="229298"/>
                      </a:cubicBezTo>
                      <a:cubicBezTo>
                        <a:pt x="229578" y="236893"/>
                        <a:pt x="164310" y="234012"/>
                        <a:pt x="145370" y="251920"/>
                      </a:cubicBezTo>
                      <a:cubicBezTo>
                        <a:pt x="126430" y="269828"/>
                        <a:pt x="102133" y="306408"/>
                        <a:pt x="87523" y="329996"/>
                      </a:cubicBezTo>
                      <a:cubicBezTo>
                        <a:pt x="72913" y="353584"/>
                        <a:pt x="72267" y="364917"/>
                        <a:pt x="57711" y="393447"/>
                      </a:cubicBezTo>
                      <a:cubicBezTo>
                        <a:pt x="43155" y="421978"/>
                        <a:pt x="3356" y="506779"/>
                        <a:pt x="185" y="501179"/>
                      </a:cubicBezTo>
                      <a:cubicBezTo>
                        <a:pt x="-2986" y="495579"/>
                        <a:pt x="35612" y="407810"/>
                        <a:pt x="38682" y="359844"/>
                      </a:cubicBezTo>
                      <a:cubicBezTo>
                        <a:pt x="41752" y="311878"/>
                        <a:pt x="10919" y="257701"/>
                        <a:pt x="18607" y="213383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  <p:sp>
              <p:nvSpPr>
                <p:cNvPr id="52" name="Oval 18">
                  <a:extLst>
                    <a:ext uri="{FF2B5EF4-FFF2-40B4-BE49-F238E27FC236}">
                      <a16:creationId xmlns:a16="http://schemas.microsoft.com/office/drawing/2014/main" id="{BB9BB535-91BF-45CC-98B8-7737A8C4D311}"/>
                    </a:ext>
                  </a:extLst>
                </p:cNvPr>
                <p:cNvSpPr/>
                <p:nvPr/>
              </p:nvSpPr>
              <p:spPr>
                <a:xfrm>
                  <a:off x="2148851" y="4727281"/>
                  <a:ext cx="69890" cy="79853"/>
                </a:xfrm>
                <a:custGeom>
                  <a:avLst/>
                  <a:gdLst>
                    <a:gd name="connsiteX0" fmla="*/ 0 w 110550"/>
                    <a:gd name="connsiteY0" fmla="*/ 78254 h 156508"/>
                    <a:gd name="connsiteX1" fmla="*/ 55275 w 110550"/>
                    <a:gd name="connsiteY1" fmla="*/ 0 h 156508"/>
                    <a:gd name="connsiteX2" fmla="*/ 110550 w 110550"/>
                    <a:gd name="connsiteY2" fmla="*/ 78254 h 156508"/>
                    <a:gd name="connsiteX3" fmla="*/ 55275 w 110550"/>
                    <a:gd name="connsiteY3" fmla="*/ 156508 h 156508"/>
                    <a:gd name="connsiteX4" fmla="*/ 0 w 110550"/>
                    <a:gd name="connsiteY4" fmla="*/ 78254 h 156508"/>
                    <a:gd name="connsiteX0" fmla="*/ 71 w 110621"/>
                    <a:gd name="connsiteY0" fmla="*/ 70114 h 148368"/>
                    <a:gd name="connsiteX1" fmla="*/ 47206 w 110621"/>
                    <a:gd name="connsiteY1" fmla="*/ 0 h 148368"/>
                    <a:gd name="connsiteX2" fmla="*/ 110621 w 110621"/>
                    <a:gd name="connsiteY2" fmla="*/ 70114 h 148368"/>
                    <a:gd name="connsiteX3" fmla="*/ 55346 w 110621"/>
                    <a:gd name="connsiteY3" fmla="*/ 148368 h 148368"/>
                    <a:gd name="connsiteX4" fmla="*/ 71 w 110621"/>
                    <a:gd name="connsiteY4" fmla="*/ 70114 h 148368"/>
                    <a:gd name="connsiteX0" fmla="*/ 122 w 110672"/>
                    <a:gd name="connsiteY0" fmla="*/ 70114 h 137514"/>
                    <a:gd name="connsiteX1" fmla="*/ 47257 w 110672"/>
                    <a:gd name="connsiteY1" fmla="*/ 0 h 137514"/>
                    <a:gd name="connsiteX2" fmla="*/ 110672 w 110672"/>
                    <a:gd name="connsiteY2" fmla="*/ 70114 h 137514"/>
                    <a:gd name="connsiteX3" fmla="*/ 58111 w 110672"/>
                    <a:gd name="connsiteY3" fmla="*/ 137514 h 137514"/>
                    <a:gd name="connsiteX4" fmla="*/ 122 w 110672"/>
                    <a:gd name="connsiteY4" fmla="*/ 70114 h 137514"/>
                    <a:gd name="connsiteX0" fmla="*/ 75 w 105199"/>
                    <a:gd name="connsiteY0" fmla="*/ 70178 h 137607"/>
                    <a:gd name="connsiteX1" fmla="*/ 47210 w 105199"/>
                    <a:gd name="connsiteY1" fmla="*/ 64 h 137607"/>
                    <a:gd name="connsiteX2" fmla="*/ 105199 w 105199"/>
                    <a:gd name="connsiteY2" fmla="*/ 62038 h 137607"/>
                    <a:gd name="connsiteX3" fmla="*/ 58064 w 105199"/>
                    <a:gd name="connsiteY3" fmla="*/ 137578 h 137607"/>
                    <a:gd name="connsiteX4" fmla="*/ 75 w 105199"/>
                    <a:gd name="connsiteY4" fmla="*/ 70178 h 137607"/>
                    <a:gd name="connsiteX0" fmla="*/ 81 w 102492"/>
                    <a:gd name="connsiteY0" fmla="*/ 70178 h 137607"/>
                    <a:gd name="connsiteX1" fmla="*/ 44503 w 102492"/>
                    <a:gd name="connsiteY1" fmla="*/ 64 h 137607"/>
                    <a:gd name="connsiteX2" fmla="*/ 102492 w 102492"/>
                    <a:gd name="connsiteY2" fmla="*/ 62038 h 137607"/>
                    <a:gd name="connsiteX3" fmla="*/ 55357 w 102492"/>
                    <a:gd name="connsiteY3" fmla="*/ 137578 h 137607"/>
                    <a:gd name="connsiteX4" fmla="*/ 81 w 102492"/>
                    <a:gd name="connsiteY4" fmla="*/ 70178 h 137607"/>
                    <a:gd name="connsiteX0" fmla="*/ 171 w 102582"/>
                    <a:gd name="connsiteY0" fmla="*/ 70178 h 129472"/>
                    <a:gd name="connsiteX1" fmla="*/ 44593 w 102582"/>
                    <a:gd name="connsiteY1" fmla="*/ 64 h 129472"/>
                    <a:gd name="connsiteX2" fmla="*/ 102582 w 102582"/>
                    <a:gd name="connsiteY2" fmla="*/ 62038 h 129472"/>
                    <a:gd name="connsiteX3" fmla="*/ 60874 w 102582"/>
                    <a:gd name="connsiteY3" fmla="*/ 129438 h 129472"/>
                    <a:gd name="connsiteX4" fmla="*/ 171 w 102582"/>
                    <a:gd name="connsiteY4" fmla="*/ 70178 h 129472"/>
                    <a:gd name="connsiteX0" fmla="*/ 22 w 102433"/>
                    <a:gd name="connsiteY0" fmla="*/ 70178 h 134895"/>
                    <a:gd name="connsiteX1" fmla="*/ 44444 w 102433"/>
                    <a:gd name="connsiteY1" fmla="*/ 64 h 134895"/>
                    <a:gd name="connsiteX2" fmla="*/ 102433 w 102433"/>
                    <a:gd name="connsiteY2" fmla="*/ 62038 h 134895"/>
                    <a:gd name="connsiteX3" fmla="*/ 49871 w 102433"/>
                    <a:gd name="connsiteY3" fmla="*/ 134865 h 134895"/>
                    <a:gd name="connsiteX4" fmla="*/ 22 w 102433"/>
                    <a:gd name="connsiteY4" fmla="*/ 70178 h 134895"/>
                    <a:gd name="connsiteX0" fmla="*/ 51 w 102462"/>
                    <a:gd name="connsiteY0" fmla="*/ 62076 h 126793"/>
                    <a:gd name="connsiteX1" fmla="*/ 41759 w 102462"/>
                    <a:gd name="connsiteY1" fmla="*/ 102 h 126793"/>
                    <a:gd name="connsiteX2" fmla="*/ 102462 w 102462"/>
                    <a:gd name="connsiteY2" fmla="*/ 53936 h 126793"/>
                    <a:gd name="connsiteX3" fmla="*/ 49900 w 102462"/>
                    <a:gd name="connsiteY3" fmla="*/ 126763 h 126793"/>
                    <a:gd name="connsiteX4" fmla="*/ 51 w 102462"/>
                    <a:gd name="connsiteY4" fmla="*/ 62076 h 126793"/>
                    <a:gd name="connsiteX0" fmla="*/ 24 w 102435"/>
                    <a:gd name="connsiteY0" fmla="*/ 62076 h 115947"/>
                    <a:gd name="connsiteX1" fmla="*/ 41732 w 102435"/>
                    <a:gd name="connsiteY1" fmla="*/ 102 h 115947"/>
                    <a:gd name="connsiteX2" fmla="*/ 102435 w 102435"/>
                    <a:gd name="connsiteY2" fmla="*/ 53936 h 115947"/>
                    <a:gd name="connsiteX3" fmla="*/ 47160 w 102435"/>
                    <a:gd name="connsiteY3" fmla="*/ 115910 h 115947"/>
                    <a:gd name="connsiteX4" fmla="*/ 24 w 102435"/>
                    <a:gd name="connsiteY4" fmla="*/ 62076 h 115947"/>
                    <a:gd name="connsiteX0" fmla="*/ 22 w 91580"/>
                    <a:gd name="connsiteY0" fmla="*/ 62076 h 115947"/>
                    <a:gd name="connsiteX1" fmla="*/ 41730 w 91580"/>
                    <a:gd name="connsiteY1" fmla="*/ 102 h 115947"/>
                    <a:gd name="connsiteX2" fmla="*/ 91580 w 91580"/>
                    <a:gd name="connsiteY2" fmla="*/ 53936 h 115947"/>
                    <a:gd name="connsiteX3" fmla="*/ 47158 w 91580"/>
                    <a:gd name="connsiteY3" fmla="*/ 115910 h 115947"/>
                    <a:gd name="connsiteX4" fmla="*/ 22 w 91580"/>
                    <a:gd name="connsiteY4" fmla="*/ 62076 h 115947"/>
                    <a:gd name="connsiteX0" fmla="*/ 4 w 91562"/>
                    <a:gd name="connsiteY0" fmla="*/ 62076 h 127464"/>
                    <a:gd name="connsiteX1" fmla="*/ 41712 w 91562"/>
                    <a:gd name="connsiteY1" fmla="*/ 102 h 127464"/>
                    <a:gd name="connsiteX2" fmla="*/ 91562 w 91562"/>
                    <a:gd name="connsiteY2" fmla="*/ 53936 h 127464"/>
                    <a:gd name="connsiteX3" fmla="*/ 40017 w 91562"/>
                    <a:gd name="connsiteY3" fmla="*/ 127435 h 127464"/>
                    <a:gd name="connsiteX4" fmla="*/ 4 w 91562"/>
                    <a:gd name="connsiteY4" fmla="*/ 62076 h 127464"/>
                    <a:gd name="connsiteX0" fmla="*/ 3 w 102245"/>
                    <a:gd name="connsiteY0" fmla="*/ 62076 h 127464"/>
                    <a:gd name="connsiteX1" fmla="*/ 41711 w 102245"/>
                    <a:gd name="connsiteY1" fmla="*/ 102 h 127464"/>
                    <a:gd name="connsiteX2" fmla="*/ 102245 w 102245"/>
                    <a:gd name="connsiteY2" fmla="*/ 53936 h 127464"/>
                    <a:gd name="connsiteX3" fmla="*/ 40016 w 102245"/>
                    <a:gd name="connsiteY3" fmla="*/ 127435 h 127464"/>
                    <a:gd name="connsiteX4" fmla="*/ 3 w 102245"/>
                    <a:gd name="connsiteY4" fmla="*/ 62076 h 127464"/>
                    <a:gd name="connsiteX0" fmla="*/ 119 w 102361"/>
                    <a:gd name="connsiteY0" fmla="*/ 73554 h 138944"/>
                    <a:gd name="connsiteX1" fmla="*/ 52512 w 102361"/>
                    <a:gd name="connsiteY1" fmla="*/ 55 h 138944"/>
                    <a:gd name="connsiteX2" fmla="*/ 102361 w 102361"/>
                    <a:gd name="connsiteY2" fmla="*/ 65414 h 138944"/>
                    <a:gd name="connsiteX3" fmla="*/ 40132 w 102361"/>
                    <a:gd name="connsiteY3" fmla="*/ 138913 h 138944"/>
                    <a:gd name="connsiteX4" fmla="*/ 119 w 102361"/>
                    <a:gd name="connsiteY4" fmla="*/ 73554 h 138944"/>
                    <a:gd name="connsiteX0" fmla="*/ 180 w 91737"/>
                    <a:gd name="connsiteY0" fmla="*/ 69673 h 138883"/>
                    <a:gd name="connsiteX1" fmla="*/ 41888 w 91737"/>
                    <a:gd name="connsiteY1" fmla="*/ 17 h 138883"/>
                    <a:gd name="connsiteX2" fmla="*/ 91737 w 91737"/>
                    <a:gd name="connsiteY2" fmla="*/ 65376 h 138883"/>
                    <a:gd name="connsiteX3" fmla="*/ 29508 w 91737"/>
                    <a:gd name="connsiteY3" fmla="*/ 138875 h 138883"/>
                    <a:gd name="connsiteX4" fmla="*/ 180 w 91737"/>
                    <a:gd name="connsiteY4" fmla="*/ 69673 h 138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737" h="138883">
                      <a:moveTo>
                        <a:pt x="180" y="69673"/>
                      </a:moveTo>
                      <a:cubicBezTo>
                        <a:pt x="2243" y="46530"/>
                        <a:pt x="26629" y="733"/>
                        <a:pt x="41888" y="17"/>
                      </a:cubicBezTo>
                      <a:cubicBezTo>
                        <a:pt x="57147" y="-699"/>
                        <a:pt x="91737" y="22158"/>
                        <a:pt x="91737" y="65376"/>
                      </a:cubicBezTo>
                      <a:cubicBezTo>
                        <a:pt x="91737" y="108594"/>
                        <a:pt x="44767" y="138159"/>
                        <a:pt x="29508" y="138875"/>
                      </a:cubicBezTo>
                      <a:cubicBezTo>
                        <a:pt x="14249" y="139591"/>
                        <a:pt x="-1883" y="92816"/>
                        <a:pt x="180" y="69673"/>
                      </a:cubicBezTo>
                      <a:close/>
                    </a:path>
                  </a:pathLst>
                </a:custGeom>
                <a:solidFill>
                  <a:srgbClr val="96BAEC"/>
                </a:solidFill>
                <a:ln w="6350">
                  <a:solidFill>
                    <a:srgbClr val="99AFD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54"/>
                </a:p>
              </p:txBody>
            </p:sp>
          </p:grpSp>
          <p:sp>
            <p:nvSpPr>
              <p:cNvPr id="45" name="Arc 44">
                <a:extLst>
                  <a:ext uri="{FF2B5EF4-FFF2-40B4-BE49-F238E27FC236}">
                    <a16:creationId xmlns:a16="http://schemas.microsoft.com/office/drawing/2014/main" id="{53B0C147-D69B-4EEF-80AA-2901FE3AD1E3}"/>
                  </a:ext>
                </a:extLst>
              </p:cNvPr>
              <p:cNvSpPr/>
              <p:nvPr/>
            </p:nvSpPr>
            <p:spPr>
              <a:xfrm rot="20927259">
                <a:off x="342120" y="2229641"/>
                <a:ext cx="562139" cy="228603"/>
              </a:xfrm>
              <a:prstGeom prst="arc">
                <a:avLst>
                  <a:gd name="adj1" fmla="val 12756196"/>
                  <a:gd name="adj2" fmla="val 20112660"/>
                </a:avLst>
              </a:prstGeom>
              <a:ln>
                <a:solidFill>
                  <a:srgbClr val="E9ADAA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54"/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F538B546-4E30-41AE-9821-F39796903596}"/>
                  </a:ext>
                </a:extLst>
              </p:cNvPr>
              <p:cNvSpPr/>
              <p:nvPr/>
            </p:nvSpPr>
            <p:spPr>
              <a:xfrm rot="21173820">
                <a:off x="1097463" y="2087542"/>
                <a:ext cx="562139" cy="228603"/>
              </a:xfrm>
              <a:prstGeom prst="arc">
                <a:avLst>
                  <a:gd name="adj1" fmla="val 12756196"/>
                  <a:gd name="adj2" fmla="val 20112660"/>
                </a:avLst>
              </a:prstGeom>
              <a:ln>
                <a:solidFill>
                  <a:srgbClr val="E9ADAA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54"/>
              </a:p>
            </p:txBody>
          </p:sp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A27D166F-3970-4FB8-8418-BF3F9F268AB6}"/>
                  </a:ext>
                </a:extLst>
              </p:cNvPr>
              <p:cNvSpPr/>
              <p:nvPr/>
            </p:nvSpPr>
            <p:spPr>
              <a:xfrm rot="21135690">
                <a:off x="1825683" y="2002173"/>
                <a:ext cx="562139" cy="228603"/>
              </a:xfrm>
              <a:prstGeom prst="arc">
                <a:avLst>
                  <a:gd name="adj1" fmla="val 12756196"/>
                  <a:gd name="adj2" fmla="val 20112660"/>
                </a:avLst>
              </a:prstGeom>
              <a:ln>
                <a:solidFill>
                  <a:srgbClr val="E9ADAA"/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54"/>
              </a:p>
            </p:txBody>
          </p: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2B1A75BB-DE7F-4554-8008-32D59699B878}"/>
                  </a:ext>
                </a:extLst>
              </p:cNvPr>
              <p:cNvSpPr/>
              <p:nvPr/>
            </p:nvSpPr>
            <p:spPr>
              <a:xfrm rot="11240135">
                <a:off x="369623" y="2875420"/>
                <a:ext cx="562139" cy="228603"/>
              </a:xfrm>
              <a:prstGeom prst="arc">
                <a:avLst>
                  <a:gd name="adj1" fmla="val 12756196"/>
                  <a:gd name="adj2" fmla="val 20112660"/>
                </a:avLst>
              </a:prstGeom>
              <a:ln>
                <a:solidFill>
                  <a:srgbClr val="B9D9F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54"/>
              </a:p>
            </p:txBody>
          </p: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856C2BD7-516C-4A93-A45D-092FFF3D4428}"/>
                  </a:ext>
                </a:extLst>
              </p:cNvPr>
              <p:cNvSpPr/>
              <p:nvPr/>
            </p:nvSpPr>
            <p:spPr>
              <a:xfrm rot="11002817">
                <a:off x="1129674" y="2969103"/>
                <a:ext cx="562139" cy="228603"/>
              </a:xfrm>
              <a:prstGeom prst="arc">
                <a:avLst>
                  <a:gd name="adj1" fmla="val 12756196"/>
                  <a:gd name="adj2" fmla="val 20112660"/>
                </a:avLst>
              </a:prstGeom>
              <a:ln>
                <a:solidFill>
                  <a:srgbClr val="B9D9F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54"/>
              </a:p>
            </p:txBody>
          </p:sp>
          <p:sp>
            <p:nvSpPr>
              <p:cNvPr id="50" name="Arc 49">
                <a:extLst>
                  <a:ext uri="{FF2B5EF4-FFF2-40B4-BE49-F238E27FC236}">
                    <a16:creationId xmlns:a16="http://schemas.microsoft.com/office/drawing/2014/main" id="{566BE2C0-A928-47A1-914B-DED64C2809F9}"/>
                  </a:ext>
                </a:extLst>
              </p:cNvPr>
              <p:cNvSpPr/>
              <p:nvPr/>
            </p:nvSpPr>
            <p:spPr>
              <a:xfrm rot="10800000">
                <a:off x="1897360" y="3032046"/>
                <a:ext cx="562139" cy="228603"/>
              </a:xfrm>
              <a:prstGeom prst="arc">
                <a:avLst>
                  <a:gd name="adj1" fmla="val 12756196"/>
                  <a:gd name="adj2" fmla="val 20112660"/>
                </a:avLst>
              </a:prstGeom>
              <a:ln>
                <a:solidFill>
                  <a:srgbClr val="B9D9F0"/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654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0CA032E-DBD6-414A-8EB2-28EDD110E2DD}"/>
                </a:ext>
              </a:extLst>
            </p:cNvPr>
            <p:cNvGrpSpPr/>
            <p:nvPr/>
          </p:nvGrpSpPr>
          <p:grpSpPr>
            <a:xfrm>
              <a:off x="1306518" y="4517124"/>
              <a:ext cx="4564528" cy="233059"/>
              <a:chOff x="1982763" y="3954985"/>
              <a:chExt cx="4564528" cy="2330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0B069E0-B4B7-4C17-A6FD-41CEBCB443EF}"/>
                      </a:ext>
                    </a:extLst>
                  </p:cNvPr>
                  <p:cNvSpPr txBox="1"/>
                  <p:nvPr/>
                </p:nvSpPr>
                <p:spPr>
                  <a:xfrm>
                    <a:off x="1982763" y="3954985"/>
                    <a:ext cx="875537" cy="2215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58" i="1">
                              <a:latin typeface="Cambria Math" panose="02040503050406030204" pitchFamily="18" charset="0"/>
                            </a:rPr>
                            <m:t>𝑑𝑎𝑦</m:t>
                          </m:r>
                          <m:r>
                            <a:rPr lang="en-US" sz="1158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15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58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  <m:r>
                            <a:rPr lang="en-US" sz="1158" i="1">
                              <a:latin typeface="Cambria Math" panose="02040503050406030204" pitchFamily="18" charset="0"/>
                            </a:rPr>
                            <m:t>8</m:t>
                          </m:r>
                        </m:oMath>
                      </m:oMathPara>
                    </a14:m>
                    <a:endParaRPr lang="en-US" sz="1158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0B069E0-B4B7-4C17-A6FD-41CEBCB443E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2763" y="3954985"/>
                    <a:ext cx="875537" cy="22154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434" t="-7407" r="-1887" b="-407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866AAB8-A995-4101-B62A-EC99263CF2D0}"/>
                      </a:ext>
                    </a:extLst>
                  </p:cNvPr>
                  <p:cNvSpPr txBox="1"/>
                  <p:nvPr/>
                </p:nvSpPr>
                <p:spPr>
                  <a:xfrm>
                    <a:off x="3096307" y="3954985"/>
                    <a:ext cx="420048" cy="2215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58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158" i="1">
                              <a:latin typeface="Cambria Math" panose="02040503050406030204" pitchFamily="18" charset="0"/>
                            </a:rPr>
                            <m:t>15</m:t>
                          </m:r>
                        </m:oMath>
                      </m:oMathPara>
                    </a14:m>
                    <a:endParaRPr lang="en-US" sz="1158" dirty="0"/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4866AAB8-A995-4101-B62A-EC99263CF2D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6307" y="3954985"/>
                    <a:ext cx="420048" cy="22154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5686" t="-3704" r="-3922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955B586A-6B65-43D6-944F-711DA24D5B32}"/>
                      </a:ext>
                    </a:extLst>
                  </p:cNvPr>
                  <p:cNvSpPr txBox="1"/>
                  <p:nvPr/>
                </p:nvSpPr>
                <p:spPr>
                  <a:xfrm>
                    <a:off x="4069158" y="3966497"/>
                    <a:ext cx="420048" cy="2215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58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158" i="1">
                              <a:latin typeface="Cambria Math" panose="02040503050406030204" pitchFamily="18" charset="0"/>
                            </a:rPr>
                            <m:t>25</m:t>
                          </m:r>
                        </m:oMath>
                      </m:oMathPara>
                    </a14:m>
                    <a:endParaRPr lang="en-US" sz="1158" dirty="0"/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955B586A-6B65-43D6-944F-711DA24D5B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9158" y="3966497"/>
                    <a:ext cx="420048" cy="22154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5686" r="-3922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768B2E1-CAB9-4DF1-A989-C0977A0C812F}"/>
                      </a:ext>
                    </a:extLst>
                  </p:cNvPr>
                  <p:cNvSpPr txBox="1"/>
                  <p:nvPr/>
                </p:nvSpPr>
                <p:spPr>
                  <a:xfrm>
                    <a:off x="5110201" y="3954985"/>
                    <a:ext cx="369119" cy="2215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15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oMath>
                    </a14:m>
                    <a:r>
                      <a:rPr lang="en-US" sz="1158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32</a:t>
                    </a: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768B2E1-CAB9-4DF1-A989-C0977A0C812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10201" y="3954985"/>
                    <a:ext cx="369119" cy="22154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7778" t="-40741" r="-28889" b="-518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0F739AF6-80F7-400C-BF2A-4BE295F402D5}"/>
                      </a:ext>
                    </a:extLst>
                  </p:cNvPr>
                  <p:cNvSpPr txBox="1"/>
                  <p:nvPr/>
                </p:nvSpPr>
                <p:spPr>
                  <a:xfrm>
                    <a:off x="6178172" y="3954985"/>
                    <a:ext cx="369119" cy="22154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115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oMath>
                    </a14:m>
                    <a:r>
                      <a:rPr lang="en-US" sz="1158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a:t>37</a:t>
                    </a: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0F739AF6-80F7-400C-BF2A-4BE295F402D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78172" y="3954985"/>
                    <a:ext cx="369119" cy="22154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0455" t="-40741" r="-31818" b="-5185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F4AF613-D222-4AC7-A227-F6EC55485873}"/>
              </a:ext>
            </a:extLst>
          </p:cNvPr>
          <p:cNvGrpSpPr/>
          <p:nvPr/>
        </p:nvGrpSpPr>
        <p:grpSpPr>
          <a:xfrm>
            <a:off x="1736022" y="5509480"/>
            <a:ext cx="2129229" cy="1295293"/>
            <a:chOff x="1788617" y="4215109"/>
            <a:chExt cx="2575193" cy="1566591"/>
          </a:xfrm>
        </p:grpSpPr>
        <p:pic>
          <p:nvPicPr>
            <p:cNvPr id="75" name="Picture 74" descr="A colorful oval with yellow letters&#10;&#10;Description automatically generated">
              <a:extLst>
                <a:ext uri="{FF2B5EF4-FFF2-40B4-BE49-F238E27FC236}">
                  <a16:creationId xmlns:a16="http://schemas.microsoft.com/office/drawing/2014/main" id="{98B11591-2FA0-4925-9298-BA67364BF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676" y="4888078"/>
              <a:ext cx="1245046" cy="893622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A16A072-28CE-427B-933A-75B4FD834B6E}"/>
                </a:ext>
              </a:extLst>
            </p:cNvPr>
            <p:cNvSpPr txBox="1"/>
            <p:nvPr/>
          </p:nvSpPr>
          <p:spPr>
            <a:xfrm>
              <a:off x="1788617" y="4215109"/>
              <a:ext cx="2575193" cy="65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84" dirty="0"/>
                <a:t>MI</a:t>
              </a:r>
            </a:p>
            <a:p>
              <a:pPr algn="ctr"/>
              <a:r>
                <a:rPr lang="en-US" sz="1158" dirty="0"/>
                <a:t>(metabolic interaction)</a:t>
              </a:r>
              <a:endParaRPr lang="en-US" sz="868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DFDE55D-818E-45C6-962D-A2128F12ABAE}"/>
              </a:ext>
            </a:extLst>
          </p:cNvPr>
          <p:cNvGrpSpPr/>
          <p:nvPr/>
        </p:nvGrpSpPr>
        <p:grpSpPr>
          <a:xfrm>
            <a:off x="560608" y="4954992"/>
            <a:ext cx="3381055" cy="1523884"/>
            <a:chOff x="687125" y="3845906"/>
            <a:chExt cx="4089215" cy="1843059"/>
          </a:xfrm>
        </p:grpSpPr>
        <p:pic>
          <p:nvPicPr>
            <p:cNvPr id="78" name="Picture 7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8399A4B-81B9-4327-92DA-C87FF576F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95" y="4747549"/>
              <a:ext cx="941416" cy="941416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694D784-36B1-4CD9-A23A-4759644B551D}"/>
                </a:ext>
              </a:extLst>
            </p:cNvPr>
            <p:cNvSpPr txBox="1"/>
            <p:nvPr/>
          </p:nvSpPr>
          <p:spPr>
            <a:xfrm>
              <a:off x="687125" y="3845906"/>
              <a:ext cx="4089215" cy="52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Prior Knowledge </a:t>
              </a:r>
              <a:r>
                <a:rPr lang="en-US" sz="2400" b="1" dirty="0"/>
                <a:t>Data</a:t>
              </a:r>
              <a:endParaRPr lang="en-US" sz="2000" b="1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DC41CFA-09CC-43EF-B9C0-095BEE36945C}"/>
              </a:ext>
            </a:extLst>
          </p:cNvPr>
          <p:cNvGrpSpPr/>
          <p:nvPr/>
        </p:nvGrpSpPr>
        <p:grpSpPr>
          <a:xfrm>
            <a:off x="3611696" y="5467791"/>
            <a:ext cx="2016899" cy="1321860"/>
            <a:chOff x="3398876" y="3969665"/>
            <a:chExt cx="2784663" cy="1772939"/>
          </a:xfrm>
        </p:grpSpPr>
        <p:pic>
          <p:nvPicPr>
            <p:cNvPr id="81" name="Picture 80" descr="A close-up of a red background&#10;&#10;Description automatically generated">
              <a:extLst>
                <a:ext uri="{FF2B5EF4-FFF2-40B4-BE49-F238E27FC236}">
                  <a16:creationId xmlns:a16="http://schemas.microsoft.com/office/drawing/2014/main" id="{84391CE4-84F1-4D5B-99D4-63F9DD696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454" y="4997216"/>
              <a:ext cx="1633727" cy="745388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4A94BE6-EB11-47D4-AD62-695DA09B0CB5}"/>
                </a:ext>
              </a:extLst>
            </p:cNvPr>
            <p:cNvSpPr txBox="1"/>
            <p:nvPr/>
          </p:nvSpPr>
          <p:spPr>
            <a:xfrm>
              <a:off x="3398876" y="3969665"/>
              <a:ext cx="2784663" cy="949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984" dirty="0"/>
                <a:t>PPI, GI</a:t>
              </a:r>
            </a:p>
            <a:p>
              <a:pPr algn="ctr"/>
              <a:r>
                <a:rPr lang="en-US" sz="1158" dirty="0"/>
                <a:t>(protein-protein interaction, </a:t>
              </a:r>
            </a:p>
            <a:p>
              <a:pPr algn="ctr"/>
              <a:r>
                <a:rPr lang="en-US" sz="1158" dirty="0"/>
                <a:t>genetic interaction)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4994D75-AA8D-41DA-8C5F-AA4975727DA8}"/>
              </a:ext>
            </a:extLst>
          </p:cNvPr>
          <p:cNvGrpSpPr/>
          <p:nvPr/>
        </p:nvGrpSpPr>
        <p:grpSpPr>
          <a:xfrm>
            <a:off x="49100" y="2285067"/>
            <a:ext cx="2172390" cy="1342496"/>
            <a:chOff x="-50660" y="1377843"/>
            <a:chExt cx="2627394" cy="1623680"/>
          </a:xfrm>
        </p:grpSpPr>
        <p:pic>
          <p:nvPicPr>
            <p:cNvPr id="84" name="Picture 83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D9E32DC6-0472-4547-94E9-00428E6D2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89" y="2072796"/>
              <a:ext cx="928727" cy="928727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44BC6179-B2C8-489A-B12E-7CD0E87EA722}"/>
                </a:ext>
              </a:extLst>
            </p:cNvPr>
            <p:cNvSpPr txBox="1"/>
            <p:nvPr/>
          </p:nvSpPr>
          <p:spPr>
            <a:xfrm>
              <a:off x="-50660" y="1377843"/>
              <a:ext cx="2627394" cy="8812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Experimental data</a:t>
              </a:r>
            </a:p>
            <a:p>
              <a:pPr algn="ctr"/>
              <a:r>
                <a:rPr lang="en-US" sz="1323" dirty="0"/>
                <a:t>IPSC → </a:t>
              </a:r>
              <a:r>
                <a:rPr lang="en-US" sz="1323" dirty="0" err="1"/>
                <a:t>mDA</a:t>
              </a:r>
              <a:endParaRPr lang="en-US" sz="1323" dirty="0"/>
            </a:p>
            <a:p>
              <a:pPr algn="ctr"/>
              <a:endParaRPr lang="en-US" sz="1323" b="1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B252559-F426-4874-864A-43AE6E38A99F}"/>
              </a:ext>
            </a:extLst>
          </p:cNvPr>
          <p:cNvGrpSpPr/>
          <p:nvPr/>
        </p:nvGrpSpPr>
        <p:grpSpPr>
          <a:xfrm>
            <a:off x="6197397" y="1782411"/>
            <a:ext cx="3910052" cy="3667308"/>
            <a:chOff x="7380267" y="805252"/>
            <a:chExt cx="4729009" cy="4435422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A76EF03-B7CB-424F-BD3C-F63549809B22}"/>
                </a:ext>
              </a:extLst>
            </p:cNvPr>
            <p:cNvGrpSpPr/>
            <p:nvPr/>
          </p:nvGrpSpPr>
          <p:grpSpPr>
            <a:xfrm>
              <a:off x="9464432" y="805252"/>
              <a:ext cx="2644844" cy="1474531"/>
              <a:chOff x="9729657" y="1093282"/>
              <a:chExt cx="2644844" cy="1474531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2D70E174-B08D-492B-8737-8BCA9EBE1D3F}"/>
                  </a:ext>
                </a:extLst>
              </p:cNvPr>
              <p:cNvGrpSpPr/>
              <p:nvPr/>
            </p:nvGrpSpPr>
            <p:grpSpPr>
              <a:xfrm>
                <a:off x="10080507" y="1093282"/>
                <a:ext cx="1035161" cy="986082"/>
                <a:chOff x="10028480" y="1043044"/>
                <a:chExt cx="1035161" cy="986082"/>
              </a:xfrm>
            </p:grpSpPr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097354AF-4DB8-4919-BC12-71D821B737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5400000">
                  <a:off x="10276108" y="1241594"/>
                  <a:ext cx="770245" cy="804820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F37B358C-C6A9-452F-90B1-C78AAAE531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10028480" y="1043044"/>
                  <a:ext cx="550022" cy="526393"/>
                </a:xfrm>
                <a:prstGeom prst="rect">
                  <a:avLst/>
                </a:prstGeom>
              </p:spPr>
            </p:pic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364B09D3-40D3-4136-B77D-5F6BACBAAC8D}"/>
                  </a:ext>
                </a:extLst>
              </p:cNvPr>
              <p:cNvSpPr txBox="1"/>
              <p:nvPr/>
            </p:nvSpPr>
            <p:spPr>
              <a:xfrm>
                <a:off x="9729657" y="2026746"/>
                <a:ext cx="2644844" cy="5410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23" dirty="0" err="1"/>
                  <a:t>scRNA</a:t>
                </a:r>
                <a:r>
                  <a:rPr lang="en-US" sz="1323" dirty="0"/>
                  <a:t>-seq</a:t>
                </a:r>
              </a:p>
              <a:p>
                <a:pPr algn="ctr"/>
                <a:r>
                  <a:rPr lang="en-US" sz="1158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10,5 – 13,7k expressed genes</a:t>
                </a:r>
                <a:endParaRPr lang="en-US" sz="1158" dirty="0"/>
              </a:p>
            </p:txBody>
          </p:sp>
        </p:grpSp>
        <p:pic>
          <p:nvPicPr>
            <p:cNvPr id="88" name="Picture 87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C49C103-794E-476B-A9BB-7BB8F96D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3882" y="2046759"/>
              <a:ext cx="808518" cy="737785"/>
            </a:xfrm>
            <a:prstGeom prst="rect">
              <a:avLst/>
            </a:prstGeom>
          </p:spPr>
        </p:pic>
        <p:sp>
          <p:nvSpPr>
            <p:cNvPr id="89" name="Oval 17">
              <a:extLst>
                <a:ext uri="{FF2B5EF4-FFF2-40B4-BE49-F238E27FC236}">
                  <a16:creationId xmlns:a16="http://schemas.microsoft.com/office/drawing/2014/main" id="{A7C4E0A3-B64A-457E-B1CF-EF473921B615}"/>
                </a:ext>
              </a:extLst>
            </p:cNvPr>
            <p:cNvSpPr/>
            <p:nvPr/>
          </p:nvSpPr>
          <p:spPr>
            <a:xfrm>
              <a:off x="8547100" y="1805344"/>
              <a:ext cx="885737" cy="1270182"/>
            </a:xfrm>
            <a:custGeom>
              <a:avLst/>
              <a:gdLst>
                <a:gd name="connsiteX0" fmla="*/ 0 w 235254"/>
                <a:gd name="connsiteY0" fmla="*/ 129575 h 259149"/>
                <a:gd name="connsiteX1" fmla="*/ 117627 w 235254"/>
                <a:gd name="connsiteY1" fmla="*/ 0 h 259149"/>
                <a:gd name="connsiteX2" fmla="*/ 235254 w 235254"/>
                <a:gd name="connsiteY2" fmla="*/ 129575 h 259149"/>
                <a:gd name="connsiteX3" fmla="*/ 117627 w 235254"/>
                <a:gd name="connsiteY3" fmla="*/ 259150 h 259149"/>
                <a:gd name="connsiteX4" fmla="*/ 0 w 235254"/>
                <a:gd name="connsiteY4" fmla="*/ 129575 h 259149"/>
                <a:gd name="connsiteX0" fmla="*/ 3825 w 239079"/>
                <a:gd name="connsiteY0" fmla="*/ 269618 h 399193"/>
                <a:gd name="connsiteX1" fmla="*/ 63787 w 239079"/>
                <a:gd name="connsiteY1" fmla="*/ 0 h 399193"/>
                <a:gd name="connsiteX2" fmla="*/ 239079 w 239079"/>
                <a:gd name="connsiteY2" fmla="*/ 269618 h 399193"/>
                <a:gd name="connsiteX3" fmla="*/ 121452 w 239079"/>
                <a:gd name="connsiteY3" fmla="*/ 399193 h 399193"/>
                <a:gd name="connsiteX4" fmla="*/ 3825 w 239079"/>
                <a:gd name="connsiteY4" fmla="*/ 269618 h 399193"/>
                <a:gd name="connsiteX0" fmla="*/ 1105 w 236359"/>
                <a:gd name="connsiteY0" fmla="*/ 273833 h 403408"/>
                <a:gd name="connsiteX1" fmla="*/ 59837 w 236359"/>
                <a:gd name="connsiteY1" fmla="*/ 120609 h 403408"/>
                <a:gd name="connsiteX2" fmla="*/ 61067 w 236359"/>
                <a:gd name="connsiteY2" fmla="*/ 4215 h 403408"/>
                <a:gd name="connsiteX3" fmla="*/ 236359 w 236359"/>
                <a:gd name="connsiteY3" fmla="*/ 273833 h 403408"/>
                <a:gd name="connsiteX4" fmla="*/ 118732 w 236359"/>
                <a:gd name="connsiteY4" fmla="*/ 403408 h 403408"/>
                <a:gd name="connsiteX5" fmla="*/ 1105 w 236359"/>
                <a:gd name="connsiteY5" fmla="*/ 273833 h 403408"/>
                <a:gd name="connsiteX0" fmla="*/ 1105 w 236616"/>
                <a:gd name="connsiteY0" fmla="*/ 269624 h 399199"/>
                <a:gd name="connsiteX1" fmla="*/ 59837 w 236616"/>
                <a:gd name="connsiteY1" fmla="*/ 116400 h 399199"/>
                <a:gd name="connsiteX2" fmla="*/ 61067 w 236616"/>
                <a:gd name="connsiteY2" fmla="*/ 6 h 399199"/>
                <a:gd name="connsiteX3" fmla="*/ 113383 w 236616"/>
                <a:gd name="connsiteY3" fmla="*/ 112281 h 399199"/>
                <a:gd name="connsiteX4" fmla="*/ 236359 w 236616"/>
                <a:gd name="connsiteY4" fmla="*/ 269624 h 399199"/>
                <a:gd name="connsiteX5" fmla="*/ 118732 w 236616"/>
                <a:gd name="connsiteY5" fmla="*/ 399199 h 399199"/>
                <a:gd name="connsiteX6" fmla="*/ 1105 w 236616"/>
                <a:gd name="connsiteY6" fmla="*/ 269624 h 399199"/>
                <a:gd name="connsiteX0" fmla="*/ 1105 w 322996"/>
                <a:gd name="connsiteY0" fmla="*/ 269624 h 399217"/>
                <a:gd name="connsiteX1" fmla="*/ 59837 w 322996"/>
                <a:gd name="connsiteY1" fmla="*/ 116400 h 399217"/>
                <a:gd name="connsiteX2" fmla="*/ 61067 w 322996"/>
                <a:gd name="connsiteY2" fmla="*/ 6 h 399217"/>
                <a:gd name="connsiteX3" fmla="*/ 113383 w 322996"/>
                <a:gd name="connsiteY3" fmla="*/ 112281 h 399217"/>
                <a:gd name="connsiteX4" fmla="*/ 322856 w 322996"/>
                <a:gd name="connsiteY4" fmla="*/ 277861 h 399217"/>
                <a:gd name="connsiteX5" fmla="*/ 118732 w 322996"/>
                <a:gd name="connsiteY5" fmla="*/ 399199 h 399217"/>
                <a:gd name="connsiteX6" fmla="*/ 1105 w 322996"/>
                <a:gd name="connsiteY6" fmla="*/ 269624 h 399217"/>
                <a:gd name="connsiteX0" fmla="*/ 1105 w 324314"/>
                <a:gd name="connsiteY0" fmla="*/ 269623 h 399214"/>
                <a:gd name="connsiteX1" fmla="*/ 59837 w 324314"/>
                <a:gd name="connsiteY1" fmla="*/ 116399 h 399214"/>
                <a:gd name="connsiteX2" fmla="*/ 61067 w 324314"/>
                <a:gd name="connsiteY2" fmla="*/ 5 h 399214"/>
                <a:gd name="connsiteX3" fmla="*/ 113383 w 324314"/>
                <a:gd name="connsiteY3" fmla="*/ 112280 h 399214"/>
                <a:gd name="connsiteX4" fmla="*/ 170949 w 324314"/>
                <a:gd name="connsiteY4" fmla="*/ 217490 h 399214"/>
                <a:gd name="connsiteX5" fmla="*/ 322856 w 324314"/>
                <a:gd name="connsiteY5" fmla="*/ 277860 h 399214"/>
                <a:gd name="connsiteX6" fmla="*/ 118732 w 324314"/>
                <a:gd name="connsiteY6" fmla="*/ 399198 h 399214"/>
                <a:gd name="connsiteX7" fmla="*/ 1105 w 324314"/>
                <a:gd name="connsiteY7" fmla="*/ 269623 h 399214"/>
                <a:gd name="connsiteX0" fmla="*/ 1105 w 324314"/>
                <a:gd name="connsiteY0" fmla="*/ 269623 h 399214"/>
                <a:gd name="connsiteX1" fmla="*/ 59837 w 324314"/>
                <a:gd name="connsiteY1" fmla="*/ 116399 h 399214"/>
                <a:gd name="connsiteX2" fmla="*/ 61067 w 324314"/>
                <a:gd name="connsiteY2" fmla="*/ 5 h 399214"/>
                <a:gd name="connsiteX3" fmla="*/ 105243 w 324314"/>
                <a:gd name="connsiteY3" fmla="*/ 112280 h 399214"/>
                <a:gd name="connsiteX4" fmla="*/ 170949 w 324314"/>
                <a:gd name="connsiteY4" fmla="*/ 217490 h 399214"/>
                <a:gd name="connsiteX5" fmla="*/ 322856 w 324314"/>
                <a:gd name="connsiteY5" fmla="*/ 277860 h 399214"/>
                <a:gd name="connsiteX6" fmla="*/ 118732 w 324314"/>
                <a:gd name="connsiteY6" fmla="*/ 399198 h 399214"/>
                <a:gd name="connsiteX7" fmla="*/ 1105 w 324314"/>
                <a:gd name="connsiteY7" fmla="*/ 269623 h 399214"/>
                <a:gd name="connsiteX0" fmla="*/ 1105 w 326706"/>
                <a:gd name="connsiteY0" fmla="*/ 269623 h 399212"/>
                <a:gd name="connsiteX1" fmla="*/ 59837 w 326706"/>
                <a:gd name="connsiteY1" fmla="*/ 116399 h 399212"/>
                <a:gd name="connsiteX2" fmla="*/ 61067 w 326706"/>
                <a:gd name="connsiteY2" fmla="*/ 5 h 399212"/>
                <a:gd name="connsiteX3" fmla="*/ 105243 w 326706"/>
                <a:gd name="connsiteY3" fmla="*/ 112280 h 399212"/>
                <a:gd name="connsiteX4" fmla="*/ 170949 w 326706"/>
                <a:gd name="connsiteY4" fmla="*/ 217490 h 399212"/>
                <a:gd name="connsiteX5" fmla="*/ 236070 w 326706"/>
                <a:gd name="connsiteY5" fmla="*/ 266329 h 399212"/>
                <a:gd name="connsiteX6" fmla="*/ 322856 w 326706"/>
                <a:gd name="connsiteY6" fmla="*/ 277860 h 399212"/>
                <a:gd name="connsiteX7" fmla="*/ 118732 w 326706"/>
                <a:gd name="connsiteY7" fmla="*/ 399198 h 399212"/>
                <a:gd name="connsiteX8" fmla="*/ 1105 w 326706"/>
                <a:gd name="connsiteY8" fmla="*/ 269623 h 399212"/>
                <a:gd name="connsiteX0" fmla="*/ 1105 w 334561"/>
                <a:gd name="connsiteY0" fmla="*/ 269623 h 399240"/>
                <a:gd name="connsiteX1" fmla="*/ 59837 w 334561"/>
                <a:gd name="connsiteY1" fmla="*/ 116399 h 399240"/>
                <a:gd name="connsiteX2" fmla="*/ 61067 w 334561"/>
                <a:gd name="connsiteY2" fmla="*/ 5 h 399240"/>
                <a:gd name="connsiteX3" fmla="*/ 105243 w 334561"/>
                <a:gd name="connsiteY3" fmla="*/ 112280 h 399240"/>
                <a:gd name="connsiteX4" fmla="*/ 170949 w 334561"/>
                <a:gd name="connsiteY4" fmla="*/ 217490 h 399240"/>
                <a:gd name="connsiteX5" fmla="*/ 236070 w 334561"/>
                <a:gd name="connsiteY5" fmla="*/ 266329 h 399240"/>
                <a:gd name="connsiteX6" fmla="*/ 330996 w 334561"/>
                <a:gd name="connsiteY6" fmla="*/ 283287 h 399240"/>
                <a:gd name="connsiteX7" fmla="*/ 118732 w 334561"/>
                <a:gd name="connsiteY7" fmla="*/ 399198 h 399240"/>
                <a:gd name="connsiteX8" fmla="*/ 1105 w 334561"/>
                <a:gd name="connsiteY8" fmla="*/ 269623 h 399240"/>
                <a:gd name="connsiteX0" fmla="*/ 1105 w 331015"/>
                <a:gd name="connsiteY0" fmla="*/ 269623 h 399441"/>
                <a:gd name="connsiteX1" fmla="*/ 59837 w 331015"/>
                <a:gd name="connsiteY1" fmla="*/ 116399 h 399441"/>
                <a:gd name="connsiteX2" fmla="*/ 61067 w 331015"/>
                <a:gd name="connsiteY2" fmla="*/ 5 h 399441"/>
                <a:gd name="connsiteX3" fmla="*/ 105243 w 331015"/>
                <a:gd name="connsiteY3" fmla="*/ 112280 h 399441"/>
                <a:gd name="connsiteX4" fmla="*/ 170949 w 331015"/>
                <a:gd name="connsiteY4" fmla="*/ 217490 h 399441"/>
                <a:gd name="connsiteX5" fmla="*/ 236070 w 331015"/>
                <a:gd name="connsiteY5" fmla="*/ 266329 h 399441"/>
                <a:gd name="connsiteX6" fmla="*/ 330996 w 331015"/>
                <a:gd name="connsiteY6" fmla="*/ 283287 h 399441"/>
                <a:gd name="connsiteX7" fmla="*/ 203509 w 331015"/>
                <a:gd name="connsiteY7" fmla="*/ 301603 h 399441"/>
                <a:gd name="connsiteX8" fmla="*/ 118732 w 331015"/>
                <a:gd name="connsiteY8" fmla="*/ 399198 h 399441"/>
                <a:gd name="connsiteX9" fmla="*/ 1105 w 331015"/>
                <a:gd name="connsiteY9" fmla="*/ 269623 h 399441"/>
                <a:gd name="connsiteX0" fmla="*/ 487 w 330397"/>
                <a:gd name="connsiteY0" fmla="*/ 269623 h 383217"/>
                <a:gd name="connsiteX1" fmla="*/ 59219 w 330397"/>
                <a:gd name="connsiteY1" fmla="*/ 116399 h 383217"/>
                <a:gd name="connsiteX2" fmla="*/ 60449 w 330397"/>
                <a:gd name="connsiteY2" fmla="*/ 5 h 383217"/>
                <a:gd name="connsiteX3" fmla="*/ 104625 w 330397"/>
                <a:gd name="connsiteY3" fmla="*/ 112280 h 383217"/>
                <a:gd name="connsiteX4" fmla="*/ 170331 w 330397"/>
                <a:gd name="connsiteY4" fmla="*/ 217490 h 383217"/>
                <a:gd name="connsiteX5" fmla="*/ 235452 w 330397"/>
                <a:gd name="connsiteY5" fmla="*/ 266329 h 383217"/>
                <a:gd name="connsiteX6" fmla="*/ 330378 w 330397"/>
                <a:gd name="connsiteY6" fmla="*/ 283287 h 383217"/>
                <a:gd name="connsiteX7" fmla="*/ 202891 w 330397"/>
                <a:gd name="connsiteY7" fmla="*/ 301603 h 383217"/>
                <a:gd name="connsiteX8" fmla="*/ 96408 w 330397"/>
                <a:gd name="connsiteY8" fmla="*/ 382918 h 383217"/>
                <a:gd name="connsiteX9" fmla="*/ 487 w 330397"/>
                <a:gd name="connsiteY9" fmla="*/ 269623 h 383217"/>
                <a:gd name="connsiteX0" fmla="*/ 55753 w 385663"/>
                <a:gd name="connsiteY0" fmla="*/ 269623 h 641916"/>
                <a:gd name="connsiteX1" fmla="*/ 114485 w 385663"/>
                <a:gd name="connsiteY1" fmla="*/ 116399 h 641916"/>
                <a:gd name="connsiteX2" fmla="*/ 115715 w 385663"/>
                <a:gd name="connsiteY2" fmla="*/ 5 h 641916"/>
                <a:gd name="connsiteX3" fmla="*/ 159891 w 385663"/>
                <a:gd name="connsiteY3" fmla="*/ 112280 h 641916"/>
                <a:gd name="connsiteX4" fmla="*/ 225597 w 385663"/>
                <a:gd name="connsiteY4" fmla="*/ 217490 h 641916"/>
                <a:gd name="connsiteX5" fmla="*/ 290718 w 385663"/>
                <a:gd name="connsiteY5" fmla="*/ 266329 h 641916"/>
                <a:gd name="connsiteX6" fmla="*/ 385644 w 385663"/>
                <a:gd name="connsiteY6" fmla="*/ 283287 h 641916"/>
                <a:gd name="connsiteX7" fmla="*/ 258157 w 385663"/>
                <a:gd name="connsiteY7" fmla="*/ 301603 h 641916"/>
                <a:gd name="connsiteX8" fmla="*/ 151674 w 385663"/>
                <a:gd name="connsiteY8" fmla="*/ 382918 h 641916"/>
                <a:gd name="connsiteX9" fmla="*/ 3102 w 385663"/>
                <a:gd name="connsiteY9" fmla="*/ 640772 h 641916"/>
                <a:gd name="connsiteX10" fmla="*/ 55753 w 385663"/>
                <a:gd name="connsiteY10" fmla="*/ 269623 h 641916"/>
                <a:gd name="connsiteX0" fmla="*/ 56688 w 386598"/>
                <a:gd name="connsiteY0" fmla="*/ 269623 h 641397"/>
                <a:gd name="connsiteX1" fmla="*/ 115420 w 386598"/>
                <a:gd name="connsiteY1" fmla="*/ 116399 h 641397"/>
                <a:gd name="connsiteX2" fmla="*/ 116650 w 386598"/>
                <a:gd name="connsiteY2" fmla="*/ 5 h 641397"/>
                <a:gd name="connsiteX3" fmla="*/ 160826 w 386598"/>
                <a:gd name="connsiteY3" fmla="*/ 112280 h 641397"/>
                <a:gd name="connsiteX4" fmla="*/ 226532 w 386598"/>
                <a:gd name="connsiteY4" fmla="*/ 217490 h 641397"/>
                <a:gd name="connsiteX5" fmla="*/ 291653 w 386598"/>
                <a:gd name="connsiteY5" fmla="*/ 266329 h 641397"/>
                <a:gd name="connsiteX6" fmla="*/ 386579 w 386598"/>
                <a:gd name="connsiteY6" fmla="*/ 283287 h 641397"/>
                <a:gd name="connsiteX7" fmla="*/ 259092 w 386598"/>
                <a:gd name="connsiteY7" fmla="*/ 301603 h 641397"/>
                <a:gd name="connsiteX8" fmla="*/ 152609 w 386598"/>
                <a:gd name="connsiteY8" fmla="*/ 382918 h 641397"/>
                <a:gd name="connsiteX9" fmla="*/ 4037 w 386598"/>
                <a:gd name="connsiteY9" fmla="*/ 640772 h 641397"/>
                <a:gd name="connsiteX10" fmla="*/ 71871 w 386598"/>
                <a:gd name="connsiteY10" fmla="*/ 420990 h 641397"/>
                <a:gd name="connsiteX11" fmla="*/ 56688 w 386598"/>
                <a:gd name="connsiteY11" fmla="*/ 269623 h 641397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222582 w 382648"/>
                <a:gd name="connsiteY4" fmla="*/ 217490 h 641583"/>
                <a:gd name="connsiteX5" fmla="*/ 287703 w 382648"/>
                <a:gd name="connsiteY5" fmla="*/ 266329 h 641583"/>
                <a:gd name="connsiteX6" fmla="*/ 382629 w 382648"/>
                <a:gd name="connsiteY6" fmla="*/ 283287 h 641583"/>
                <a:gd name="connsiteX7" fmla="*/ 255142 w 382648"/>
                <a:gd name="connsiteY7" fmla="*/ 301603 h 641583"/>
                <a:gd name="connsiteX8" fmla="*/ 148659 w 382648"/>
                <a:gd name="connsiteY8" fmla="*/ 382918 h 641583"/>
                <a:gd name="connsiteX9" fmla="*/ 81488 w 382648"/>
                <a:gd name="connsiteY9" fmla="*/ 450838 h 641583"/>
                <a:gd name="connsiteX10" fmla="*/ 87 w 382648"/>
                <a:gd name="connsiteY10" fmla="*/ 640772 h 641583"/>
                <a:gd name="connsiteX11" fmla="*/ 67921 w 382648"/>
                <a:gd name="connsiteY11" fmla="*/ 420990 h 641583"/>
                <a:gd name="connsiteX12" fmla="*/ 52738 w 382648"/>
                <a:gd name="connsiteY12" fmla="*/ 269623 h 641583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182853 w 382648"/>
                <a:gd name="connsiteY4" fmla="*/ 154075 h 641583"/>
                <a:gd name="connsiteX5" fmla="*/ 222582 w 382648"/>
                <a:gd name="connsiteY5" fmla="*/ 217490 h 641583"/>
                <a:gd name="connsiteX6" fmla="*/ 287703 w 382648"/>
                <a:gd name="connsiteY6" fmla="*/ 266329 h 641583"/>
                <a:gd name="connsiteX7" fmla="*/ 382629 w 382648"/>
                <a:gd name="connsiteY7" fmla="*/ 283287 h 641583"/>
                <a:gd name="connsiteX8" fmla="*/ 255142 w 382648"/>
                <a:gd name="connsiteY8" fmla="*/ 301603 h 641583"/>
                <a:gd name="connsiteX9" fmla="*/ 148659 w 382648"/>
                <a:gd name="connsiteY9" fmla="*/ 382918 h 641583"/>
                <a:gd name="connsiteX10" fmla="*/ 81488 w 382648"/>
                <a:gd name="connsiteY10" fmla="*/ 450838 h 641583"/>
                <a:gd name="connsiteX11" fmla="*/ 87 w 382648"/>
                <a:gd name="connsiteY11" fmla="*/ 640772 h 641583"/>
                <a:gd name="connsiteX12" fmla="*/ 67921 w 382648"/>
                <a:gd name="connsiteY12" fmla="*/ 420990 h 641583"/>
                <a:gd name="connsiteX13" fmla="*/ 52738 w 382648"/>
                <a:gd name="connsiteY13" fmla="*/ 269623 h 641583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218127 w 382648"/>
                <a:gd name="connsiteY4" fmla="*/ 213769 h 641583"/>
                <a:gd name="connsiteX5" fmla="*/ 222582 w 382648"/>
                <a:gd name="connsiteY5" fmla="*/ 217490 h 641583"/>
                <a:gd name="connsiteX6" fmla="*/ 287703 w 382648"/>
                <a:gd name="connsiteY6" fmla="*/ 266329 h 641583"/>
                <a:gd name="connsiteX7" fmla="*/ 382629 w 382648"/>
                <a:gd name="connsiteY7" fmla="*/ 283287 h 641583"/>
                <a:gd name="connsiteX8" fmla="*/ 255142 w 382648"/>
                <a:gd name="connsiteY8" fmla="*/ 301603 h 641583"/>
                <a:gd name="connsiteX9" fmla="*/ 148659 w 382648"/>
                <a:gd name="connsiteY9" fmla="*/ 382918 h 641583"/>
                <a:gd name="connsiteX10" fmla="*/ 81488 w 382648"/>
                <a:gd name="connsiteY10" fmla="*/ 450838 h 641583"/>
                <a:gd name="connsiteX11" fmla="*/ 87 w 382648"/>
                <a:gd name="connsiteY11" fmla="*/ 640772 h 641583"/>
                <a:gd name="connsiteX12" fmla="*/ 67921 w 382648"/>
                <a:gd name="connsiteY12" fmla="*/ 420990 h 641583"/>
                <a:gd name="connsiteX13" fmla="*/ 52738 w 382648"/>
                <a:gd name="connsiteY13" fmla="*/ 269623 h 641583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218127 w 382648"/>
                <a:gd name="connsiteY4" fmla="*/ 213769 h 641583"/>
                <a:gd name="connsiteX5" fmla="*/ 230722 w 382648"/>
                <a:gd name="connsiteY5" fmla="*/ 217490 h 641583"/>
                <a:gd name="connsiteX6" fmla="*/ 287703 w 382648"/>
                <a:gd name="connsiteY6" fmla="*/ 266329 h 641583"/>
                <a:gd name="connsiteX7" fmla="*/ 382629 w 382648"/>
                <a:gd name="connsiteY7" fmla="*/ 283287 h 641583"/>
                <a:gd name="connsiteX8" fmla="*/ 255142 w 382648"/>
                <a:gd name="connsiteY8" fmla="*/ 301603 h 641583"/>
                <a:gd name="connsiteX9" fmla="*/ 148659 w 382648"/>
                <a:gd name="connsiteY9" fmla="*/ 382918 h 641583"/>
                <a:gd name="connsiteX10" fmla="*/ 81488 w 382648"/>
                <a:gd name="connsiteY10" fmla="*/ 450838 h 641583"/>
                <a:gd name="connsiteX11" fmla="*/ 87 w 382648"/>
                <a:gd name="connsiteY11" fmla="*/ 640772 h 641583"/>
                <a:gd name="connsiteX12" fmla="*/ 67921 w 382648"/>
                <a:gd name="connsiteY12" fmla="*/ 420990 h 641583"/>
                <a:gd name="connsiteX13" fmla="*/ 52738 w 382648"/>
                <a:gd name="connsiteY13" fmla="*/ 269623 h 641583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230722 w 382648"/>
                <a:gd name="connsiteY4" fmla="*/ 217490 h 641583"/>
                <a:gd name="connsiteX5" fmla="*/ 287703 w 382648"/>
                <a:gd name="connsiteY5" fmla="*/ 266329 h 641583"/>
                <a:gd name="connsiteX6" fmla="*/ 382629 w 382648"/>
                <a:gd name="connsiteY6" fmla="*/ 283287 h 641583"/>
                <a:gd name="connsiteX7" fmla="*/ 255142 w 382648"/>
                <a:gd name="connsiteY7" fmla="*/ 301603 h 641583"/>
                <a:gd name="connsiteX8" fmla="*/ 148659 w 382648"/>
                <a:gd name="connsiteY8" fmla="*/ 382918 h 641583"/>
                <a:gd name="connsiteX9" fmla="*/ 81488 w 382648"/>
                <a:gd name="connsiteY9" fmla="*/ 450838 h 641583"/>
                <a:gd name="connsiteX10" fmla="*/ 87 w 382648"/>
                <a:gd name="connsiteY10" fmla="*/ 640772 h 641583"/>
                <a:gd name="connsiteX11" fmla="*/ 67921 w 382648"/>
                <a:gd name="connsiteY11" fmla="*/ 420990 h 641583"/>
                <a:gd name="connsiteX12" fmla="*/ 52738 w 382648"/>
                <a:gd name="connsiteY12" fmla="*/ 269623 h 641583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228980 w 382648"/>
                <a:gd name="connsiteY4" fmla="*/ 186636 h 641583"/>
                <a:gd name="connsiteX5" fmla="*/ 230722 w 382648"/>
                <a:gd name="connsiteY5" fmla="*/ 217490 h 641583"/>
                <a:gd name="connsiteX6" fmla="*/ 287703 w 382648"/>
                <a:gd name="connsiteY6" fmla="*/ 266329 h 641583"/>
                <a:gd name="connsiteX7" fmla="*/ 382629 w 382648"/>
                <a:gd name="connsiteY7" fmla="*/ 283287 h 641583"/>
                <a:gd name="connsiteX8" fmla="*/ 255142 w 382648"/>
                <a:gd name="connsiteY8" fmla="*/ 301603 h 641583"/>
                <a:gd name="connsiteX9" fmla="*/ 148659 w 382648"/>
                <a:gd name="connsiteY9" fmla="*/ 382918 h 641583"/>
                <a:gd name="connsiteX10" fmla="*/ 81488 w 382648"/>
                <a:gd name="connsiteY10" fmla="*/ 450838 h 641583"/>
                <a:gd name="connsiteX11" fmla="*/ 87 w 382648"/>
                <a:gd name="connsiteY11" fmla="*/ 640772 h 641583"/>
                <a:gd name="connsiteX12" fmla="*/ 67921 w 382648"/>
                <a:gd name="connsiteY12" fmla="*/ 420990 h 641583"/>
                <a:gd name="connsiteX13" fmla="*/ 52738 w 382648"/>
                <a:gd name="connsiteY13" fmla="*/ 269623 h 641583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228980 w 382648"/>
                <a:gd name="connsiteY4" fmla="*/ 186636 h 641583"/>
                <a:gd name="connsiteX5" fmla="*/ 263282 w 382648"/>
                <a:gd name="connsiteY5" fmla="*/ 220203 h 641583"/>
                <a:gd name="connsiteX6" fmla="*/ 287703 w 382648"/>
                <a:gd name="connsiteY6" fmla="*/ 266329 h 641583"/>
                <a:gd name="connsiteX7" fmla="*/ 382629 w 382648"/>
                <a:gd name="connsiteY7" fmla="*/ 283287 h 641583"/>
                <a:gd name="connsiteX8" fmla="*/ 255142 w 382648"/>
                <a:gd name="connsiteY8" fmla="*/ 301603 h 641583"/>
                <a:gd name="connsiteX9" fmla="*/ 148659 w 382648"/>
                <a:gd name="connsiteY9" fmla="*/ 382918 h 641583"/>
                <a:gd name="connsiteX10" fmla="*/ 81488 w 382648"/>
                <a:gd name="connsiteY10" fmla="*/ 450838 h 641583"/>
                <a:gd name="connsiteX11" fmla="*/ 87 w 382648"/>
                <a:gd name="connsiteY11" fmla="*/ 640772 h 641583"/>
                <a:gd name="connsiteX12" fmla="*/ 67921 w 382648"/>
                <a:gd name="connsiteY12" fmla="*/ 420990 h 641583"/>
                <a:gd name="connsiteX13" fmla="*/ 52738 w 382648"/>
                <a:gd name="connsiteY13" fmla="*/ 269623 h 641583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228980 w 382648"/>
                <a:gd name="connsiteY4" fmla="*/ 186636 h 641583"/>
                <a:gd name="connsiteX5" fmla="*/ 287703 w 382648"/>
                <a:gd name="connsiteY5" fmla="*/ 266329 h 641583"/>
                <a:gd name="connsiteX6" fmla="*/ 382629 w 382648"/>
                <a:gd name="connsiteY6" fmla="*/ 283287 h 641583"/>
                <a:gd name="connsiteX7" fmla="*/ 255142 w 382648"/>
                <a:gd name="connsiteY7" fmla="*/ 301603 h 641583"/>
                <a:gd name="connsiteX8" fmla="*/ 148659 w 382648"/>
                <a:gd name="connsiteY8" fmla="*/ 382918 h 641583"/>
                <a:gd name="connsiteX9" fmla="*/ 81488 w 382648"/>
                <a:gd name="connsiteY9" fmla="*/ 450838 h 641583"/>
                <a:gd name="connsiteX10" fmla="*/ 87 w 382648"/>
                <a:gd name="connsiteY10" fmla="*/ 640772 h 641583"/>
                <a:gd name="connsiteX11" fmla="*/ 67921 w 382648"/>
                <a:gd name="connsiteY11" fmla="*/ 420990 h 641583"/>
                <a:gd name="connsiteX12" fmla="*/ 52738 w 382648"/>
                <a:gd name="connsiteY12" fmla="*/ 269623 h 641583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237120 w 382648"/>
                <a:gd name="connsiteY4" fmla="*/ 186636 h 641583"/>
                <a:gd name="connsiteX5" fmla="*/ 287703 w 382648"/>
                <a:gd name="connsiteY5" fmla="*/ 266329 h 641583"/>
                <a:gd name="connsiteX6" fmla="*/ 382629 w 382648"/>
                <a:gd name="connsiteY6" fmla="*/ 283287 h 641583"/>
                <a:gd name="connsiteX7" fmla="*/ 255142 w 382648"/>
                <a:gd name="connsiteY7" fmla="*/ 301603 h 641583"/>
                <a:gd name="connsiteX8" fmla="*/ 148659 w 382648"/>
                <a:gd name="connsiteY8" fmla="*/ 382918 h 641583"/>
                <a:gd name="connsiteX9" fmla="*/ 81488 w 382648"/>
                <a:gd name="connsiteY9" fmla="*/ 450838 h 641583"/>
                <a:gd name="connsiteX10" fmla="*/ 87 w 382648"/>
                <a:gd name="connsiteY10" fmla="*/ 640772 h 641583"/>
                <a:gd name="connsiteX11" fmla="*/ 67921 w 382648"/>
                <a:gd name="connsiteY11" fmla="*/ 420990 h 641583"/>
                <a:gd name="connsiteX12" fmla="*/ 52738 w 382648"/>
                <a:gd name="connsiteY12" fmla="*/ 269623 h 641583"/>
                <a:gd name="connsiteX0" fmla="*/ 52738 w 382648"/>
                <a:gd name="connsiteY0" fmla="*/ 269623 h 641583"/>
                <a:gd name="connsiteX1" fmla="*/ 111470 w 382648"/>
                <a:gd name="connsiteY1" fmla="*/ 116399 h 641583"/>
                <a:gd name="connsiteX2" fmla="*/ 112700 w 382648"/>
                <a:gd name="connsiteY2" fmla="*/ 5 h 641583"/>
                <a:gd name="connsiteX3" fmla="*/ 156876 w 382648"/>
                <a:gd name="connsiteY3" fmla="*/ 112280 h 641583"/>
                <a:gd name="connsiteX4" fmla="*/ 237120 w 382648"/>
                <a:gd name="connsiteY4" fmla="*/ 186636 h 641583"/>
                <a:gd name="connsiteX5" fmla="*/ 287703 w 382648"/>
                <a:gd name="connsiteY5" fmla="*/ 266329 h 641583"/>
                <a:gd name="connsiteX6" fmla="*/ 382629 w 382648"/>
                <a:gd name="connsiteY6" fmla="*/ 283287 h 641583"/>
                <a:gd name="connsiteX7" fmla="*/ 255142 w 382648"/>
                <a:gd name="connsiteY7" fmla="*/ 301603 h 641583"/>
                <a:gd name="connsiteX8" fmla="*/ 209986 w 382648"/>
                <a:gd name="connsiteY8" fmla="*/ 344010 h 641583"/>
                <a:gd name="connsiteX9" fmla="*/ 148659 w 382648"/>
                <a:gd name="connsiteY9" fmla="*/ 382918 h 641583"/>
                <a:gd name="connsiteX10" fmla="*/ 81488 w 382648"/>
                <a:gd name="connsiteY10" fmla="*/ 450838 h 641583"/>
                <a:gd name="connsiteX11" fmla="*/ 87 w 382648"/>
                <a:gd name="connsiteY11" fmla="*/ 640772 h 641583"/>
                <a:gd name="connsiteX12" fmla="*/ 67921 w 382648"/>
                <a:gd name="connsiteY12" fmla="*/ 420990 h 641583"/>
                <a:gd name="connsiteX13" fmla="*/ 52738 w 382648"/>
                <a:gd name="connsiteY13" fmla="*/ 269623 h 641583"/>
                <a:gd name="connsiteX0" fmla="*/ 52738 w 396212"/>
                <a:gd name="connsiteY0" fmla="*/ 269623 h 641583"/>
                <a:gd name="connsiteX1" fmla="*/ 111470 w 396212"/>
                <a:gd name="connsiteY1" fmla="*/ 116399 h 641583"/>
                <a:gd name="connsiteX2" fmla="*/ 112700 w 396212"/>
                <a:gd name="connsiteY2" fmla="*/ 5 h 641583"/>
                <a:gd name="connsiteX3" fmla="*/ 156876 w 396212"/>
                <a:gd name="connsiteY3" fmla="*/ 112280 h 641583"/>
                <a:gd name="connsiteX4" fmla="*/ 237120 w 396212"/>
                <a:gd name="connsiteY4" fmla="*/ 186636 h 641583"/>
                <a:gd name="connsiteX5" fmla="*/ 287703 w 396212"/>
                <a:gd name="connsiteY5" fmla="*/ 266329 h 641583"/>
                <a:gd name="connsiteX6" fmla="*/ 396196 w 396212"/>
                <a:gd name="connsiteY6" fmla="*/ 304993 h 641583"/>
                <a:gd name="connsiteX7" fmla="*/ 255142 w 396212"/>
                <a:gd name="connsiteY7" fmla="*/ 301603 h 641583"/>
                <a:gd name="connsiteX8" fmla="*/ 209986 w 396212"/>
                <a:gd name="connsiteY8" fmla="*/ 344010 h 641583"/>
                <a:gd name="connsiteX9" fmla="*/ 148659 w 396212"/>
                <a:gd name="connsiteY9" fmla="*/ 382918 h 641583"/>
                <a:gd name="connsiteX10" fmla="*/ 81488 w 396212"/>
                <a:gd name="connsiteY10" fmla="*/ 450838 h 641583"/>
                <a:gd name="connsiteX11" fmla="*/ 87 w 396212"/>
                <a:gd name="connsiteY11" fmla="*/ 640772 h 641583"/>
                <a:gd name="connsiteX12" fmla="*/ 67921 w 396212"/>
                <a:gd name="connsiteY12" fmla="*/ 420990 h 641583"/>
                <a:gd name="connsiteX13" fmla="*/ 52738 w 396212"/>
                <a:gd name="connsiteY13" fmla="*/ 269623 h 641583"/>
                <a:gd name="connsiteX0" fmla="*/ 52738 w 396212"/>
                <a:gd name="connsiteY0" fmla="*/ 269623 h 641583"/>
                <a:gd name="connsiteX1" fmla="*/ 111470 w 396212"/>
                <a:gd name="connsiteY1" fmla="*/ 116399 h 641583"/>
                <a:gd name="connsiteX2" fmla="*/ 112700 w 396212"/>
                <a:gd name="connsiteY2" fmla="*/ 5 h 641583"/>
                <a:gd name="connsiteX3" fmla="*/ 156876 w 396212"/>
                <a:gd name="connsiteY3" fmla="*/ 112280 h 641583"/>
                <a:gd name="connsiteX4" fmla="*/ 237120 w 396212"/>
                <a:gd name="connsiteY4" fmla="*/ 186636 h 641583"/>
                <a:gd name="connsiteX5" fmla="*/ 287703 w 396212"/>
                <a:gd name="connsiteY5" fmla="*/ 266329 h 641583"/>
                <a:gd name="connsiteX6" fmla="*/ 396196 w 396212"/>
                <a:gd name="connsiteY6" fmla="*/ 304993 h 641583"/>
                <a:gd name="connsiteX7" fmla="*/ 255142 w 396212"/>
                <a:gd name="connsiteY7" fmla="*/ 301603 h 641583"/>
                <a:gd name="connsiteX8" fmla="*/ 201846 w 396212"/>
                <a:gd name="connsiteY8" fmla="*/ 344010 h 641583"/>
                <a:gd name="connsiteX9" fmla="*/ 148659 w 396212"/>
                <a:gd name="connsiteY9" fmla="*/ 382918 h 641583"/>
                <a:gd name="connsiteX10" fmla="*/ 81488 w 396212"/>
                <a:gd name="connsiteY10" fmla="*/ 450838 h 641583"/>
                <a:gd name="connsiteX11" fmla="*/ 87 w 396212"/>
                <a:gd name="connsiteY11" fmla="*/ 640772 h 641583"/>
                <a:gd name="connsiteX12" fmla="*/ 67921 w 396212"/>
                <a:gd name="connsiteY12" fmla="*/ 420990 h 641583"/>
                <a:gd name="connsiteX13" fmla="*/ 52738 w 396212"/>
                <a:gd name="connsiteY13" fmla="*/ 269623 h 641583"/>
                <a:gd name="connsiteX0" fmla="*/ 52738 w 396212"/>
                <a:gd name="connsiteY0" fmla="*/ 269623 h 641583"/>
                <a:gd name="connsiteX1" fmla="*/ 111470 w 396212"/>
                <a:gd name="connsiteY1" fmla="*/ 116399 h 641583"/>
                <a:gd name="connsiteX2" fmla="*/ 112700 w 396212"/>
                <a:gd name="connsiteY2" fmla="*/ 5 h 641583"/>
                <a:gd name="connsiteX3" fmla="*/ 156876 w 396212"/>
                <a:gd name="connsiteY3" fmla="*/ 112280 h 641583"/>
                <a:gd name="connsiteX4" fmla="*/ 237120 w 396212"/>
                <a:gd name="connsiteY4" fmla="*/ 186636 h 641583"/>
                <a:gd name="connsiteX5" fmla="*/ 287703 w 396212"/>
                <a:gd name="connsiteY5" fmla="*/ 266329 h 641583"/>
                <a:gd name="connsiteX6" fmla="*/ 396196 w 396212"/>
                <a:gd name="connsiteY6" fmla="*/ 304993 h 641583"/>
                <a:gd name="connsiteX7" fmla="*/ 263282 w 396212"/>
                <a:gd name="connsiteY7" fmla="*/ 298890 h 641583"/>
                <a:gd name="connsiteX8" fmla="*/ 201846 w 396212"/>
                <a:gd name="connsiteY8" fmla="*/ 344010 h 641583"/>
                <a:gd name="connsiteX9" fmla="*/ 148659 w 396212"/>
                <a:gd name="connsiteY9" fmla="*/ 382918 h 641583"/>
                <a:gd name="connsiteX10" fmla="*/ 81488 w 396212"/>
                <a:gd name="connsiteY10" fmla="*/ 450838 h 641583"/>
                <a:gd name="connsiteX11" fmla="*/ 87 w 396212"/>
                <a:gd name="connsiteY11" fmla="*/ 640772 h 641583"/>
                <a:gd name="connsiteX12" fmla="*/ 67921 w 396212"/>
                <a:gd name="connsiteY12" fmla="*/ 420990 h 641583"/>
                <a:gd name="connsiteX13" fmla="*/ 52738 w 396212"/>
                <a:gd name="connsiteY13" fmla="*/ 269623 h 641583"/>
                <a:gd name="connsiteX0" fmla="*/ 66305 w 396212"/>
                <a:gd name="connsiteY0" fmla="*/ 266909 h 641583"/>
                <a:gd name="connsiteX1" fmla="*/ 111470 w 396212"/>
                <a:gd name="connsiteY1" fmla="*/ 116399 h 641583"/>
                <a:gd name="connsiteX2" fmla="*/ 112700 w 396212"/>
                <a:gd name="connsiteY2" fmla="*/ 5 h 641583"/>
                <a:gd name="connsiteX3" fmla="*/ 156876 w 396212"/>
                <a:gd name="connsiteY3" fmla="*/ 112280 h 641583"/>
                <a:gd name="connsiteX4" fmla="*/ 237120 w 396212"/>
                <a:gd name="connsiteY4" fmla="*/ 186636 h 641583"/>
                <a:gd name="connsiteX5" fmla="*/ 287703 w 396212"/>
                <a:gd name="connsiteY5" fmla="*/ 266329 h 641583"/>
                <a:gd name="connsiteX6" fmla="*/ 396196 w 396212"/>
                <a:gd name="connsiteY6" fmla="*/ 304993 h 641583"/>
                <a:gd name="connsiteX7" fmla="*/ 263282 w 396212"/>
                <a:gd name="connsiteY7" fmla="*/ 298890 h 641583"/>
                <a:gd name="connsiteX8" fmla="*/ 201846 w 396212"/>
                <a:gd name="connsiteY8" fmla="*/ 344010 h 641583"/>
                <a:gd name="connsiteX9" fmla="*/ 148659 w 396212"/>
                <a:gd name="connsiteY9" fmla="*/ 382918 h 641583"/>
                <a:gd name="connsiteX10" fmla="*/ 81488 w 396212"/>
                <a:gd name="connsiteY10" fmla="*/ 450838 h 641583"/>
                <a:gd name="connsiteX11" fmla="*/ 87 w 396212"/>
                <a:gd name="connsiteY11" fmla="*/ 640772 h 641583"/>
                <a:gd name="connsiteX12" fmla="*/ 67921 w 396212"/>
                <a:gd name="connsiteY12" fmla="*/ 420990 h 641583"/>
                <a:gd name="connsiteX13" fmla="*/ 66305 w 396212"/>
                <a:gd name="connsiteY13" fmla="*/ 266909 h 641583"/>
                <a:gd name="connsiteX0" fmla="*/ 66305 w 396212"/>
                <a:gd name="connsiteY0" fmla="*/ 266909 h 641583"/>
                <a:gd name="connsiteX1" fmla="*/ 111470 w 396212"/>
                <a:gd name="connsiteY1" fmla="*/ 116399 h 641583"/>
                <a:gd name="connsiteX2" fmla="*/ 112700 w 396212"/>
                <a:gd name="connsiteY2" fmla="*/ 5 h 641583"/>
                <a:gd name="connsiteX3" fmla="*/ 156876 w 396212"/>
                <a:gd name="connsiteY3" fmla="*/ 112280 h 641583"/>
                <a:gd name="connsiteX4" fmla="*/ 228980 w 396212"/>
                <a:gd name="connsiteY4" fmla="*/ 192063 h 641583"/>
                <a:gd name="connsiteX5" fmla="*/ 287703 w 396212"/>
                <a:gd name="connsiteY5" fmla="*/ 266329 h 641583"/>
                <a:gd name="connsiteX6" fmla="*/ 396196 w 396212"/>
                <a:gd name="connsiteY6" fmla="*/ 304993 h 641583"/>
                <a:gd name="connsiteX7" fmla="*/ 263282 w 396212"/>
                <a:gd name="connsiteY7" fmla="*/ 298890 h 641583"/>
                <a:gd name="connsiteX8" fmla="*/ 201846 w 396212"/>
                <a:gd name="connsiteY8" fmla="*/ 344010 h 641583"/>
                <a:gd name="connsiteX9" fmla="*/ 148659 w 396212"/>
                <a:gd name="connsiteY9" fmla="*/ 382918 h 641583"/>
                <a:gd name="connsiteX10" fmla="*/ 81488 w 396212"/>
                <a:gd name="connsiteY10" fmla="*/ 450838 h 641583"/>
                <a:gd name="connsiteX11" fmla="*/ 87 w 396212"/>
                <a:gd name="connsiteY11" fmla="*/ 640772 h 641583"/>
                <a:gd name="connsiteX12" fmla="*/ 67921 w 396212"/>
                <a:gd name="connsiteY12" fmla="*/ 420990 h 641583"/>
                <a:gd name="connsiteX13" fmla="*/ 66305 w 396212"/>
                <a:gd name="connsiteY13" fmla="*/ 266909 h 641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6212" h="641583">
                  <a:moveTo>
                    <a:pt x="66305" y="266909"/>
                  </a:moveTo>
                  <a:cubicBezTo>
                    <a:pt x="73563" y="216144"/>
                    <a:pt x="101476" y="161335"/>
                    <a:pt x="111470" y="116399"/>
                  </a:cubicBezTo>
                  <a:cubicBezTo>
                    <a:pt x="121464" y="71463"/>
                    <a:pt x="105132" y="692"/>
                    <a:pt x="112700" y="5"/>
                  </a:cubicBezTo>
                  <a:cubicBezTo>
                    <a:pt x="120268" y="-682"/>
                    <a:pt x="140662" y="81175"/>
                    <a:pt x="156876" y="112280"/>
                  </a:cubicBezTo>
                  <a:cubicBezTo>
                    <a:pt x="173090" y="143385"/>
                    <a:pt x="207176" y="166388"/>
                    <a:pt x="228980" y="192063"/>
                  </a:cubicBezTo>
                  <a:cubicBezTo>
                    <a:pt x="250784" y="217738"/>
                    <a:pt x="262095" y="250220"/>
                    <a:pt x="287703" y="266329"/>
                  </a:cubicBezTo>
                  <a:cubicBezTo>
                    <a:pt x="313311" y="282438"/>
                    <a:pt x="397553" y="289165"/>
                    <a:pt x="396196" y="304993"/>
                  </a:cubicBezTo>
                  <a:cubicBezTo>
                    <a:pt x="394839" y="320821"/>
                    <a:pt x="293865" y="288770"/>
                    <a:pt x="263282" y="298890"/>
                  </a:cubicBezTo>
                  <a:cubicBezTo>
                    <a:pt x="232699" y="309010"/>
                    <a:pt x="219593" y="330457"/>
                    <a:pt x="201846" y="344010"/>
                  </a:cubicBezTo>
                  <a:cubicBezTo>
                    <a:pt x="184099" y="357563"/>
                    <a:pt x="168719" y="365113"/>
                    <a:pt x="148659" y="382918"/>
                  </a:cubicBezTo>
                  <a:cubicBezTo>
                    <a:pt x="128599" y="400723"/>
                    <a:pt x="106250" y="407862"/>
                    <a:pt x="81488" y="450838"/>
                  </a:cubicBezTo>
                  <a:cubicBezTo>
                    <a:pt x="56726" y="493814"/>
                    <a:pt x="2800" y="654339"/>
                    <a:pt x="87" y="640772"/>
                  </a:cubicBezTo>
                  <a:cubicBezTo>
                    <a:pt x="-2626" y="627205"/>
                    <a:pt x="59146" y="482848"/>
                    <a:pt x="67921" y="420990"/>
                  </a:cubicBezTo>
                  <a:cubicBezTo>
                    <a:pt x="76696" y="359132"/>
                    <a:pt x="59047" y="317674"/>
                    <a:pt x="66305" y="26690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Oval 18">
              <a:extLst>
                <a:ext uri="{FF2B5EF4-FFF2-40B4-BE49-F238E27FC236}">
                  <a16:creationId xmlns:a16="http://schemas.microsoft.com/office/drawing/2014/main" id="{CA9C7CA2-202D-47CF-B99A-B2FCAFB4C073}"/>
                </a:ext>
              </a:extLst>
            </p:cNvPr>
            <p:cNvSpPr/>
            <p:nvPr/>
          </p:nvSpPr>
          <p:spPr>
            <a:xfrm>
              <a:off x="8773940" y="2204268"/>
              <a:ext cx="204728" cy="229548"/>
            </a:xfrm>
            <a:custGeom>
              <a:avLst/>
              <a:gdLst>
                <a:gd name="connsiteX0" fmla="*/ 0 w 110550"/>
                <a:gd name="connsiteY0" fmla="*/ 78254 h 156508"/>
                <a:gd name="connsiteX1" fmla="*/ 55275 w 110550"/>
                <a:gd name="connsiteY1" fmla="*/ 0 h 156508"/>
                <a:gd name="connsiteX2" fmla="*/ 110550 w 110550"/>
                <a:gd name="connsiteY2" fmla="*/ 78254 h 156508"/>
                <a:gd name="connsiteX3" fmla="*/ 55275 w 110550"/>
                <a:gd name="connsiteY3" fmla="*/ 156508 h 156508"/>
                <a:gd name="connsiteX4" fmla="*/ 0 w 110550"/>
                <a:gd name="connsiteY4" fmla="*/ 78254 h 156508"/>
                <a:gd name="connsiteX0" fmla="*/ 71 w 110621"/>
                <a:gd name="connsiteY0" fmla="*/ 70114 h 148368"/>
                <a:gd name="connsiteX1" fmla="*/ 47206 w 110621"/>
                <a:gd name="connsiteY1" fmla="*/ 0 h 148368"/>
                <a:gd name="connsiteX2" fmla="*/ 110621 w 110621"/>
                <a:gd name="connsiteY2" fmla="*/ 70114 h 148368"/>
                <a:gd name="connsiteX3" fmla="*/ 55346 w 110621"/>
                <a:gd name="connsiteY3" fmla="*/ 148368 h 148368"/>
                <a:gd name="connsiteX4" fmla="*/ 71 w 110621"/>
                <a:gd name="connsiteY4" fmla="*/ 70114 h 148368"/>
                <a:gd name="connsiteX0" fmla="*/ 122 w 110672"/>
                <a:gd name="connsiteY0" fmla="*/ 70114 h 137514"/>
                <a:gd name="connsiteX1" fmla="*/ 47257 w 110672"/>
                <a:gd name="connsiteY1" fmla="*/ 0 h 137514"/>
                <a:gd name="connsiteX2" fmla="*/ 110672 w 110672"/>
                <a:gd name="connsiteY2" fmla="*/ 70114 h 137514"/>
                <a:gd name="connsiteX3" fmla="*/ 58111 w 110672"/>
                <a:gd name="connsiteY3" fmla="*/ 137514 h 137514"/>
                <a:gd name="connsiteX4" fmla="*/ 122 w 110672"/>
                <a:gd name="connsiteY4" fmla="*/ 70114 h 137514"/>
                <a:gd name="connsiteX0" fmla="*/ 75 w 105199"/>
                <a:gd name="connsiteY0" fmla="*/ 70178 h 137607"/>
                <a:gd name="connsiteX1" fmla="*/ 47210 w 105199"/>
                <a:gd name="connsiteY1" fmla="*/ 64 h 137607"/>
                <a:gd name="connsiteX2" fmla="*/ 105199 w 105199"/>
                <a:gd name="connsiteY2" fmla="*/ 62038 h 137607"/>
                <a:gd name="connsiteX3" fmla="*/ 58064 w 105199"/>
                <a:gd name="connsiteY3" fmla="*/ 137578 h 137607"/>
                <a:gd name="connsiteX4" fmla="*/ 75 w 105199"/>
                <a:gd name="connsiteY4" fmla="*/ 70178 h 137607"/>
                <a:gd name="connsiteX0" fmla="*/ 81 w 102492"/>
                <a:gd name="connsiteY0" fmla="*/ 70178 h 137607"/>
                <a:gd name="connsiteX1" fmla="*/ 44503 w 102492"/>
                <a:gd name="connsiteY1" fmla="*/ 64 h 137607"/>
                <a:gd name="connsiteX2" fmla="*/ 102492 w 102492"/>
                <a:gd name="connsiteY2" fmla="*/ 62038 h 137607"/>
                <a:gd name="connsiteX3" fmla="*/ 55357 w 102492"/>
                <a:gd name="connsiteY3" fmla="*/ 137578 h 137607"/>
                <a:gd name="connsiteX4" fmla="*/ 81 w 102492"/>
                <a:gd name="connsiteY4" fmla="*/ 70178 h 137607"/>
                <a:gd name="connsiteX0" fmla="*/ 171 w 102582"/>
                <a:gd name="connsiteY0" fmla="*/ 70178 h 129472"/>
                <a:gd name="connsiteX1" fmla="*/ 44593 w 102582"/>
                <a:gd name="connsiteY1" fmla="*/ 64 h 129472"/>
                <a:gd name="connsiteX2" fmla="*/ 102582 w 102582"/>
                <a:gd name="connsiteY2" fmla="*/ 62038 h 129472"/>
                <a:gd name="connsiteX3" fmla="*/ 60874 w 102582"/>
                <a:gd name="connsiteY3" fmla="*/ 129438 h 129472"/>
                <a:gd name="connsiteX4" fmla="*/ 171 w 102582"/>
                <a:gd name="connsiteY4" fmla="*/ 70178 h 129472"/>
                <a:gd name="connsiteX0" fmla="*/ 22 w 102433"/>
                <a:gd name="connsiteY0" fmla="*/ 70178 h 134895"/>
                <a:gd name="connsiteX1" fmla="*/ 44444 w 102433"/>
                <a:gd name="connsiteY1" fmla="*/ 64 h 134895"/>
                <a:gd name="connsiteX2" fmla="*/ 102433 w 102433"/>
                <a:gd name="connsiteY2" fmla="*/ 62038 h 134895"/>
                <a:gd name="connsiteX3" fmla="*/ 49871 w 102433"/>
                <a:gd name="connsiteY3" fmla="*/ 134865 h 134895"/>
                <a:gd name="connsiteX4" fmla="*/ 22 w 102433"/>
                <a:gd name="connsiteY4" fmla="*/ 70178 h 134895"/>
                <a:gd name="connsiteX0" fmla="*/ 51 w 102462"/>
                <a:gd name="connsiteY0" fmla="*/ 62076 h 126793"/>
                <a:gd name="connsiteX1" fmla="*/ 41759 w 102462"/>
                <a:gd name="connsiteY1" fmla="*/ 102 h 126793"/>
                <a:gd name="connsiteX2" fmla="*/ 102462 w 102462"/>
                <a:gd name="connsiteY2" fmla="*/ 53936 h 126793"/>
                <a:gd name="connsiteX3" fmla="*/ 49900 w 102462"/>
                <a:gd name="connsiteY3" fmla="*/ 126763 h 126793"/>
                <a:gd name="connsiteX4" fmla="*/ 51 w 102462"/>
                <a:gd name="connsiteY4" fmla="*/ 62076 h 126793"/>
                <a:gd name="connsiteX0" fmla="*/ 24 w 102435"/>
                <a:gd name="connsiteY0" fmla="*/ 62076 h 115947"/>
                <a:gd name="connsiteX1" fmla="*/ 41732 w 102435"/>
                <a:gd name="connsiteY1" fmla="*/ 102 h 115947"/>
                <a:gd name="connsiteX2" fmla="*/ 102435 w 102435"/>
                <a:gd name="connsiteY2" fmla="*/ 53936 h 115947"/>
                <a:gd name="connsiteX3" fmla="*/ 47160 w 102435"/>
                <a:gd name="connsiteY3" fmla="*/ 115910 h 115947"/>
                <a:gd name="connsiteX4" fmla="*/ 24 w 102435"/>
                <a:gd name="connsiteY4" fmla="*/ 62076 h 115947"/>
                <a:gd name="connsiteX0" fmla="*/ 22 w 91580"/>
                <a:gd name="connsiteY0" fmla="*/ 62076 h 115947"/>
                <a:gd name="connsiteX1" fmla="*/ 41730 w 91580"/>
                <a:gd name="connsiteY1" fmla="*/ 102 h 115947"/>
                <a:gd name="connsiteX2" fmla="*/ 91580 w 91580"/>
                <a:gd name="connsiteY2" fmla="*/ 53936 h 115947"/>
                <a:gd name="connsiteX3" fmla="*/ 47158 w 91580"/>
                <a:gd name="connsiteY3" fmla="*/ 115910 h 115947"/>
                <a:gd name="connsiteX4" fmla="*/ 22 w 91580"/>
                <a:gd name="connsiteY4" fmla="*/ 62076 h 115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80" h="115947">
                  <a:moveTo>
                    <a:pt x="22" y="62076"/>
                  </a:moveTo>
                  <a:cubicBezTo>
                    <a:pt x="-883" y="42775"/>
                    <a:pt x="26470" y="1459"/>
                    <a:pt x="41730" y="102"/>
                  </a:cubicBezTo>
                  <a:cubicBezTo>
                    <a:pt x="56990" y="-1255"/>
                    <a:pt x="91580" y="10718"/>
                    <a:pt x="91580" y="53936"/>
                  </a:cubicBezTo>
                  <a:cubicBezTo>
                    <a:pt x="91580" y="97154"/>
                    <a:pt x="62418" y="114553"/>
                    <a:pt x="47158" y="115910"/>
                  </a:cubicBezTo>
                  <a:cubicBezTo>
                    <a:pt x="31898" y="117267"/>
                    <a:pt x="927" y="81377"/>
                    <a:pt x="22" y="6207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6350">
              <a:solidFill>
                <a:srgbClr val="9B9B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327832A-58E4-48CA-B40C-C12E95ABCB64}"/>
                </a:ext>
              </a:extLst>
            </p:cNvPr>
            <p:cNvSpPr txBox="1"/>
            <p:nvPr/>
          </p:nvSpPr>
          <p:spPr>
            <a:xfrm>
              <a:off x="7380267" y="1653994"/>
              <a:ext cx="1153231" cy="569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23" dirty="0"/>
                <a:t>Each cell condition</a:t>
              </a:r>
              <a:endParaRPr lang="en-US" sz="1158" dirty="0"/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375BA4D0-7B03-4565-8E7E-87754FC0BB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6835" y="1782063"/>
              <a:ext cx="410761" cy="260925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70D5A595-7540-4C21-B87D-A63BA4076B37}"/>
                </a:ext>
              </a:extLst>
            </p:cNvPr>
            <p:cNvCxnSpPr>
              <a:cxnSpLocks/>
            </p:cNvCxnSpPr>
            <p:nvPr/>
          </p:nvCxnSpPr>
          <p:spPr>
            <a:xfrm>
              <a:off x="9194330" y="2725848"/>
              <a:ext cx="386231" cy="197522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F6858979-7D8B-4113-9216-B2DD79FBA045}"/>
                </a:ext>
              </a:extLst>
            </p:cNvPr>
            <p:cNvGrpSpPr/>
            <p:nvPr/>
          </p:nvGrpSpPr>
          <p:grpSpPr>
            <a:xfrm>
              <a:off x="10976592" y="2503641"/>
              <a:ext cx="679255" cy="621612"/>
              <a:chOff x="17814985" y="589595"/>
              <a:chExt cx="827351" cy="760356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C65918BE-D0D7-4779-B16F-5FF2A90AA175}"/>
                  </a:ext>
                </a:extLst>
              </p:cNvPr>
              <p:cNvGrpSpPr/>
              <p:nvPr/>
            </p:nvGrpSpPr>
            <p:grpSpPr>
              <a:xfrm>
                <a:off x="17814985" y="589595"/>
                <a:ext cx="827351" cy="760356"/>
                <a:chOff x="2808208" y="1273946"/>
                <a:chExt cx="344759" cy="312889"/>
              </a:xfrm>
            </p:grpSpPr>
            <p:sp>
              <p:nvSpPr>
                <p:cNvPr id="111" name="Cloud 110">
                  <a:extLst>
                    <a:ext uri="{FF2B5EF4-FFF2-40B4-BE49-F238E27FC236}">
                      <a16:creationId xmlns:a16="http://schemas.microsoft.com/office/drawing/2014/main" id="{4807E283-4698-46FA-AA88-ADDF905C4E72}"/>
                    </a:ext>
                  </a:extLst>
                </p:cNvPr>
                <p:cNvSpPr/>
                <p:nvPr/>
              </p:nvSpPr>
              <p:spPr>
                <a:xfrm>
                  <a:off x="2808208" y="1360335"/>
                  <a:ext cx="149453" cy="171814"/>
                </a:xfrm>
                <a:prstGeom prst="cloud">
                  <a:avLst/>
                </a:prstGeom>
                <a:solidFill>
                  <a:srgbClr val="A8B9E6"/>
                </a:solidFill>
                <a:ln>
                  <a:solidFill>
                    <a:srgbClr val="90AEE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Cloud 111">
                  <a:extLst>
                    <a:ext uri="{FF2B5EF4-FFF2-40B4-BE49-F238E27FC236}">
                      <a16:creationId xmlns:a16="http://schemas.microsoft.com/office/drawing/2014/main" id="{22880F1D-8712-48D8-9FEF-087D836E5CD1}"/>
                    </a:ext>
                  </a:extLst>
                </p:cNvPr>
                <p:cNvSpPr/>
                <p:nvPr/>
              </p:nvSpPr>
              <p:spPr>
                <a:xfrm>
                  <a:off x="2932337" y="1428800"/>
                  <a:ext cx="159846" cy="158035"/>
                </a:xfrm>
                <a:prstGeom prst="cloud">
                  <a:avLst/>
                </a:prstGeom>
                <a:solidFill>
                  <a:srgbClr val="A8B9E6"/>
                </a:solidFill>
                <a:ln>
                  <a:solidFill>
                    <a:srgbClr val="90AEE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Cloud 112">
                  <a:extLst>
                    <a:ext uri="{FF2B5EF4-FFF2-40B4-BE49-F238E27FC236}">
                      <a16:creationId xmlns:a16="http://schemas.microsoft.com/office/drawing/2014/main" id="{74347927-9903-418E-9BA6-B1F4B9FE2251}"/>
                    </a:ext>
                  </a:extLst>
                </p:cNvPr>
                <p:cNvSpPr/>
                <p:nvPr/>
              </p:nvSpPr>
              <p:spPr>
                <a:xfrm>
                  <a:off x="2911884" y="1296391"/>
                  <a:ext cx="159845" cy="159985"/>
                </a:xfrm>
                <a:prstGeom prst="cloud">
                  <a:avLst/>
                </a:prstGeom>
                <a:solidFill>
                  <a:srgbClr val="A8B9E6"/>
                </a:solidFill>
                <a:ln>
                  <a:solidFill>
                    <a:srgbClr val="90AEE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Cloud 113">
                  <a:extLst>
                    <a:ext uri="{FF2B5EF4-FFF2-40B4-BE49-F238E27FC236}">
                      <a16:creationId xmlns:a16="http://schemas.microsoft.com/office/drawing/2014/main" id="{FFAB844C-2DEA-415F-A871-7F901B621804}"/>
                    </a:ext>
                  </a:extLst>
                </p:cNvPr>
                <p:cNvSpPr/>
                <p:nvPr/>
              </p:nvSpPr>
              <p:spPr>
                <a:xfrm>
                  <a:off x="3048756" y="1366695"/>
                  <a:ext cx="93458" cy="72961"/>
                </a:xfrm>
                <a:prstGeom prst="cloud">
                  <a:avLst/>
                </a:prstGeom>
                <a:solidFill>
                  <a:srgbClr val="A8B9E6"/>
                </a:solidFill>
                <a:ln>
                  <a:solidFill>
                    <a:srgbClr val="90AEE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loud 114">
                  <a:extLst>
                    <a:ext uri="{FF2B5EF4-FFF2-40B4-BE49-F238E27FC236}">
                      <a16:creationId xmlns:a16="http://schemas.microsoft.com/office/drawing/2014/main" id="{E1C68077-5339-4D58-B1EB-0798BA2DA7E4}"/>
                    </a:ext>
                  </a:extLst>
                </p:cNvPr>
                <p:cNvSpPr/>
                <p:nvPr/>
              </p:nvSpPr>
              <p:spPr>
                <a:xfrm>
                  <a:off x="3051464" y="1273946"/>
                  <a:ext cx="101503" cy="103631"/>
                </a:xfrm>
                <a:prstGeom prst="cloud">
                  <a:avLst/>
                </a:prstGeom>
                <a:solidFill>
                  <a:srgbClr val="A8B9E6"/>
                </a:solidFill>
                <a:ln>
                  <a:solidFill>
                    <a:srgbClr val="90AEE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Cloud 115">
                  <a:extLst>
                    <a:ext uri="{FF2B5EF4-FFF2-40B4-BE49-F238E27FC236}">
                      <a16:creationId xmlns:a16="http://schemas.microsoft.com/office/drawing/2014/main" id="{721A2486-1455-43FF-8081-121214DA9D6A}"/>
                    </a:ext>
                  </a:extLst>
                </p:cNvPr>
                <p:cNvSpPr/>
                <p:nvPr/>
              </p:nvSpPr>
              <p:spPr>
                <a:xfrm>
                  <a:off x="2850104" y="1292592"/>
                  <a:ext cx="120121" cy="110948"/>
                </a:xfrm>
                <a:prstGeom prst="cloud">
                  <a:avLst/>
                </a:prstGeom>
                <a:solidFill>
                  <a:srgbClr val="A8B9E6"/>
                </a:solidFill>
                <a:ln>
                  <a:solidFill>
                    <a:srgbClr val="90AEE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F5DAB9DA-D26D-440A-8336-FAFAEAA59F7C}"/>
                    </a:ext>
                  </a:extLst>
                </p:cNvPr>
                <p:cNvSpPr/>
                <p:nvPr/>
              </p:nvSpPr>
              <p:spPr>
                <a:xfrm>
                  <a:off x="2931070" y="1442366"/>
                  <a:ext cx="47106" cy="21374"/>
                </a:xfrm>
                <a:custGeom>
                  <a:avLst/>
                  <a:gdLst>
                    <a:gd name="connsiteX0" fmla="*/ 94 w 47106"/>
                    <a:gd name="connsiteY0" fmla="*/ 2889 h 21374"/>
                    <a:gd name="connsiteX1" fmla="*/ 12794 w 47106"/>
                    <a:gd name="connsiteY1" fmla="*/ 20669 h 21374"/>
                    <a:gd name="connsiteX2" fmla="*/ 25494 w 47106"/>
                    <a:gd name="connsiteY2" fmla="*/ 18129 h 21374"/>
                    <a:gd name="connsiteX3" fmla="*/ 40734 w 47106"/>
                    <a:gd name="connsiteY3" fmla="*/ 20669 h 21374"/>
                    <a:gd name="connsiteX4" fmla="*/ 40734 w 47106"/>
                    <a:gd name="connsiteY4" fmla="*/ 349 h 21374"/>
                    <a:gd name="connsiteX5" fmla="*/ 7714 w 47106"/>
                    <a:gd name="connsiteY5" fmla="*/ 349 h 21374"/>
                    <a:gd name="connsiteX6" fmla="*/ 94 w 47106"/>
                    <a:gd name="connsiteY6" fmla="*/ 2889 h 21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06" h="21374">
                      <a:moveTo>
                        <a:pt x="94" y="2889"/>
                      </a:moveTo>
                      <a:cubicBezTo>
                        <a:pt x="941" y="6276"/>
                        <a:pt x="3983" y="19568"/>
                        <a:pt x="12794" y="20669"/>
                      </a:cubicBezTo>
                      <a:cubicBezTo>
                        <a:pt x="17078" y="21204"/>
                        <a:pt x="21261" y="18976"/>
                        <a:pt x="25494" y="18129"/>
                      </a:cubicBezTo>
                      <a:cubicBezTo>
                        <a:pt x="30574" y="18976"/>
                        <a:pt x="36128" y="22972"/>
                        <a:pt x="40734" y="20669"/>
                      </a:cubicBezTo>
                      <a:cubicBezTo>
                        <a:pt x="53161" y="14455"/>
                        <a:pt x="44183" y="5522"/>
                        <a:pt x="40734" y="349"/>
                      </a:cubicBezTo>
                      <a:cubicBezTo>
                        <a:pt x="23109" y="3874"/>
                        <a:pt x="29522" y="3984"/>
                        <a:pt x="7714" y="349"/>
                      </a:cubicBezTo>
                      <a:cubicBezTo>
                        <a:pt x="4271" y="-225"/>
                        <a:pt x="-753" y="-498"/>
                        <a:pt x="94" y="2889"/>
                      </a:cubicBezTo>
                      <a:close/>
                    </a:path>
                  </a:pathLst>
                </a:custGeom>
                <a:solidFill>
                  <a:srgbClr val="90AEE8"/>
                </a:solidFill>
                <a:ln>
                  <a:solidFill>
                    <a:srgbClr val="90AEE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DBF9390-3A27-440E-9B17-856E5457DF56}"/>
                    </a:ext>
                  </a:extLst>
                </p:cNvPr>
                <p:cNvSpPr/>
                <p:nvPr/>
              </p:nvSpPr>
              <p:spPr>
                <a:xfrm>
                  <a:off x="2935838" y="1330914"/>
                  <a:ext cx="53742" cy="43226"/>
                </a:xfrm>
                <a:custGeom>
                  <a:avLst/>
                  <a:gdLst>
                    <a:gd name="connsiteX0" fmla="*/ 46122 w 53742"/>
                    <a:gd name="connsiteY0" fmla="*/ 10206 h 43226"/>
                    <a:gd name="connsiteX1" fmla="*/ 46122 w 53742"/>
                    <a:gd name="connsiteY1" fmla="*/ 10206 h 43226"/>
                    <a:gd name="connsiteX2" fmla="*/ 18182 w 53742"/>
                    <a:gd name="connsiteY2" fmla="*/ 46 h 43226"/>
                    <a:gd name="connsiteX3" fmla="*/ 8022 w 53742"/>
                    <a:gd name="connsiteY3" fmla="*/ 25446 h 43226"/>
                    <a:gd name="connsiteX4" fmla="*/ 402 w 53742"/>
                    <a:gd name="connsiteY4" fmla="*/ 33066 h 43226"/>
                    <a:gd name="connsiteX5" fmla="*/ 8022 w 53742"/>
                    <a:gd name="connsiteY5" fmla="*/ 43226 h 43226"/>
                    <a:gd name="connsiteX6" fmla="*/ 43582 w 53742"/>
                    <a:gd name="connsiteY6" fmla="*/ 33066 h 43226"/>
                    <a:gd name="connsiteX7" fmla="*/ 46122 w 53742"/>
                    <a:gd name="connsiteY7" fmla="*/ 25446 h 43226"/>
                    <a:gd name="connsiteX8" fmla="*/ 53742 w 53742"/>
                    <a:gd name="connsiteY8" fmla="*/ 20366 h 43226"/>
                    <a:gd name="connsiteX9" fmla="*/ 46122 w 53742"/>
                    <a:gd name="connsiteY9" fmla="*/ 10206 h 43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3742" h="43226">
                      <a:moveTo>
                        <a:pt x="46122" y="10206"/>
                      </a:moveTo>
                      <a:lnTo>
                        <a:pt x="46122" y="10206"/>
                      </a:lnTo>
                      <a:cubicBezTo>
                        <a:pt x="36809" y="6819"/>
                        <a:pt x="28067" y="-660"/>
                        <a:pt x="18182" y="46"/>
                      </a:cubicBezTo>
                      <a:cubicBezTo>
                        <a:pt x="11526" y="521"/>
                        <a:pt x="8745" y="21832"/>
                        <a:pt x="8022" y="25446"/>
                      </a:cubicBezTo>
                      <a:cubicBezTo>
                        <a:pt x="26882" y="38019"/>
                        <a:pt x="6920" y="22202"/>
                        <a:pt x="402" y="33066"/>
                      </a:cubicBezTo>
                      <a:cubicBezTo>
                        <a:pt x="-1776" y="36696"/>
                        <a:pt x="5482" y="39839"/>
                        <a:pt x="8022" y="43226"/>
                      </a:cubicBezTo>
                      <a:cubicBezTo>
                        <a:pt x="19875" y="39839"/>
                        <a:pt x="32411" y="38279"/>
                        <a:pt x="43582" y="33066"/>
                      </a:cubicBezTo>
                      <a:cubicBezTo>
                        <a:pt x="46008" y="31934"/>
                        <a:pt x="44449" y="27537"/>
                        <a:pt x="46122" y="25446"/>
                      </a:cubicBezTo>
                      <a:cubicBezTo>
                        <a:pt x="48029" y="23062"/>
                        <a:pt x="51202" y="22059"/>
                        <a:pt x="53742" y="20366"/>
                      </a:cubicBezTo>
                      <a:cubicBezTo>
                        <a:pt x="50934" y="11943"/>
                        <a:pt x="47392" y="11899"/>
                        <a:pt x="46122" y="10206"/>
                      </a:cubicBezTo>
                      <a:close/>
                    </a:path>
                  </a:pathLst>
                </a:custGeom>
                <a:solidFill>
                  <a:srgbClr val="A8B9E6"/>
                </a:solidFill>
                <a:ln>
                  <a:solidFill>
                    <a:srgbClr val="A8B9E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21DFA6A-D8DE-4133-998A-A5550622BCB7}"/>
                  </a:ext>
                </a:extLst>
              </p:cNvPr>
              <p:cNvSpPr/>
              <p:nvPr/>
            </p:nvSpPr>
            <p:spPr>
              <a:xfrm rot="450508">
                <a:off x="18322720" y="930301"/>
                <a:ext cx="131032" cy="85455"/>
              </a:xfrm>
              <a:custGeom>
                <a:avLst/>
                <a:gdLst>
                  <a:gd name="connsiteX0" fmla="*/ 94 w 47106"/>
                  <a:gd name="connsiteY0" fmla="*/ 2889 h 21374"/>
                  <a:gd name="connsiteX1" fmla="*/ 12794 w 47106"/>
                  <a:gd name="connsiteY1" fmla="*/ 20669 h 21374"/>
                  <a:gd name="connsiteX2" fmla="*/ 25494 w 47106"/>
                  <a:gd name="connsiteY2" fmla="*/ 18129 h 21374"/>
                  <a:gd name="connsiteX3" fmla="*/ 40734 w 47106"/>
                  <a:gd name="connsiteY3" fmla="*/ 20669 h 21374"/>
                  <a:gd name="connsiteX4" fmla="*/ 40734 w 47106"/>
                  <a:gd name="connsiteY4" fmla="*/ 349 h 21374"/>
                  <a:gd name="connsiteX5" fmla="*/ 7714 w 47106"/>
                  <a:gd name="connsiteY5" fmla="*/ 349 h 21374"/>
                  <a:gd name="connsiteX6" fmla="*/ 94 w 47106"/>
                  <a:gd name="connsiteY6" fmla="*/ 2889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06" h="21374">
                    <a:moveTo>
                      <a:pt x="94" y="2889"/>
                    </a:moveTo>
                    <a:cubicBezTo>
                      <a:pt x="941" y="6276"/>
                      <a:pt x="3983" y="19568"/>
                      <a:pt x="12794" y="20669"/>
                    </a:cubicBezTo>
                    <a:cubicBezTo>
                      <a:pt x="17078" y="21204"/>
                      <a:pt x="21261" y="18976"/>
                      <a:pt x="25494" y="18129"/>
                    </a:cubicBezTo>
                    <a:cubicBezTo>
                      <a:pt x="30574" y="18976"/>
                      <a:pt x="36128" y="22972"/>
                      <a:pt x="40734" y="20669"/>
                    </a:cubicBezTo>
                    <a:cubicBezTo>
                      <a:pt x="53161" y="14455"/>
                      <a:pt x="44183" y="5522"/>
                      <a:pt x="40734" y="349"/>
                    </a:cubicBezTo>
                    <a:cubicBezTo>
                      <a:pt x="23109" y="3874"/>
                      <a:pt x="29522" y="3984"/>
                      <a:pt x="7714" y="349"/>
                    </a:cubicBezTo>
                    <a:cubicBezTo>
                      <a:pt x="4271" y="-225"/>
                      <a:pt x="-753" y="-498"/>
                      <a:pt x="94" y="2889"/>
                    </a:cubicBezTo>
                    <a:close/>
                  </a:path>
                </a:pathLst>
              </a:custGeom>
              <a:solidFill>
                <a:srgbClr val="90AEE8"/>
              </a:solidFill>
              <a:ln>
                <a:solidFill>
                  <a:srgbClr val="90AEE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F5FBDC5-1808-4902-8E9D-4D1818219780}"/>
                </a:ext>
              </a:extLst>
            </p:cNvPr>
            <p:cNvGrpSpPr/>
            <p:nvPr/>
          </p:nvGrpSpPr>
          <p:grpSpPr>
            <a:xfrm>
              <a:off x="9536655" y="3931342"/>
              <a:ext cx="1107276" cy="636915"/>
              <a:chOff x="1852046" y="3324321"/>
              <a:chExt cx="560582" cy="312451"/>
            </a:xfrm>
          </p:grpSpPr>
          <p:sp>
            <p:nvSpPr>
              <p:cNvPr id="103" name="Hexagon 102">
                <a:extLst>
                  <a:ext uri="{FF2B5EF4-FFF2-40B4-BE49-F238E27FC236}">
                    <a16:creationId xmlns:a16="http://schemas.microsoft.com/office/drawing/2014/main" id="{3CCC30AA-3FC4-402E-A682-1DFF30AD7EC8}"/>
                  </a:ext>
                </a:extLst>
              </p:cNvPr>
              <p:cNvSpPr/>
              <p:nvPr/>
            </p:nvSpPr>
            <p:spPr>
              <a:xfrm rot="1643132">
                <a:off x="2203499" y="3324321"/>
                <a:ext cx="209129" cy="187143"/>
              </a:xfrm>
              <a:prstGeom prst="hexagon">
                <a:avLst/>
              </a:prstGeom>
              <a:ln w="952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Pentagon 103">
                <a:extLst>
                  <a:ext uri="{FF2B5EF4-FFF2-40B4-BE49-F238E27FC236}">
                    <a16:creationId xmlns:a16="http://schemas.microsoft.com/office/drawing/2014/main" id="{BE634C00-DD69-40E1-A782-CFB69C35B2E6}"/>
                  </a:ext>
                </a:extLst>
              </p:cNvPr>
              <p:cNvSpPr/>
              <p:nvPr/>
            </p:nvSpPr>
            <p:spPr>
              <a:xfrm>
                <a:off x="1979922" y="3467228"/>
                <a:ext cx="173554" cy="169544"/>
              </a:xfrm>
              <a:prstGeom prst="pentagon">
                <a:avLst/>
              </a:prstGeom>
              <a:solidFill>
                <a:srgbClr val="96D0D6"/>
              </a:solidFill>
              <a:ln w="9525">
                <a:solidFill>
                  <a:srgbClr val="3D909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3DB7F4B4-18D1-44A3-A042-27C7B0B08D26}"/>
                  </a:ext>
                </a:extLst>
              </p:cNvPr>
              <p:cNvSpPr/>
              <p:nvPr/>
            </p:nvSpPr>
            <p:spPr>
              <a:xfrm>
                <a:off x="1852046" y="3411349"/>
                <a:ext cx="82134" cy="80293"/>
              </a:xfrm>
              <a:prstGeom prst="ellipse">
                <a:avLst/>
              </a:prstGeom>
              <a:solidFill>
                <a:srgbClr val="F2B342"/>
              </a:solidFill>
              <a:ln w="6350">
                <a:solidFill>
                  <a:srgbClr val="B6783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27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P</a:t>
                </a:r>
                <a:endParaRPr lang="en-US" sz="2976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2E93861-B061-4231-86FA-3A8A7CE69D2B}"/>
                  </a:ext>
                </a:extLst>
              </p:cNvPr>
              <p:cNvCxnSpPr>
                <a:stCxn id="104" idx="1"/>
                <a:endCxn id="105" idx="5"/>
              </p:cNvCxnSpPr>
              <p:nvPr/>
            </p:nvCxnSpPr>
            <p:spPr>
              <a:xfrm flipH="1" flipV="1">
                <a:off x="1922152" y="3479883"/>
                <a:ext cx="57770" cy="52105"/>
              </a:xfrm>
              <a:prstGeom prst="line">
                <a:avLst/>
              </a:prstGeom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97603582-270B-4B5F-A778-3A13DC7EEDC9}"/>
                  </a:ext>
                </a:extLst>
              </p:cNvPr>
              <p:cNvCxnSpPr>
                <a:cxnSpLocks/>
                <a:stCxn id="103" idx="2"/>
                <a:endCxn id="104" idx="5"/>
              </p:cNvCxnSpPr>
              <p:nvPr/>
            </p:nvCxnSpPr>
            <p:spPr>
              <a:xfrm flipH="1">
                <a:off x="2153476" y="3474401"/>
                <a:ext cx="60244" cy="57587"/>
              </a:xfrm>
              <a:prstGeom prst="line">
                <a:avLst/>
              </a:prstGeom>
              <a:ln w="952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33BEB443-D349-43B6-90B0-9BAB0A693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9691936" y="2667023"/>
              <a:ext cx="419077" cy="401073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90EF253B-683D-4057-A036-DD01D3D10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045950">
              <a:off x="9988525" y="2924095"/>
              <a:ext cx="419077" cy="401073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458FA048-B215-4CBC-8BD6-C5C94DD3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447948">
              <a:off x="9493938" y="3070360"/>
              <a:ext cx="529187" cy="506453"/>
            </a:xfrm>
            <a:prstGeom prst="rect">
              <a:avLst/>
            </a:prstGeom>
          </p:spPr>
        </p:pic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D411B8E2-393D-4B18-9F28-662E5482E6FC}"/>
                </a:ext>
              </a:extLst>
            </p:cNvPr>
            <p:cNvCxnSpPr>
              <a:cxnSpLocks/>
            </p:cNvCxnSpPr>
            <p:nvPr/>
          </p:nvCxnSpPr>
          <p:spPr>
            <a:xfrm>
              <a:off x="9884744" y="3611969"/>
              <a:ext cx="70360" cy="398939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A7F758CF-8A1D-470B-8C45-7BC9E355C8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8660" y="2782672"/>
              <a:ext cx="411804" cy="17620"/>
            </a:xfrm>
            <a:prstGeom prst="straightConnector1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B73972A-B05E-4E3D-9CB1-011E6BDEF091}"/>
                </a:ext>
              </a:extLst>
            </p:cNvPr>
            <p:cNvSpPr txBox="1"/>
            <p:nvPr/>
          </p:nvSpPr>
          <p:spPr>
            <a:xfrm>
              <a:off x="9334111" y="4699606"/>
              <a:ext cx="1948834" cy="541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23" dirty="0"/>
                <a:t>Bulk metabolomics</a:t>
              </a:r>
            </a:p>
            <a:p>
              <a:pPr algn="ctr"/>
              <a:r>
                <a:rPr lang="en-US" sz="1158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96 metabolites</a:t>
              </a:r>
              <a:endParaRPr lang="en-US" sz="1158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121057F-46E6-43E7-B3F2-018D2F891736}"/>
                </a:ext>
              </a:extLst>
            </p:cNvPr>
            <p:cNvSpPr txBox="1"/>
            <p:nvPr/>
          </p:nvSpPr>
          <p:spPr>
            <a:xfrm>
              <a:off x="10422422" y="3168882"/>
              <a:ext cx="1685162" cy="541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23" dirty="0"/>
                <a:t>Bulk proteomics</a:t>
              </a:r>
            </a:p>
            <a:p>
              <a:pPr algn="ctr"/>
              <a:r>
                <a:rPr lang="en-US" sz="1158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7,380 proteins</a:t>
              </a:r>
              <a:endParaRPr lang="en-US" sz="1158" dirty="0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CCFE2D8F-766E-4F10-92F3-1980FF59164D}"/>
              </a:ext>
            </a:extLst>
          </p:cNvPr>
          <p:cNvGrpSpPr/>
          <p:nvPr/>
        </p:nvGrpSpPr>
        <p:grpSpPr>
          <a:xfrm>
            <a:off x="5668405" y="5595023"/>
            <a:ext cx="1694249" cy="1098024"/>
            <a:chOff x="6224674" y="4373711"/>
            <a:chExt cx="2049108" cy="1328004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E5A64225-D2D2-448B-ADC0-E8D915A98547}"/>
                </a:ext>
              </a:extLst>
            </p:cNvPr>
            <p:cNvSpPr txBox="1"/>
            <p:nvPr/>
          </p:nvSpPr>
          <p:spPr>
            <a:xfrm>
              <a:off x="6572198" y="4373711"/>
              <a:ext cx="1466083" cy="655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984" dirty="0"/>
                <a:t>COEX</a:t>
              </a:r>
            </a:p>
            <a:p>
              <a:pPr algn="ctr"/>
              <a:r>
                <a:rPr lang="en-US" sz="1158" dirty="0"/>
                <a:t>(co-expression)</a:t>
              </a:r>
              <a:endParaRPr lang="en-US" sz="1323" dirty="0"/>
            </a:p>
          </p:txBody>
        </p: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600E1363-7BD0-43E6-B2B3-4582F0ECD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30" b="-11662"/>
            <a:stretch/>
          </p:blipFill>
          <p:spPr>
            <a:xfrm>
              <a:off x="6224674" y="5050819"/>
              <a:ext cx="2049108" cy="650896"/>
            </a:xfrm>
            <a:prstGeom prst="rect">
              <a:avLst/>
            </a:prstGeom>
          </p:spPr>
        </p:pic>
      </p:grpSp>
      <p:sp>
        <p:nvSpPr>
          <p:cNvPr id="126" name="TextBox 125">
            <a:extLst>
              <a:ext uri="{FF2B5EF4-FFF2-40B4-BE49-F238E27FC236}">
                <a16:creationId xmlns:a16="http://schemas.microsoft.com/office/drawing/2014/main" id="{A8AD5411-3103-41A7-9010-4A3C0E8FCDA1}"/>
              </a:ext>
            </a:extLst>
          </p:cNvPr>
          <p:cNvSpPr txBox="1"/>
          <p:nvPr/>
        </p:nvSpPr>
        <p:spPr>
          <a:xfrm>
            <a:off x="121888" y="3891131"/>
            <a:ext cx="2373766" cy="423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58" dirty="0"/>
              <a:t>IPSC: induced pluripotent stem cell</a:t>
            </a:r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96629571-F40E-46E9-8F00-978D6E8D7D01}"/>
              </a:ext>
            </a:extLst>
          </p:cNvPr>
          <p:cNvSpPr txBox="1">
            <a:spLocks/>
          </p:cNvSpPr>
          <p:nvPr/>
        </p:nvSpPr>
        <p:spPr bwMode="auto">
          <a:xfrm>
            <a:off x="0" y="1115541"/>
            <a:ext cx="10080625" cy="88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340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492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8645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5797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2800" b="1" kern="0" dirty="0">
                <a:solidFill>
                  <a:srgbClr val="FF0000"/>
                </a:solidFill>
              </a:rPr>
              <a:t>Phenotype</a:t>
            </a:r>
            <a:r>
              <a:rPr lang="en-US" sz="2800" b="1" kern="0" dirty="0"/>
              <a:t> Data – Parkinson’s disease</a:t>
            </a:r>
          </a:p>
        </p:txBody>
      </p:sp>
    </p:spTree>
    <p:extLst>
      <p:ext uri="{BB962C8B-B14F-4D97-AF65-F5344CB8AC3E}">
        <p14:creationId xmlns:p14="http://schemas.microsoft.com/office/powerpoint/2010/main" val="318660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3B613-DA7B-5BE7-590C-1F61524B7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F271C13-8FC6-9B34-DBBB-ABF058403FB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50" y="945458"/>
          <a:ext cx="796" cy="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87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F271C13-8FC6-9B34-DBBB-ABF058403F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0" y="945458"/>
                        <a:ext cx="796" cy="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2CF5155-7B44-C2F5-97DA-B88BD920A533}"/>
              </a:ext>
            </a:extLst>
          </p:cNvPr>
          <p:cNvSpPr txBox="1"/>
          <p:nvPr/>
        </p:nvSpPr>
        <p:spPr>
          <a:xfrm>
            <a:off x="679431" y="6219821"/>
            <a:ext cx="5861088" cy="19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9006" indent="-189006" defTabSz="458454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lang="en-US" sz="661">
                <a:solidFill>
                  <a:prstClr val="black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rPr>
              <a:t>Paper per faculty in top conferences</a:t>
            </a:r>
            <a:r>
              <a:rPr lang="en-AE" sz="661">
                <a:solidFill>
                  <a:prstClr val="black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rPr>
              <a:t> from selected world-class universities; source: </a:t>
            </a:r>
            <a:r>
              <a:rPr lang="en-AE" sz="661" err="1">
                <a:solidFill>
                  <a:prstClr val="black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rPr>
              <a:t>CSRankings</a:t>
            </a:r>
            <a:r>
              <a:rPr lang="en-AE" sz="661">
                <a:solidFill>
                  <a:prstClr val="black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rPr>
              <a:t> (2020-2024) with all areas covered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E14A99-CE86-E454-CD96-74512477A00E}"/>
              </a:ext>
            </a:extLst>
          </p:cNvPr>
          <p:cNvSpPr/>
          <p:nvPr/>
        </p:nvSpPr>
        <p:spPr>
          <a:xfrm>
            <a:off x="153676" y="2746259"/>
            <a:ext cx="6749032" cy="2457795"/>
          </a:xfrm>
          <a:prstGeom prst="rect">
            <a:avLst/>
          </a:prstGeom>
          <a:solidFill>
            <a:srgbClr val="FFFFFF">
              <a:alpha val="50000"/>
            </a:srgbClr>
          </a:solidFill>
          <a:ln w="12700" cap="flat">
            <a:noFill/>
            <a:miter lim="400000"/>
          </a:ln>
          <a:effectLst>
            <a:outerShdw blurRad="127000" rotWithShape="0">
              <a:srgbClr val="000000">
                <a:alpha val="10000"/>
              </a:srgbClr>
            </a:outerShdw>
          </a:effectLst>
        </p:spPr>
        <p:txBody>
          <a:bodyPr wrap="square" lIns="37801" tIns="37801" rIns="37801" bIns="37801" numCol="1" anchor="ctr">
            <a:noAutofit/>
          </a:bodyPr>
          <a:lstStyle/>
          <a:p>
            <a:pPr algn="ctr"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AE" sz="1158">
              <a:solidFill>
                <a:prstClr val="black"/>
              </a:solidFill>
              <a:latin typeface="Helvetica Light" panose="020B0403020202020204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6317E-BB12-B17C-9ADB-248C0F83F76E}"/>
              </a:ext>
            </a:extLst>
          </p:cNvPr>
          <p:cNvSpPr txBox="1"/>
          <p:nvPr/>
        </p:nvSpPr>
        <p:spPr>
          <a:xfrm>
            <a:off x="204292" y="2401955"/>
            <a:ext cx="45479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67" defTabSz="458454" fontAlgn="auto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defRPr/>
            </a:pPr>
            <a:r>
              <a:rPr lang="en-US" sz="2000" b="1" spc="-25" dirty="0">
                <a:solidFill>
                  <a:prstClr val="black"/>
                </a:solidFill>
                <a:latin typeface="Gadugi" panose="020B0502040204020203" pitchFamily="34" charset="0"/>
                <a:ea typeface="Gadugi" panose="020B0502040204020203" pitchFamily="34" charset="0"/>
                <a:cs typeface="Helvetica" panose="020B0604020202020204" pitchFamily="34" charset="0"/>
              </a:rPr>
              <a:t>Renowned </a:t>
            </a:r>
            <a:r>
              <a:rPr lang="en-US" sz="2000" b="1" u="sng" spc="-25" dirty="0">
                <a:solidFill>
                  <a:prstClr val="black"/>
                </a:solidFill>
                <a:latin typeface="Gadugi" panose="020B0502040204020203" pitchFamily="34" charset="0"/>
                <a:ea typeface="Gadugi" panose="020B0502040204020203" pitchFamily="34" charset="0"/>
                <a:cs typeface="Helvetica" panose="020B0604020202020204" pitchFamily="34" charset="0"/>
              </a:rPr>
              <a:t>Faculty</a:t>
            </a:r>
            <a:r>
              <a:rPr lang="en-US" sz="2000" b="1" spc="-25" dirty="0">
                <a:solidFill>
                  <a:prstClr val="black"/>
                </a:solidFill>
                <a:latin typeface="Gadugi" panose="020B0502040204020203" pitchFamily="34" charset="0"/>
                <a:ea typeface="Gadugi" panose="020B0502040204020203" pitchFamily="34" charset="0"/>
                <a:cs typeface="Helvetica" panose="020B0604020202020204" pitchFamily="34" charset="0"/>
              </a:rPr>
              <a:t> </a:t>
            </a:r>
            <a:r>
              <a:rPr lang="en-US" sz="2000" spc="-25" dirty="0">
                <a:solidFill>
                  <a:prstClr val="black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rPr>
              <a:t>(Selection)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A0ED08-310F-9425-2561-FE205B04B446}"/>
              </a:ext>
            </a:extLst>
          </p:cNvPr>
          <p:cNvGrpSpPr/>
          <p:nvPr/>
        </p:nvGrpSpPr>
        <p:grpSpPr>
          <a:xfrm>
            <a:off x="204292" y="3226508"/>
            <a:ext cx="7051378" cy="2142735"/>
            <a:chOff x="247082" y="3648408"/>
            <a:chExt cx="8101390" cy="246180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95A7A2-F2BC-DF16-CC87-47C6C771DFCF}"/>
                </a:ext>
              </a:extLst>
            </p:cNvPr>
            <p:cNvSpPr txBox="1"/>
            <p:nvPr/>
          </p:nvSpPr>
          <p:spPr>
            <a:xfrm>
              <a:off x="1354233" y="5442931"/>
              <a:ext cx="1191112" cy="500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Preslav Nakov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Department Chair of NLP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D11E91B-7C58-FBD2-519D-86BAA9CC7A4D}"/>
                </a:ext>
              </a:extLst>
            </p:cNvPr>
            <p:cNvSpPr txBox="1"/>
            <p:nvPr/>
          </p:nvSpPr>
          <p:spPr>
            <a:xfrm>
              <a:off x="2461381" y="5442931"/>
              <a:ext cx="1191112" cy="500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Ian Reid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Department Chair of Computer Vision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B675BD1-D869-540C-AD1B-6E3DB731CD85}"/>
                </a:ext>
              </a:extLst>
            </p:cNvPr>
            <p:cNvSpPr txBox="1"/>
            <p:nvPr/>
          </p:nvSpPr>
          <p:spPr>
            <a:xfrm>
              <a:off x="247082" y="5442931"/>
              <a:ext cx="1191112" cy="632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Kun Zhang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Acting Department Chair of Machine Learning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C269AE0-7043-46F1-164A-5146A268F1A2}"/>
                </a:ext>
              </a:extLst>
            </p:cNvPr>
            <p:cNvSpPr txBox="1"/>
            <p:nvPr/>
          </p:nvSpPr>
          <p:spPr>
            <a:xfrm>
              <a:off x="3537772" y="5477847"/>
              <a:ext cx="1010785" cy="613995"/>
            </a:xfrm>
            <a:prstGeom prst="rect">
              <a:avLst/>
            </a:prstGeom>
            <a:noFill/>
          </p:spPr>
          <p:txBody>
            <a:bodyPr wrap="square" lIns="75605" tIns="37802" rIns="75605" bIns="37802" anchor="t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/>
                </a:rPr>
                <a:t>Eran Segal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744">
                  <a:solidFill>
                    <a:prstClr val="black"/>
                  </a:solidFill>
                  <a:latin typeface="Helvetica Light" panose="020B0403020202020204"/>
                  <a:ea typeface="宋体"/>
                  <a:cs typeface="Helvetica"/>
                </a:rPr>
                <a:t>Department Chair</a:t>
              </a: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/>
                </a:rPr>
                <a:t> of Computational Biology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A734C8-A5E8-9B56-0EFB-95A630C88426}"/>
                </a:ext>
              </a:extLst>
            </p:cNvPr>
            <p:cNvSpPr txBox="1"/>
            <p:nvPr/>
          </p:nvSpPr>
          <p:spPr>
            <a:xfrm>
              <a:off x="247082" y="4214436"/>
              <a:ext cx="1455762" cy="369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Eric Xing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President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AE12AC-42EF-F6D2-CF2F-F33EFA05C565}"/>
                </a:ext>
              </a:extLst>
            </p:cNvPr>
            <p:cNvSpPr txBox="1"/>
            <p:nvPr/>
          </p:nvSpPr>
          <p:spPr>
            <a:xfrm>
              <a:off x="1331787" y="4214436"/>
              <a:ext cx="1455762" cy="369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Timothy Baldwin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Provost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3BF2F2-AFEA-A7AF-C647-DE2AD30453FE}"/>
                </a:ext>
              </a:extLst>
            </p:cNvPr>
            <p:cNvSpPr txBox="1"/>
            <p:nvPr/>
          </p:nvSpPr>
          <p:spPr>
            <a:xfrm>
              <a:off x="4542107" y="4214436"/>
              <a:ext cx="1229638" cy="632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Michael Jordan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Laureate Professor and Honorary Program Director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DC00F61-9351-2792-BB46-9803A5A17484}"/>
                </a:ext>
              </a:extLst>
            </p:cNvPr>
            <p:cNvSpPr txBox="1"/>
            <p:nvPr/>
          </p:nvSpPr>
          <p:spPr>
            <a:xfrm>
              <a:off x="5728534" y="4214436"/>
              <a:ext cx="1455762" cy="500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Sir Michael Brady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Adjunct Distinguished Professor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6AFC21E-1707-9508-A16D-A40EE3F62883}"/>
                </a:ext>
              </a:extLst>
            </p:cNvPr>
            <p:cNvSpPr txBox="1"/>
            <p:nvPr/>
          </p:nvSpPr>
          <p:spPr>
            <a:xfrm>
              <a:off x="7062517" y="4214436"/>
              <a:ext cx="1233509" cy="5007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Eric </a:t>
              </a:r>
              <a:r>
                <a:rPr lang="en-US" sz="744" b="1" err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Moulines</a:t>
              </a:r>
              <a:endParaRPr lang="en-US" sz="744" b="1">
                <a:solidFill>
                  <a:prstClr val="black"/>
                </a:solidFill>
                <a:latin typeface="Helvetica Light" panose="020B0403020202020204"/>
                <a:ea typeface="+mn-ea"/>
                <a:cs typeface="Helvetica" panose="020B0604020202020204" pitchFamily="34" charset="0"/>
              </a:endParaRP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Adjunct Professor of Machine Learning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392D98-8DAE-A90C-E4E5-164DD753ADBF}"/>
                </a:ext>
              </a:extLst>
            </p:cNvPr>
            <p:cNvSpPr txBox="1"/>
            <p:nvPr/>
          </p:nvSpPr>
          <p:spPr>
            <a:xfrm>
              <a:off x="2448452" y="4187892"/>
              <a:ext cx="1391502" cy="369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Sami Haddadin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VP – Research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FFF2D6-2A2B-EB7E-08A5-9BEA464A61BE}"/>
                </a:ext>
              </a:extLst>
            </p:cNvPr>
            <p:cNvSpPr txBox="1"/>
            <p:nvPr/>
          </p:nvSpPr>
          <p:spPr>
            <a:xfrm>
              <a:off x="4548557" y="5477847"/>
              <a:ext cx="1269510" cy="632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Elizabeth Churchill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Department Chair of Human-Computer Interaction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E8BEEB-9DF0-8627-0D9C-3BF2612DAE16}"/>
                </a:ext>
              </a:extLst>
            </p:cNvPr>
            <p:cNvSpPr txBox="1"/>
            <p:nvPr/>
          </p:nvSpPr>
          <p:spPr>
            <a:xfrm>
              <a:off x="5738674" y="5468930"/>
              <a:ext cx="1376289" cy="500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Yoshihiko Nakamura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Department Chair of Robotics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3D51C-0704-AB69-1883-471AFF67213D}"/>
                </a:ext>
              </a:extLst>
            </p:cNvPr>
            <p:cNvSpPr txBox="1"/>
            <p:nvPr/>
          </p:nvSpPr>
          <p:spPr>
            <a:xfrm>
              <a:off x="7050955" y="5426921"/>
              <a:ext cx="1297517" cy="632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 err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Xiaosong</a:t>
              </a: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 Ma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Acting Department Chair of Computer Science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D3C55D4-6EBE-9431-C0FE-B5C0A622BD2D}"/>
                </a:ext>
              </a:extLst>
            </p:cNvPr>
            <p:cNvSpPr/>
            <p:nvPr/>
          </p:nvSpPr>
          <p:spPr>
            <a:xfrm>
              <a:off x="292801" y="3648408"/>
              <a:ext cx="528936" cy="528935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579">
                <a:solidFill>
                  <a:prstClr val="black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F1D572A8-DDB7-AD74-3A0C-F4581C1F1B91}"/>
                </a:ext>
              </a:extLst>
            </p:cNvPr>
            <p:cNvSpPr/>
            <p:nvPr/>
          </p:nvSpPr>
          <p:spPr>
            <a:xfrm>
              <a:off x="1425230" y="3648408"/>
              <a:ext cx="528936" cy="528935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1323">
                <a:solidFill>
                  <a:prstClr val="black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380B0BD-6A7A-2BFC-F526-13667B11BDBB}"/>
                </a:ext>
              </a:extLst>
            </p:cNvPr>
            <p:cNvSpPr/>
            <p:nvPr/>
          </p:nvSpPr>
          <p:spPr>
            <a:xfrm>
              <a:off x="4594661" y="3648408"/>
              <a:ext cx="528936" cy="528935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41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1323">
                <a:solidFill>
                  <a:prstClr val="black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388397C-0C84-6D0D-C90A-10413F8F27EB}"/>
                </a:ext>
              </a:extLst>
            </p:cNvPr>
            <p:cNvSpPr/>
            <p:nvPr/>
          </p:nvSpPr>
          <p:spPr>
            <a:xfrm>
              <a:off x="5837955" y="3648408"/>
              <a:ext cx="528936" cy="528935"/>
            </a:xfrm>
            <a:prstGeom prst="ellipse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1323">
                <a:solidFill>
                  <a:prstClr val="black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408B9682-8946-7A1B-8513-62560512D42A}"/>
                </a:ext>
              </a:extLst>
            </p:cNvPr>
            <p:cNvSpPr/>
            <p:nvPr/>
          </p:nvSpPr>
          <p:spPr>
            <a:xfrm>
              <a:off x="7119077" y="3657303"/>
              <a:ext cx="528936" cy="528935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1323">
                <a:solidFill>
                  <a:prstClr val="black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pic>
          <p:nvPicPr>
            <p:cNvPr id="83" name="Picture 2">
              <a:extLst>
                <a:ext uri="{FF2B5EF4-FFF2-40B4-BE49-F238E27FC236}">
                  <a16:creationId xmlns:a16="http://schemas.microsoft.com/office/drawing/2014/main" id="{DE622589-A234-8912-D055-80CC903B9D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97791" y="3648408"/>
              <a:ext cx="529510" cy="5292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7AB7886-D633-2562-67A2-3B01AF33D477}"/>
                </a:ext>
              </a:extLst>
            </p:cNvPr>
            <p:cNvSpPr/>
            <p:nvPr/>
          </p:nvSpPr>
          <p:spPr>
            <a:xfrm>
              <a:off x="1480313" y="4856380"/>
              <a:ext cx="528936" cy="528935"/>
            </a:xfrm>
            <a:prstGeom prst="ellipse">
              <a:avLst/>
            </a:prstGeom>
            <a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1488">
                <a:solidFill>
                  <a:prstClr val="black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8D06033-EA08-EF9D-1EC1-44D77F1B99FB}"/>
                </a:ext>
              </a:extLst>
            </p:cNvPr>
            <p:cNvSpPr/>
            <p:nvPr/>
          </p:nvSpPr>
          <p:spPr>
            <a:xfrm>
              <a:off x="2539809" y="4856380"/>
              <a:ext cx="528936" cy="528935"/>
            </a:xfrm>
            <a:prstGeom prst="ellipse">
              <a:avLst/>
            </a:prstGeom>
            <a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1488">
                <a:solidFill>
                  <a:prstClr val="black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52DC78F8-58FE-7576-7C96-505FAFB41B44}"/>
                </a:ext>
              </a:extLst>
            </p:cNvPr>
            <p:cNvSpPr/>
            <p:nvPr/>
          </p:nvSpPr>
          <p:spPr>
            <a:xfrm>
              <a:off x="338521" y="4856380"/>
              <a:ext cx="528936" cy="528935"/>
            </a:xfrm>
            <a:prstGeom prst="ellipse">
              <a:avLst/>
            </a:prstGeom>
            <a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1488">
                <a:solidFill>
                  <a:prstClr val="black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764579C-EA48-4F18-F2B9-4ECE3A239B41}"/>
                </a:ext>
              </a:extLst>
            </p:cNvPr>
            <p:cNvSpPr/>
            <p:nvPr/>
          </p:nvSpPr>
          <p:spPr>
            <a:xfrm>
              <a:off x="3626737" y="4865524"/>
              <a:ext cx="528936" cy="528935"/>
            </a:xfrm>
            <a:prstGeom prst="ellipse">
              <a:avLst/>
            </a:prstGeom>
            <a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AE" sz="1323">
                <a:solidFill>
                  <a:prstClr val="black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DDD40644-B374-C498-DEA6-6B604DFACD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49657" y="4856380"/>
              <a:ext cx="529115" cy="5292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6" descr="Yoshihiko Nakamura - TUM Robotik Symposium 2018 - YouTube">
              <a:extLst>
                <a:ext uri="{FF2B5EF4-FFF2-40B4-BE49-F238E27FC236}">
                  <a16:creationId xmlns:a16="http://schemas.microsoft.com/office/drawing/2014/main" id="{EC3C5874-9C8E-E83B-DD1F-2F0122849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846492" y="4856380"/>
              <a:ext cx="529115" cy="5292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6">
              <a:extLst>
                <a:ext uri="{FF2B5EF4-FFF2-40B4-BE49-F238E27FC236}">
                  <a16:creationId xmlns:a16="http://schemas.microsoft.com/office/drawing/2014/main" id="{6A5BDCBC-BAF0-6D83-69E5-73EDFC2E82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43911" y="4855735"/>
              <a:ext cx="529115" cy="5292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8E63D97-9426-A731-2CE1-40C0CB5E9602}"/>
                </a:ext>
              </a:extLst>
            </p:cNvPr>
            <p:cNvSpPr txBox="1"/>
            <p:nvPr/>
          </p:nvSpPr>
          <p:spPr>
            <a:xfrm>
              <a:off x="3517747" y="4187892"/>
              <a:ext cx="986633" cy="500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 b="1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Steve Liu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744">
                  <a:solidFill>
                    <a:prstClr val="black"/>
                  </a:solidFill>
                  <a:latin typeface="Helvetica Light" panose="020B0403020202020204"/>
                  <a:ea typeface="+mn-ea"/>
                  <a:cs typeface="Helvetica" panose="020B0604020202020204" pitchFamily="34" charset="0"/>
                </a:rPr>
                <a:t>Associate VP Research</a:t>
              </a:r>
            </a:p>
          </p:txBody>
        </p:sp>
        <p:pic>
          <p:nvPicPr>
            <p:cNvPr id="10" name="Picture 2" descr="Steve Liu - Proactive AI Lab Inc | LinkedIn">
              <a:extLst>
                <a:ext uri="{FF2B5EF4-FFF2-40B4-BE49-F238E27FC236}">
                  <a16:creationId xmlns:a16="http://schemas.microsoft.com/office/drawing/2014/main" id="{6041632E-797D-EEE0-DDED-2E462A748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9392" y="3652723"/>
              <a:ext cx="533399" cy="5333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62E792EB-9890-FB41-A3F7-ED38BE0C6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50" y="533757"/>
            <a:ext cx="9134282" cy="653792"/>
          </a:xfrm>
        </p:spPr>
        <p:txBody>
          <a:bodyPr vert="horz">
            <a:normAutofit/>
          </a:bodyPr>
          <a:lstStyle/>
          <a:p>
            <a:r>
              <a:rPr lang="en-US" dirty="0">
                <a:latin typeface="Helvetica Light" panose="020B0403020202020204"/>
                <a:cs typeface="Helvetica" panose="020B0604020202020204" pitchFamily="34" charset="0"/>
              </a:rPr>
              <a:t>Attracting The Best Brains From The World</a:t>
            </a:r>
            <a:endParaRPr lang="en-AE" dirty="0">
              <a:latin typeface="Helvetica Light" panose="020B0403020202020204"/>
            </a:endParaRPr>
          </a:p>
        </p:txBody>
      </p:sp>
      <p:pic>
        <p:nvPicPr>
          <p:cNvPr id="15" name="Picture 14" descr="undefined">
            <a:extLst>
              <a:ext uri="{FF2B5EF4-FFF2-40B4-BE49-F238E27FC236}">
                <a16:creationId xmlns:a16="http://schemas.microsoft.com/office/drawing/2014/main" id="{D730BB1A-75D0-2883-8BBE-0F8A66108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2681" y="4360525"/>
            <a:ext cx="1179675" cy="3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ontiers and the Technical University of Munich form open access  publishing agreement">
            <a:extLst>
              <a:ext uri="{FF2B5EF4-FFF2-40B4-BE49-F238E27FC236}">
                <a16:creationId xmlns:a16="http://schemas.microsoft.com/office/drawing/2014/main" id="{1EB3112E-102D-E293-B318-5BB6D28CF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1588" y="4602751"/>
            <a:ext cx="801000" cy="8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C Berkeley Logo, symbol, meaning, history, PNG, brand">
            <a:extLst>
              <a:ext uri="{FF2B5EF4-FFF2-40B4-BE49-F238E27FC236}">
                <a16:creationId xmlns:a16="http://schemas.microsoft.com/office/drawing/2014/main" id="{6A2B5AAF-1244-0C80-2D0A-26007200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3436" y="2044690"/>
            <a:ext cx="1270274" cy="7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9EE23A3-81A1-D995-D7EA-E1E89A9DA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670" y="2841092"/>
            <a:ext cx="1257842" cy="37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2A92854-DC59-10C8-FB3B-6F068FEA8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6444" y="3295286"/>
            <a:ext cx="613983" cy="106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3F06318B-7E60-06F3-A6B2-0B66BDBED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395" y="3402466"/>
            <a:ext cx="1055881" cy="6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cgill-university-logo-png-transparent-cropped - Accueil Plus">
            <a:extLst>
              <a:ext uri="{FF2B5EF4-FFF2-40B4-BE49-F238E27FC236}">
                <a16:creationId xmlns:a16="http://schemas.microsoft.com/office/drawing/2014/main" id="{6C045E70-0783-A4E4-F534-7D297C55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868" y="4890338"/>
            <a:ext cx="1257842" cy="45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he Weizmann Institute Logo: the Tree of Life | מסע הקסם המדעי - חדשות מדע,  תגליות ומידע לציבור">
            <a:extLst>
              <a:ext uri="{FF2B5EF4-FFF2-40B4-BE49-F238E27FC236}">
                <a16:creationId xmlns:a16="http://schemas.microsoft.com/office/drawing/2014/main" id="{97BA9442-75AA-1648-8DC1-DA95F435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0477" y="5647427"/>
            <a:ext cx="1221433" cy="6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FF36FADA-B97A-76C7-0DB9-8CCCDFA5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042" y="6136206"/>
            <a:ext cx="1363689" cy="29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The University of Adelaide - Ngee Ann Academy">
            <a:extLst>
              <a:ext uri="{FF2B5EF4-FFF2-40B4-BE49-F238E27FC236}">
                <a16:creationId xmlns:a16="http://schemas.microsoft.com/office/drawing/2014/main" id="{D8B53270-48FD-E109-4738-7E830C652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5670" y="5568129"/>
            <a:ext cx="1363688" cy="41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8EACB4D-3964-A1E1-8712-84177AE4C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24447" y="6311283"/>
            <a:ext cx="2352146" cy="190849"/>
          </a:xfrm>
        </p:spPr>
        <p:txBody>
          <a:bodyPr/>
          <a:lstStyle/>
          <a:p>
            <a:pPr defTabSz="756026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fld id="{764A50D0-9039-5A48-B04F-56B102BB80BA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00A8919-AD89-C1CB-D89D-23BB4BEB2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476" y="2833225"/>
            <a:ext cx="1044089" cy="27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MIT Logo and symbol, meaning, history, PNG, brand">
            <a:extLst>
              <a:ext uri="{FF2B5EF4-FFF2-40B4-BE49-F238E27FC236}">
                <a16:creationId xmlns:a16="http://schemas.microsoft.com/office/drawing/2014/main" id="{FD4B6B20-891A-426A-9954-A94E5553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06" y="1403573"/>
            <a:ext cx="1557212" cy="8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3376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>
            <a:extLst>
              <a:ext uri="{FF2B5EF4-FFF2-40B4-BE49-F238E27FC236}">
                <a16:creationId xmlns:a16="http://schemas.microsoft.com/office/drawing/2014/main" id="{B87FBD9C-051B-4BE0-ABF9-4F41C659C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79" y="1382029"/>
            <a:ext cx="8468701" cy="566858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+mn-lt"/>
              </a:rPr>
              <a:t>Joint embedding </a:t>
            </a:r>
            <a:r>
              <a:rPr lang="en-US" sz="2800" dirty="0">
                <a:latin typeface="+mn-lt"/>
              </a:rPr>
              <a:t>of all data</a:t>
            </a:r>
            <a:endParaRPr lang="en-US" sz="1200" b="0" dirty="0">
              <a:latin typeface="+mn-lt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2E8007E-BC27-4A84-9C63-9E9B6A99436B}"/>
              </a:ext>
            </a:extLst>
          </p:cNvPr>
          <p:cNvSpPr/>
          <p:nvPr/>
        </p:nvSpPr>
        <p:spPr>
          <a:xfrm>
            <a:off x="6683969" y="4666034"/>
            <a:ext cx="1338212" cy="1072190"/>
          </a:xfrm>
          <a:prstGeom prst="rect">
            <a:avLst/>
          </a:prstGeom>
          <a:solidFill>
            <a:srgbClr val="C3F3F5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113E2DA-1B56-4A9C-A317-6B807229F5D1}"/>
              </a:ext>
            </a:extLst>
          </p:cNvPr>
          <p:cNvGrpSpPr/>
          <p:nvPr/>
        </p:nvGrpSpPr>
        <p:grpSpPr>
          <a:xfrm>
            <a:off x="4904038" y="2617430"/>
            <a:ext cx="5019717" cy="3101989"/>
            <a:chOff x="6937217" y="1848744"/>
            <a:chExt cx="5019717" cy="31019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Google Shape;182;p33">
                  <a:extLst>
                    <a:ext uri="{FF2B5EF4-FFF2-40B4-BE49-F238E27FC236}">
                      <a16:creationId xmlns:a16="http://schemas.microsoft.com/office/drawing/2014/main" id="{8B0576FE-32FB-4B74-AF21-08175766A6E9}"/>
                    </a:ext>
                  </a:extLst>
                </p:cNvPr>
                <p:cNvSpPr txBox="1"/>
                <p:nvPr/>
              </p:nvSpPr>
              <p:spPr>
                <a:xfrm>
                  <a:off x="6937217" y="2881526"/>
                  <a:ext cx="424768" cy="5159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𝑛</m:t>
                        </m:r>
                      </m:oMath>
                    </m:oMathPara>
                  </a14:m>
                  <a:endParaRPr sz="11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3" name="Google Shape;182;p33">
                  <a:extLst>
                    <a:ext uri="{FF2B5EF4-FFF2-40B4-BE49-F238E27FC236}">
                      <a16:creationId xmlns:a16="http://schemas.microsoft.com/office/drawing/2014/main" id="{0589C3C2-15D4-81FC-3D26-9D1FD802D3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217" y="2881526"/>
                  <a:ext cx="424768" cy="51591"/>
                </a:xfrm>
                <a:prstGeom prst="rect">
                  <a:avLst/>
                </a:prstGeom>
                <a:blipFill>
                  <a:blip r:embed="rId3"/>
                  <a:stretch>
                    <a:fillRect b="-437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11C8EC6-3F80-46B0-B103-CB8C47DE7D31}"/>
                </a:ext>
              </a:extLst>
            </p:cNvPr>
            <p:cNvSpPr txBox="1"/>
            <p:nvPr/>
          </p:nvSpPr>
          <p:spPr>
            <a:xfrm>
              <a:off x="8299080" y="2652952"/>
              <a:ext cx="21367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≈</a:t>
              </a:r>
              <a:endParaRPr lang="en-US" sz="1100" dirty="0"/>
            </a:p>
          </p:txBody>
        </p:sp>
        <p:sp>
          <p:nvSpPr>
            <p:cNvPr id="116" name="Google Shape;175;p33">
              <a:extLst>
                <a:ext uri="{FF2B5EF4-FFF2-40B4-BE49-F238E27FC236}">
                  <a16:creationId xmlns:a16="http://schemas.microsoft.com/office/drawing/2014/main" id="{A2775C58-B05B-48A1-A7C0-FE791FE6D600}"/>
                </a:ext>
              </a:extLst>
            </p:cNvPr>
            <p:cNvSpPr/>
            <p:nvPr/>
          </p:nvSpPr>
          <p:spPr>
            <a:xfrm>
              <a:off x="7282913" y="2691649"/>
              <a:ext cx="686153" cy="6459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Google Shape;182;p33">
                  <a:extLst>
                    <a:ext uri="{FF2B5EF4-FFF2-40B4-BE49-F238E27FC236}">
                      <a16:creationId xmlns:a16="http://schemas.microsoft.com/office/drawing/2014/main" id="{004E7CF6-7E9D-4F86-B91D-76851B720EFB}"/>
                    </a:ext>
                  </a:extLst>
                </p:cNvPr>
                <p:cNvSpPr txBox="1"/>
                <p:nvPr/>
              </p:nvSpPr>
              <p:spPr>
                <a:xfrm>
                  <a:off x="7237641" y="2394285"/>
                  <a:ext cx="768397" cy="903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𝑛</m:t>
                        </m:r>
                      </m:oMath>
                    </m:oMathPara>
                  </a14:m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8" name="Google Shape;182;p33">
                  <a:extLst>
                    <a:ext uri="{FF2B5EF4-FFF2-40B4-BE49-F238E27FC236}">
                      <a16:creationId xmlns:a16="http://schemas.microsoft.com/office/drawing/2014/main" id="{317891A9-82E1-15AE-8E44-10224A4922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7641" y="2394285"/>
                  <a:ext cx="768397" cy="90371"/>
                </a:xfrm>
                <a:prstGeom prst="rect">
                  <a:avLst/>
                </a:prstGeom>
                <a:blipFill>
                  <a:blip r:embed="rId4"/>
                  <a:stretch>
                    <a:fillRect b="-20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0C105EE-F819-4C23-80FE-F7C49FFAA323}"/>
                </a:ext>
              </a:extLst>
            </p:cNvPr>
            <p:cNvSpPr txBox="1"/>
            <p:nvPr/>
          </p:nvSpPr>
          <p:spPr>
            <a:xfrm>
              <a:off x="7221368" y="2621408"/>
              <a:ext cx="101458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PPI </a:t>
              </a:r>
              <a:endParaRPr lang="en-US" sz="12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Google Shape;175;p33">
              <a:extLst>
                <a:ext uri="{FF2B5EF4-FFF2-40B4-BE49-F238E27FC236}">
                  <a16:creationId xmlns:a16="http://schemas.microsoft.com/office/drawing/2014/main" id="{51B2D24F-F75E-4AA8-8275-49E64D80295D}"/>
                </a:ext>
              </a:extLst>
            </p:cNvPr>
            <p:cNvSpPr/>
            <p:nvPr/>
          </p:nvSpPr>
          <p:spPr>
            <a:xfrm>
              <a:off x="7366801" y="2917779"/>
              <a:ext cx="686153" cy="645954"/>
            </a:xfrm>
            <a:prstGeom prst="rect">
              <a:avLst/>
            </a:prstGeom>
            <a:solidFill>
              <a:srgbClr val="FFB3B3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6618B0D-CF23-4873-ACB8-DF84FCBE68A7}"/>
                </a:ext>
              </a:extLst>
            </p:cNvPr>
            <p:cNvSpPr txBox="1"/>
            <p:nvPr/>
          </p:nvSpPr>
          <p:spPr>
            <a:xfrm>
              <a:off x="7300823" y="2830195"/>
              <a:ext cx="70836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GI </a:t>
              </a:r>
              <a:endParaRPr lang="en-US" sz="16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Google Shape;175;p33">
              <a:extLst>
                <a:ext uri="{FF2B5EF4-FFF2-40B4-BE49-F238E27FC236}">
                  <a16:creationId xmlns:a16="http://schemas.microsoft.com/office/drawing/2014/main" id="{604B5182-B240-4056-A45A-BCEBAB28E73E}"/>
                </a:ext>
              </a:extLst>
            </p:cNvPr>
            <p:cNvSpPr/>
            <p:nvPr/>
          </p:nvSpPr>
          <p:spPr>
            <a:xfrm>
              <a:off x="7467747" y="3101029"/>
              <a:ext cx="686153" cy="645954"/>
            </a:xfrm>
            <a:prstGeom prst="rect">
              <a:avLst/>
            </a:prstGeom>
            <a:solidFill>
              <a:srgbClr val="F9FC8C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08AF945-774C-4139-A051-0BE253043B80}"/>
                </a:ext>
              </a:extLst>
            </p:cNvPr>
            <p:cNvSpPr txBox="1"/>
            <p:nvPr/>
          </p:nvSpPr>
          <p:spPr>
            <a:xfrm>
              <a:off x="7407220" y="3018818"/>
              <a:ext cx="83316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COEX </a:t>
              </a:r>
              <a:endParaRPr lang="en-US" sz="16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Google Shape;175;p33">
              <a:extLst>
                <a:ext uri="{FF2B5EF4-FFF2-40B4-BE49-F238E27FC236}">
                  <a16:creationId xmlns:a16="http://schemas.microsoft.com/office/drawing/2014/main" id="{F4253152-F0B7-489C-9D9A-E3A8200644CE}"/>
                </a:ext>
              </a:extLst>
            </p:cNvPr>
            <p:cNvSpPr/>
            <p:nvPr/>
          </p:nvSpPr>
          <p:spPr>
            <a:xfrm>
              <a:off x="7576575" y="3299551"/>
              <a:ext cx="686153" cy="645954"/>
            </a:xfrm>
            <a:prstGeom prst="rect">
              <a:avLst/>
            </a:prstGeom>
            <a:solidFill>
              <a:srgbClr val="FDDBF3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B832F82B-EE0E-448B-9920-7E8CD40E29C2}"/>
                </a:ext>
              </a:extLst>
            </p:cNvPr>
            <p:cNvSpPr txBox="1"/>
            <p:nvPr/>
          </p:nvSpPr>
          <p:spPr>
            <a:xfrm>
              <a:off x="7515061" y="3240906"/>
              <a:ext cx="677135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 </a:t>
              </a:r>
              <a:endParaRPr lang="en-US" sz="1600" b="1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Google Shape;177;p33">
              <a:extLst>
                <a:ext uri="{FF2B5EF4-FFF2-40B4-BE49-F238E27FC236}">
                  <a16:creationId xmlns:a16="http://schemas.microsoft.com/office/drawing/2014/main" id="{4279F3DC-1E1F-4990-BEB0-BC8BDB140877}"/>
                </a:ext>
              </a:extLst>
            </p:cNvPr>
            <p:cNvSpPr/>
            <p:nvPr/>
          </p:nvSpPr>
          <p:spPr>
            <a:xfrm>
              <a:off x="8901636" y="2691649"/>
              <a:ext cx="348854" cy="645954"/>
            </a:xfrm>
            <a:prstGeom prst="rect">
              <a:avLst/>
            </a:prstGeom>
            <a:solidFill>
              <a:srgbClr val="E7C0F6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600" baseline="-25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Google Shape;185;p33">
                  <a:extLst>
                    <a:ext uri="{FF2B5EF4-FFF2-40B4-BE49-F238E27FC236}">
                      <a16:creationId xmlns:a16="http://schemas.microsoft.com/office/drawing/2014/main" id="{6E70C329-DC2A-46EF-8875-2F9E76BEBE75}"/>
                    </a:ext>
                  </a:extLst>
                </p:cNvPr>
                <p:cNvSpPr txBox="1"/>
                <p:nvPr/>
              </p:nvSpPr>
              <p:spPr>
                <a:xfrm>
                  <a:off x="8858939" y="2355086"/>
                  <a:ext cx="440040" cy="1497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" sz="1600" i="1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𝑘</m:t>
                        </m:r>
                        <m:r>
                          <a:rPr lang="es" sz="1600" i="1" baseline="-25000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1</m:t>
                        </m:r>
                      </m:oMath>
                    </m:oMathPara>
                  </a14:m>
                  <a:endParaRPr sz="1600" baseline="-250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7" name="Google Shape;185;p33">
                  <a:extLst>
                    <a:ext uri="{FF2B5EF4-FFF2-40B4-BE49-F238E27FC236}">
                      <a16:creationId xmlns:a16="http://schemas.microsoft.com/office/drawing/2014/main" id="{17C3A917-845A-5402-47A3-A2516217CC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8939" y="2355086"/>
                  <a:ext cx="440040" cy="149732"/>
                </a:xfrm>
                <a:prstGeom prst="rect">
                  <a:avLst/>
                </a:prstGeom>
                <a:blipFill>
                  <a:blip r:embed="rId5"/>
                  <a:stretch>
                    <a:fillRect b="-112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Google Shape;188;p33">
                  <a:extLst>
                    <a:ext uri="{FF2B5EF4-FFF2-40B4-BE49-F238E27FC236}">
                      <a16:creationId xmlns:a16="http://schemas.microsoft.com/office/drawing/2014/main" id="{DA884156-98AD-4761-98AA-1EE243A2C4B7}"/>
                    </a:ext>
                  </a:extLst>
                </p:cNvPr>
                <p:cNvSpPr txBox="1"/>
                <p:nvPr/>
              </p:nvSpPr>
              <p:spPr>
                <a:xfrm>
                  <a:off x="10227839" y="2681603"/>
                  <a:ext cx="415047" cy="1258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𝑘</m:t>
                        </m:r>
                        <m:r>
                          <a:rPr lang="en-US" sz="1600" i="1" baseline="-25000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1</m:t>
                        </m:r>
                      </m:oMath>
                    </m:oMathPara>
                  </a14:m>
                  <a:endParaRPr lang="en-US" sz="1600" baseline="-250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  <a:p>
                  <a:pPr algn="ctr"/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8" name="Google Shape;188;p33">
                  <a:extLst>
                    <a:ext uri="{FF2B5EF4-FFF2-40B4-BE49-F238E27FC236}">
                      <a16:creationId xmlns:a16="http://schemas.microsoft.com/office/drawing/2014/main" id="{8C845E58-AD74-916D-2840-F160EDA837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7839" y="2681603"/>
                  <a:ext cx="415047" cy="125816"/>
                </a:xfrm>
                <a:prstGeom prst="rect">
                  <a:avLst/>
                </a:prstGeom>
                <a:blipFill>
                  <a:blip r:embed="rId6"/>
                  <a:stretch>
                    <a:fillRect b="-15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A1C0EF1-7130-4B8A-9A4A-839336EB7342}"/>
                </a:ext>
              </a:extLst>
            </p:cNvPr>
            <p:cNvSpPr/>
            <p:nvPr/>
          </p:nvSpPr>
          <p:spPr>
            <a:xfrm>
              <a:off x="10545002" y="2695194"/>
              <a:ext cx="686153" cy="317524"/>
            </a:xfrm>
            <a:prstGeom prst="rect">
              <a:avLst/>
            </a:prstGeom>
            <a:solidFill>
              <a:srgbClr val="E7C0F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sz="1600" b="1" baseline="-25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1600" b="1" baseline="30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Google Shape;186;p33">
                  <a:extLst>
                    <a:ext uri="{FF2B5EF4-FFF2-40B4-BE49-F238E27FC236}">
                      <a16:creationId xmlns:a16="http://schemas.microsoft.com/office/drawing/2014/main" id="{3F080F24-5E8F-4F58-93B5-3B1281DC8F26}"/>
                    </a:ext>
                  </a:extLst>
                </p:cNvPr>
                <p:cNvSpPr txBox="1"/>
                <p:nvPr/>
              </p:nvSpPr>
              <p:spPr>
                <a:xfrm>
                  <a:off x="9652824" y="2360675"/>
                  <a:ext cx="395570" cy="12581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𝑘</m:t>
                        </m:r>
                        <m:r>
                          <a:rPr lang="en-US" sz="1600" i="1" baseline="-25000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1</m:t>
                        </m:r>
                      </m:oMath>
                    </m:oMathPara>
                  </a14:m>
                  <a:endParaRPr lang="en-US" sz="1600" baseline="-250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  <a:p>
                  <a:pPr algn="ctr"/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0" name="Google Shape;186;p33">
                  <a:extLst>
                    <a:ext uri="{FF2B5EF4-FFF2-40B4-BE49-F238E27FC236}">
                      <a16:creationId xmlns:a16="http://schemas.microsoft.com/office/drawing/2014/main" id="{F008BE0D-1A0C-8461-A660-27A8B62DB6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52824" y="2360675"/>
                  <a:ext cx="395570" cy="125816"/>
                </a:xfrm>
                <a:prstGeom prst="rect">
                  <a:avLst/>
                </a:prstGeom>
                <a:blipFill>
                  <a:blip r:embed="rId7"/>
                  <a:stretch>
                    <a:fillRect b="-15238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0" name="Google Shape;178;p33">
              <a:extLst>
                <a:ext uri="{FF2B5EF4-FFF2-40B4-BE49-F238E27FC236}">
                  <a16:creationId xmlns:a16="http://schemas.microsoft.com/office/drawing/2014/main" id="{38C88FF9-3986-4ED4-B4EF-E0258E6C9363}"/>
                </a:ext>
              </a:extLst>
            </p:cNvPr>
            <p:cNvSpPr/>
            <p:nvPr/>
          </p:nvSpPr>
          <p:spPr>
            <a:xfrm>
              <a:off x="9686497" y="2698219"/>
              <a:ext cx="348451" cy="339233"/>
            </a:xfrm>
            <a:prstGeom prst="rect">
              <a:avLst/>
            </a:prstGeom>
            <a:solidFill>
              <a:srgbClr val="BDD7EE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Google Shape;187;p33">
                  <a:extLst>
                    <a:ext uri="{FF2B5EF4-FFF2-40B4-BE49-F238E27FC236}">
                      <a16:creationId xmlns:a16="http://schemas.microsoft.com/office/drawing/2014/main" id="{FE043469-4504-45FC-A907-4D156EB2E546}"/>
                    </a:ext>
                  </a:extLst>
                </p:cNvPr>
                <p:cNvSpPr txBox="1"/>
                <p:nvPr/>
              </p:nvSpPr>
              <p:spPr>
                <a:xfrm>
                  <a:off x="9293436" y="2840487"/>
                  <a:ext cx="550717" cy="3299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𝑘</m:t>
                        </m:r>
                        <m:r>
                          <a:rPr lang="en-US" sz="1600" i="1" baseline="-25000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1</m:t>
                        </m:r>
                      </m:oMath>
                    </m:oMathPara>
                  </a14:m>
                  <a:endParaRPr lang="en-US" sz="1600" baseline="-250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  <a:p>
                  <a:pPr algn="ctr"/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2" name="Google Shape;187;p33">
                  <a:extLst>
                    <a:ext uri="{FF2B5EF4-FFF2-40B4-BE49-F238E27FC236}">
                      <a16:creationId xmlns:a16="http://schemas.microsoft.com/office/drawing/2014/main" id="{BD9CE867-38D2-A490-B3DC-EC56ACBB4D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3436" y="2840487"/>
                  <a:ext cx="550717" cy="3299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4AB46B9-0979-412F-9E98-6E81F1BA9F2D}"/>
                </a:ext>
              </a:extLst>
            </p:cNvPr>
            <p:cNvSpPr txBox="1"/>
            <p:nvPr/>
          </p:nvSpPr>
          <p:spPr>
            <a:xfrm>
              <a:off x="9608273" y="2609398"/>
              <a:ext cx="35137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6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3" name="Google Shape;178;p33">
              <a:extLst>
                <a:ext uri="{FF2B5EF4-FFF2-40B4-BE49-F238E27FC236}">
                  <a16:creationId xmlns:a16="http://schemas.microsoft.com/office/drawing/2014/main" id="{6AAC8B54-EF40-4C4F-97F4-9F0617D883DA}"/>
                </a:ext>
              </a:extLst>
            </p:cNvPr>
            <p:cNvSpPr/>
            <p:nvPr/>
          </p:nvSpPr>
          <p:spPr>
            <a:xfrm>
              <a:off x="9736857" y="2915179"/>
              <a:ext cx="348451" cy="339233"/>
            </a:xfrm>
            <a:prstGeom prst="rect">
              <a:avLst/>
            </a:prstGeom>
            <a:solidFill>
              <a:srgbClr val="FFB3B3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E44A00B-4637-4A39-A0FC-669105FA0B28}"/>
                </a:ext>
              </a:extLst>
            </p:cNvPr>
            <p:cNvSpPr txBox="1"/>
            <p:nvPr/>
          </p:nvSpPr>
          <p:spPr>
            <a:xfrm>
              <a:off x="9665603" y="2824799"/>
              <a:ext cx="35137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6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5" name="Google Shape;178;p33">
              <a:extLst>
                <a:ext uri="{FF2B5EF4-FFF2-40B4-BE49-F238E27FC236}">
                  <a16:creationId xmlns:a16="http://schemas.microsoft.com/office/drawing/2014/main" id="{6ECC1297-4AF7-4B74-9489-A3253EC7E8A2}"/>
                </a:ext>
              </a:extLst>
            </p:cNvPr>
            <p:cNvSpPr/>
            <p:nvPr/>
          </p:nvSpPr>
          <p:spPr>
            <a:xfrm>
              <a:off x="9783340" y="3122263"/>
              <a:ext cx="348451" cy="339233"/>
            </a:xfrm>
            <a:prstGeom prst="rect">
              <a:avLst/>
            </a:prstGeom>
            <a:solidFill>
              <a:srgbClr val="FAFC9C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5A34CA87-D727-40F5-B5C1-413F01B6FE5C}"/>
                </a:ext>
              </a:extLst>
            </p:cNvPr>
            <p:cNvSpPr txBox="1"/>
            <p:nvPr/>
          </p:nvSpPr>
          <p:spPr>
            <a:xfrm>
              <a:off x="9709594" y="3038584"/>
              <a:ext cx="35137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6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7" name="Google Shape;178;p33">
              <a:extLst>
                <a:ext uri="{FF2B5EF4-FFF2-40B4-BE49-F238E27FC236}">
                  <a16:creationId xmlns:a16="http://schemas.microsoft.com/office/drawing/2014/main" id="{E2CA50A5-8D99-4EA3-BDFF-CF847CAEBF3C}"/>
                </a:ext>
              </a:extLst>
            </p:cNvPr>
            <p:cNvSpPr/>
            <p:nvPr/>
          </p:nvSpPr>
          <p:spPr>
            <a:xfrm>
              <a:off x="9831038" y="3347335"/>
              <a:ext cx="348451" cy="339233"/>
            </a:xfrm>
            <a:prstGeom prst="rect">
              <a:avLst/>
            </a:prstGeom>
            <a:solidFill>
              <a:srgbClr val="FDDBF3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CCAB7B7-3112-4D80-8743-73AB0A013041}"/>
                </a:ext>
              </a:extLst>
            </p:cNvPr>
            <p:cNvSpPr txBox="1"/>
            <p:nvPr/>
          </p:nvSpPr>
          <p:spPr>
            <a:xfrm>
              <a:off x="9761213" y="3269772"/>
              <a:ext cx="35137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6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Google Shape;185;p33">
                  <a:extLst>
                    <a:ext uri="{FF2B5EF4-FFF2-40B4-BE49-F238E27FC236}">
                      <a16:creationId xmlns:a16="http://schemas.microsoft.com/office/drawing/2014/main" id="{15CE40B5-290F-41E9-8B67-6B8DC23CB0AE}"/>
                    </a:ext>
                  </a:extLst>
                </p:cNvPr>
                <p:cNvSpPr txBox="1"/>
                <p:nvPr/>
              </p:nvSpPr>
              <p:spPr>
                <a:xfrm>
                  <a:off x="8871747" y="3868480"/>
                  <a:ext cx="408634" cy="8437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" sz="1600" i="1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𝑘</m:t>
                        </m:r>
                        <m:r>
                          <a:rPr lang="es" sz="1600" i="1" baseline="-25000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1</m:t>
                        </m:r>
                      </m:oMath>
                    </m:oMathPara>
                  </a14:m>
                  <a:endParaRPr sz="1600" baseline="-250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Google Shape;185;p33">
                  <a:extLst>
                    <a:ext uri="{FF2B5EF4-FFF2-40B4-BE49-F238E27FC236}">
                      <a16:creationId xmlns:a16="http://schemas.microsoft.com/office/drawing/2014/main" id="{771A48C1-5C16-93E3-CD37-404BCDE315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71747" y="3868480"/>
                  <a:ext cx="408634" cy="84379"/>
                </a:xfrm>
                <a:prstGeom prst="rect">
                  <a:avLst/>
                </a:prstGeom>
                <a:blipFill>
                  <a:blip r:embed="rId9"/>
                  <a:stretch>
                    <a:fillRect b="-30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Google Shape;186;p33">
                  <a:extLst>
                    <a:ext uri="{FF2B5EF4-FFF2-40B4-BE49-F238E27FC236}">
                      <a16:creationId xmlns:a16="http://schemas.microsoft.com/office/drawing/2014/main" id="{EF6D9855-2F2E-45AF-BE72-3D524B25CF18}"/>
                    </a:ext>
                  </a:extLst>
                </p:cNvPr>
                <p:cNvSpPr txBox="1"/>
                <p:nvPr/>
              </p:nvSpPr>
              <p:spPr>
                <a:xfrm>
                  <a:off x="9605887" y="3857285"/>
                  <a:ext cx="456442" cy="1175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𝑘</m:t>
                        </m:r>
                        <m:r>
                          <a:rPr lang="en-US" sz="1600" i="1" baseline="-25000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2</m:t>
                        </m:r>
                      </m:oMath>
                    </m:oMathPara>
                  </a14:m>
                  <a:endParaRPr lang="en-US" sz="1600" baseline="-250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  <a:p>
                  <a:pPr algn="ctr"/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Google Shape;186;p33">
                  <a:extLst>
                    <a:ext uri="{FF2B5EF4-FFF2-40B4-BE49-F238E27FC236}">
                      <a16:creationId xmlns:a16="http://schemas.microsoft.com/office/drawing/2014/main" id="{40B325F9-2DA3-B691-66FF-1C06913CA7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5887" y="3857285"/>
                  <a:ext cx="456442" cy="117564"/>
                </a:xfrm>
                <a:prstGeom prst="rect">
                  <a:avLst/>
                </a:prstGeom>
                <a:blipFill>
                  <a:blip r:embed="rId10"/>
                  <a:stretch>
                    <a:fillRect b="-17368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Google Shape;187;p33">
                  <a:extLst>
                    <a:ext uri="{FF2B5EF4-FFF2-40B4-BE49-F238E27FC236}">
                      <a16:creationId xmlns:a16="http://schemas.microsoft.com/office/drawing/2014/main" id="{C43663BC-218B-48E0-9AD6-C9B6DEF6F331}"/>
                    </a:ext>
                  </a:extLst>
                </p:cNvPr>
                <p:cNvSpPr txBox="1"/>
                <p:nvPr/>
              </p:nvSpPr>
              <p:spPr>
                <a:xfrm>
                  <a:off x="9366001" y="4164674"/>
                  <a:ext cx="392738" cy="39831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𝑘</m:t>
                        </m:r>
                        <m:r>
                          <a:rPr lang="en-US" sz="1600" i="1" baseline="-25000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1</m:t>
                        </m:r>
                      </m:oMath>
                    </m:oMathPara>
                  </a14:m>
                  <a:endParaRPr lang="en-US" sz="1600" baseline="-250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  <a:p>
                  <a:pPr algn="ctr"/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2" name="Google Shape;187;p33">
                  <a:extLst>
                    <a:ext uri="{FF2B5EF4-FFF2-40B4-BE49-F238E27FC236}">
                      <a16:creationId xmlns:a16="http://schemas.microsoft.com/office/drawing/2014/main" id="{5B1F01A0-F752-AB27-070B-4A70A8AE91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6001" y="4164674"/>
                  <a:ext cx="392738" cy="39831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2" name="Google Shape;178;p33">
              <a:extLst>
                <a:ext uri="{FF2B5EF4-FFF2-40B4-BE49-F238E27FC236}">
                  <a16:creationId xmlns:a16="http://schemas.microsoft.com/office/drawing/2014/main" id="{6F55A6E8-C52B-49FD-A0B1-F52377B2A4E2}"/>
                </a:ext>
              </a:extLst>
            </p:cNvPr>
            <p:cNvSpPr/>
            <p:nvPr/>
          </p:nvSpPr>
          <p:spPr>
            <a:xfrm>
              <a:off x="10471784" y="4194502"/>
              <a:ext cx="647692" cy="25810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algn="ctr"/>
              <a:r>
                <a:rPr lang="en-US" sz="1600" b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</a:t>
              </a:r>
              <a:r>
                <a:rPr lang="en-US" sz="1600" b="1" baseline="-250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2</a:t>
              </a:r>
              <a:r>
                <a:rPr lang="en-US" sz="1600" b="1" baseline="300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3" name="Google Shape;186;p33">
                  <a:extLst>
                    <a:ext uri="{FF2B5EF4-FFF2-40B4-BE49-F238E27FC236}">
                      <a16:creationId xmlns:a16="http://schemas.microsoft.com/office/drawing/2014/main" id="{675FA646-563D-4C02-A894-9E129790D8F3}"/>
                    </a:ext>
                  </a:extLst>
                </p:cNvPr>
                <p:cNvSpPr txBox="1"/>
                <p:nvPr/>
              </p:nvSpPr>
              <p:spPr>
                <a:xfrm>
                  <a:off x="10137813" y="4109957"/>
                  <a:ext cx="444052" cy="11756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𝑘</m:t>
                        </m:r>
                        <m:r>
                          <a:rPr lang="en-US" sz="1600" i="1" baseline="-25000" dirty="0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2</m:t>
                        </m:r>
                      </m:oMath>
                    </m:oMathPara>
                  </a14:m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4" name="Google Shape;186;p33">
                  <a:extLst>
                    <a:ext uri="{FF2B5EF4-FFF2-40B4-BE49-F238E27FC236}">
                      <a16:creationId xmlns:a16="http://schemas.microsoft.com/office/drawing/2014/main" id="{FD51E301-1E0E-B8B1-1CB6-B144BB1E3E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7813" y="4109957"/>
                  <a:ext cx="444052" cy="117564"/>
                </a:xfrm>
                <a:prstGeom prst="rect">
                  <a:avLst/>
                </a:prstGeom>
                <a:blipFill>
                  <a:blip r:embed="rId12"/>
                  <a:stretch>
                    <a:fillRect b="-17368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D9EE091-1CDB-45C7-8D1F-52295718168A}"/>
                </a:ext>
              </a:extLst>
            </p:cNvPr>
            <p:cNvSpPr/>
            <p:nvPr/>
          </p:nvSpPr>
          <p:spPr>
            <a:xfrm>
              <a:off x="7710776" y="4194504"/>
              <a:ext cx="647692" cy="623671"/>
            </a:xfrm>
            <a:prstGeom prst="rect">
              <a:avLst/>
            </a:prstGeom>
            <a:solidFill>
              <a:srgbClr val="13BD2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Google Shape;183;p33">
                  <a:extLst>
                    <a:ext uri="{FF2B5EF4-FFF2-40B4-BE49-F238E27FC236}">
                      <a16:creationId xmlns:a16="http://schemas.microsoft.com/office/drawing/2014/main" id="{1208B099-906F-44D2-B513-AC3C8E498408}"/>
                    </a:ext>
                  </a:extLst>
                </p:cNvPr>
                <p:cNvSpPr txBox="1"/>
                <p:nvPr/>
              </p:nvSpPr>
              <p:spPr>
                <a:xfrm>
                  <a:off x="7385907" y="3885279"/>
                  <a:ext cx="1263100" cy="1269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𝑚</m:t>
                        </m:r>
                      </m:oMath>
                    </m:oMathPara>
                  </a14:m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Google Shape;183;p33">
                  <a:extLst>
                    <a:ext uri="{FF2B5EF4-FFF2-40B4-BE49-F238E27FC236}">
                      <a16:creationId xmlns:a16="http://schemas.microsoft.com/office/drawing/2014/main" id="{7B601D36-712D-97A8-1A4E-CA4F092A86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5907" y="3885279"/>
                  <a:ext cx="1263100" cy="126937"/>
                </a:xfrm>
                <a:prstGeom prst="rect">
                  <a:avLst/>
                </a:prstGeom>
                <a:blipFill>
                  <a:blip r:embed="rId13"/>
                  <a:stretch>
                    <a:fillRect b="-1142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FB1BBD61-F18C-4095-A176-7A71FC7B414B}"/>
                </a:ext>
              </a:extLst>
            </p:cNvPr>
            <p:cNvSpPr txBox="1"/>
            <p:nvPr/>
          </p:nvSpPr>
          <p:spPr>
            <a:xfrm>
              <a:off x="7652560" y="4126283"/>
              <a:ext cx="62751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endParaRPr lang="sr-Latn-R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93366AA-A168-48EE-B64A-F19FE7327ECE}"/>
                </a:ext>
              </a:extLst>
            </p:cNvPr>
            <p:cNvSpPr txBox="1"/>
            <p:nvPr/>
          </p:nvSpPr>
          <p:spPr>
            <a:xfrm>
              <a:off x="9215350" y="2729785"/>
              <a:ext cx="3426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E6052C-9136-4988-8117-CE4DE2D449A0}"/>
                </a:ext>
              </a:extLst>
            </p:cNvPr>
            <p:cNvSpPr txBox="1"/>
            <p:nvPr/>
          </p:nvSpPr>
          <p:spPr>
            <a:xfrm>
              <a:off x="10024667" y="2722610"/>
              <a:ext cx="300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31BDCB5-482A-4920-B390-1293A8E19E27}"/>
                </a:ext>
              </a:extLst>
            </p:cNvPr>
            <p:cNvSpPr txBox="1"/>
            <p:nvPr/>
          </p:nvSpPr>
          <p:spPr>
            <a:xfrm>
              <a:off x="8296602" y="4088739"/>
              <a:ext cx="213673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≈</a:t>
              </a:r>
              <a:endParaRPr lang="en-US" sz="1100" dirty="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192CAFE-85EE-4AE5-B673-954F29C040FB}"/>
                </a:ext>
              </a:extLst>
            </p:cNvPr>
            <p:cNvSpPr txBox="1"/>
            <p:nvPr/>
          </p:nvSpPr>
          <p:spPr>
            <a:xfrm>
              <a:off x="9212564" y="4160764"/>
              <a:ext cx="300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6A4D0EB-9C6B-4300-9EBB-F9F916B9090E}"/>
                </a:ext>
              </a:extLst>
            </p:cNvPr>
            <p:cNvSpPr txBox="1"/>
            <p:nvPr/>
          </p:nvSpPr>
          <p:spPr>
            <a:xfrm>
              <a:off x="9982390" y="4152360"/>
              <a:ext cx="273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152" name="Google Shape;178;p33">
              <a:extLst>
                <a:ext uri="{FF2B5EF4-FFF2-40B4-BE49-F238E27FC236}">
                  <a16:creationId xmlns:a16="http://schemas.microsoft.com/office/drawing/2014/main" id="{AF53A0DC-2BA4-40A7-88DA-855C40B6A3DB}"/>
                </a:ext>
              </a:extLst>
            </p:cNvPr>
            <p:cNvSpPr/>
            <p:nvPr/>
          </p:nvSpPr>
          <p:spPr>
            <a:xfrm>
              <a:off x="9713642" y="4194493"/>
              <a:ext cx="250213" cy="317524"/>
            </a:xfrm>
            <a:prstGeom prst="rect">
              <a:avLst/>
            </a:prstGeom>
            <a:solidFill>
              <a:srgbClr val="13BD2F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8FB26F9-75CC-407A-9BFE-296A827B9632}"/>
                </a:ext>
              </a:extLst>
            </p:cNvPr>
            <p:cNvSpPr txBox="1"/>
            <p:nvPr/>
          </p:nvSpPr>
          <p:spPr>
            <a:xfrm>
              <a:off x="9640120" y="4123884"/>
              <a:ext cx="55153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600" b="1" baseline="-250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54" name="Google Shape;177;p33">
              <a:extLst>
                <a:ext uri="{FF2B5EF4-FFF2-40B4-BE49-F238E27FC236}">
                  <a16:creationId xmlns:a16="http://schemas.microsoft.com/office/drawing/2014/main" id="{34A11428-3548-4E7A-87F0-899EF0F2A2A0}"/>
                </a:ext>
              </a:extLst>
            </p:cNvPr>
            <p:cNvSpPr/>
            <p:nvPr/>
          </p:nvSpPr>
          <p:spPr>
            <a:xfrm>
              <a:off x="8901645" y="4194493"/>
              <a:ext cx="348853" cy="645954"/>
            </a:xfrm>
            <a:prstGeom prst="rect">
              <a:avLst/>
            </a:prstGeom>
            <a:solidFill>
              <a:srgbClr val="E7C0F6"/>
            </a:solidFill>
            <a:ln w="1905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endParaRPr sz="1600" baseline="-25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1A51D07C-A960-4142-956E-F1963BCBB8D7}"/>
                </a:ext>
              </a:extLst>
            </p:cNvPr>
            <p:cNvSpPr txBox="1"/>
            <p:nvPr/>
          </p:nvSpPr>
          <p:spPr>
            <a:xfrm>
              <a:off x="8883270" y="2814999"/>
              <a:ext cx="534018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</a:t>
              </a:r>
              <a:r>
                <a:rPr lang="en-US" sz="1600" b="1" baseline="-250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1</a:t>
              </a:r>
            </a:p>
            <a:p>
              <a:endParaRPr lang="en-US" b="1" dirty="0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1B6FD20-E87A-40EC-A8F4-2AC4249FF9C2}"/>
                </a:ext>
              </a:extLst>
            </p:cNvPr>
            <p:cNvSpPr txBox="1"/>
            <p:nvPr/>
          </p:nvSpPr>
          <p:spPr>
            <a:xfrm>
              <a:off x="8874008" y="4301528"/>
              <a:ext cx="632246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</a:t>
              </a:r>
              <a:r>
                <a:rPr lang="en-US" sz="1600" b="1" baseline="-250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1</a:t>
              </a:r>
            </a:p>
            <a:p>
              <a:endParaRPr lang="en-US" b="1" dirty="0"/>
            </a:p>
          </p:txBody>
        </p:sp>
        <p:sp>
          <p:nvSpPr>
            <p:cNvPr id="157" name="Left Brace 156">
              <a:extLst>
                <a:ext uri="{FF2B5EF4-FFF2-40B4-BE49-F238E27FC236}">
                  <a16:creationId xmlns:a16="http://schemas.microsoft.com/office/drawing/2014/main" id="{CCA7D092-416A-491F-A5E7-F3AD3C45F4DF}"/>
                </a:ext>
              </a:extLst>
            </p:cNvPr>
            <p:cNvSpPr/>
            <p:nvPr/>
          </p:nvSpPr>
          <p:spPr>
            <a:xfrm flipH="1">
              <a:off x="11258795" y="2423725"/>
              <a:ext cx="197385" cy="2527008"/>
            </a:xfrm>
            <a:prstGeom prst="leftBrace">
              <a:avLst>
                <a:gd name="adj1" fmla="val 211168"/>
                <a:gd name="adj2" fmla="val 50187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2167261-1DA5-40FC-809B-171466D93AD5}"/>
                </a:ext>
              </a:extLst>
            </p:cNvPr>
            <p:cNvSpPr txBox="1"/>
            <p:nvPr/>
          </p:nvSpPr>
          <p:spPr>
            <a:xfrm>
              <a:off x="11502963" y="2255185"/>
              <a:ext cx="453971" cy="2506690"/>
            </a:xfrm>
            <a:prstGeom prst="rect">
              <a:avLst/>
            </a:prstGeom>
            <a:noFill/>
          </p:spPr>
          <p:txBody>
            <a:bodyPr vert="vert270" wrap="square" lIns="102870" tIns="0" rIns="102870" bIns="0" rtlCol="0">
              <a:spAutoFit/>
            </a:bodyPr>
            <a:lstStyle/>
            <a:p>
              <a:r>
                <a:rPr lang="en-US" sz="1600" dirty="0"/>
                <a:t>Simultaneous decomposition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EAFE46A-E51E-47C8-8BD7-D16EF1ED67D4}"/>
                </a:ext>
              </a:extLst>
            </p:cNvPr>
            <p:cNvSpPr/>
            <p:nvPr/>
          </p:nvSpPr>
          <p:spPr>
            <a:xfrm>
              <a:off x="7204441" y="1848744"/>
              <a:ext cx="43595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b="1" dirty="0" err="1"/>
                <a:t>NetSC</a:t>
              </a:r>
              <a:r>
                <a:rPr lang="en-US" b="1" dirty="0"/>
                <a:t>-NMTF data integration framework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Google Shape;182;p33">
                  <a:extLst>
                    <a:ext uri="{FF2B5EF4-FFF2-40B4-BE49-F238E27FC236}">
                      <a16:creationId xmlns:a16="http://schemas.microsoft.com/office/drawing/2014/main" id="{459998C0-0E63-4F5F-B1A7-EF9CA5041B10}"/>
                    </a:ext>
                  </a:extLst>
                </p:cNvPr>
                <p:cNvSpPr txBox="1"/>
                <p:nvPr/>
              </p:nvSpPr>
              <p:spPr>
                <a:xfrm>
                  <a:off x="7202983" y="4281842"/>
                  <a:ext cx="768397" cy="903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𝑛</m:t>
                        </m:r>
                      </m:oMath>
                    </m:oMathPara>
                  </a14:m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4" name="Google Shape;182;p33">
                  <a:extLst>
                    <a:ext uri="{FF2B5EF4-FFF2-40B4-BE49-F238E27FC236}">
                      <a16:creationId xmlns:a16="http://schemas.microsoft.com/office/drawing/2014/main" id="{13CC689A-A548-F921-2F4B-50B9300BDB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2983" y="4281842"/>
                  <a:ext cx="768397" cy="90371"/>
                </a:xfrm>
                <a:prstGeom prst="rect">
                  <a:avLst/>
                </a:prstGeom>
                <a:blipFill>
                  <a:blip r:embed="rId14"/>
                  <a:stretch>
                    <a:fillRect b="-20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Google Shape;183;p33">
                  <a:extLst>
                    <a:ext uri="{FF2B5EF4-FFF2-40B4-BE49-F238E27FC236}">
                      <a16:creationId xmlns:a16="http://schemas.microsoft.com/office/drawing/2014/main" id="{53CAEF91-E022-47E8-A81E-370EF2D01B42}"/>
                    </a:ext>
                  </a:extLst>
                </p:cNvPr>
                <p:cNvSpPr txBox="1"/>
                <p:nvPr/>
              </p:nvSpPr>
              <p:spPr>
                <a:xfrm>
                  <a:off x="10511205" y="3885279"/>
                  <a:ext cx="507985" cy="12693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𝑚</m:t>
                        </m:r>
                      </m:oMath>
                    </m:oMathPara>
                  </a14:m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5" name="Google Shape;183;p33">
                  <a:extLst>
                    <a:ext uri="{FF2B5EF4-FFF2-40B4-BE49-F238E27FC236}">
                      <a16:creationId xmlns:a16="http://schemas.microsoft.com/office/drawing/2014/main" id="{196A74A6-3EA0-76C6-CD2A-917B17663A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1205" y="3885279"/>
                  <a:ext cx="507985" cy="126937"/>
                </a:xfrm>
                <a:prstGeom prst="rect">
                  <a:avLst/>
                </a:prstGeom>
                <a:blipFill>
                  <a:blip r:embed="rId15"/>
                  <a:stretch>
                    <a:fillRect b="-1142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Google Shape;182;p33">
                  <a:extLst>
                    <a:ext uri="{FF2B5EF4-FFF2-40B4-BE49-F238E27FC236}">
                      <a16:creationId xmlns:a16="http://schemas.microsoft.com/office/drawing/2014/main" id="{B31B41E9-E29A-42FF-8522-CF59933DB4C2}"/>
                    </a:ext>
                  </a:extLst>
                </p:cNvPr>
                <p:cNvSpPr txBox="1"/>
                <p:nvPr/>
              </p:nvSpPr>
              <p:spPr>
                <a:xfrm>
                  <a:off x="8408661" y="2830781"/>
                  <a:ext cx="768397" cy="903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𝑛</m:t>
                        </m:r>
                      </m:oMath>
                    </m:oMathPara>
                  </a14:m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6" name="Google Shape;182;p33">
                  <a:extLst>
                    <a:ext uri="{FF2B5EF4-FFF2-40B4-BE49-F238E27FC236}">
                      <a16:creationId xmlns:a16="http://schemas.microsoft.com/office/drawing/2014/main" id="{E6C73CD8-1150-5E82-4457-C4B56836DC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8661" y="2830781"/>
                  <a:ext cx="768397" cy="90371"/>
                </a:xfrm>
                <a:prstGeom prst="rect">
                  <a:avLst/>
                </a:prstGeom>
                <a:blipFill>
                  <a:blip r:embed="rId16"/>
                  <a:stretch>
                    <a:fillRect b="-20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Google Shape;182;p33">
                  <a:extLst>
                    <a:ext uri="{FF2B5EF4-FFF2-40B4-BE49-F238E27FC236}">
                      <a16:creationId xmlns:a16="http://schemas.microsoft.com/office/drawing/2014/main" id="{FCAB1D89-2D83-485B-AFAF-B5F6BB0BF86E}"/>
                    </a:ext>
                  </a:extLst>
                </p:cNvPr>
                <p:cNvSpPr txBox="1"/>
                <p:nvPr/>
              </p:nvSpPr>
              <p:spPr>
                <a:xfrm>
                  <a:off x="10518186" y="2383086"/>
                  <a:ext cx="768397" cy="903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𝑛</m:t>
                        </m:r>
                      </m:oMath>
                    </m:oMathPara>
                  </a14:m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7" name="Google Shape;182;p33">
                  <a:extLst>
                    <a:ext uri="{FF2B5EF4-FFF2-40B4-BE49-F238E27FC236}">
                      <a16:creationId xmlns:a16="http://schemas.microsoft.com/office/drawing/2014/main" id="{592B5C34-7125-A10D-7DAD-0201D2BD5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8186" y="2383086"/>
                  <a:ext cx="768397" cy="90371"/>
                </a:xfrm>
                <a:prstGeom prst="rect">
                  <a:avLst/>
                </a:prstGeom>
                <a:blipFill>
                  <a:blip r:embed="rId17"/>
                  <a:stretch>
                    <a:fillRect b="-20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Google Shape;182;p33">
                  <a:extLst>
                    <a:ext uri="{FF2B5EF4-FFF2-40B4-BE49-F238E27FC236}">
                      <a16:creationId xmlns:a16="http://schemas.microsoft.com/office/drawing/2014/main" id="{1E7F6BFA-08B6-49A6-AC67-F0DF845D4F8E}"/>
                    </a:ext>
                  </a:extLst>
                </p:cNvPr>
                <p:cNvSpPr txBox="1"/>
                <p:nvPr/>
              </p:nvSpPr>
              <p:spPr>
                <a:xfrm>
                  <a:off x="8426466" y="4278661"/>
                  <a:ext cx="768397" cy="9037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68569" tIns="34275" rIns="68569" bIns="3427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  <a:ea typeface="Calibri"/>
                            <a:cs typeface="Calibri" panose="020F0502020204030204" pitchFamily="34" charset="0"/>
                            <a:sym typeface="Calibri"/>
                          </a:rPr>
                          <m:t>𝑛</m:t>
                        </m:r>
                      </m:oMath>
                    </m:oMathPara>
                  </a14:m>
                  <a:endParaRPr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58" name="Google Shape;182;p33">
                  <a:extLst>
                    <a:ext uri="{FF2B5EF4-FFF2-40B4-BE49-F238E27FC236}">
                      <a16:creationId xmlns:a16="http://schemas.microsoft.com/office/drawing/2014/main" id="{B0B51DDB-9472-78B4-060C-0F70D4CB3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6466" y="4278661"/>
                  <a:ext cx="768397" cy="90371"/>
                </a:xfrm>
                <a:prstGeom prst="rect">
                  <a:avLst/>
                </a:prstGeom>
                <a:blipFill>
                  <a:blip r:embed="rId18"/>
                  <a:stretch>
                    <a:fillRect b="-200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058558A8-5803-4EF1-8E0C-468CE09674E4}"/>
                  </a:ext>
                </a:extLst>
              </p:cNvPr>
              <p:cNvSpPr txBox="1"/>
              <p:nvPr/>
            </p:nvSpPr>
            <p:spPr>
              <a:xfrm>
                <a:off x="7004806" y="5750310"/>
                <a:ext cx="1021862" cy="246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058558A8-5803-4EF1-8E0C-468CE0967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4806" y="5750310"/>
                <a:ext cx="1021862" cy="246222"/>
              </a:xfrm>
              <a:prstGeom prst="rect">
                <a:avLst/>
              </a:prstGeom>
              <a:blipFill>
                <a:blip r:embed="rId19"/>
                <a:stretch>
                  <a:fillRect l="-5952" r="-2976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8B5ADD40-7A86-4ACF-B23A-56A0F81E4F94}"/>
                  </a:ext>
                </a:extLst>
              </p:cNvPr>
              <p:cNvSpPr txBox="1"/>
              <p:nvPr/>
            </p:nvSpPr>
            <p:spPr>
              <a:xfrm>
                <a:off x="4392240" y="6237610"/>
                <a:ext cx="5304529" cy="7825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 + 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𝐺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8B5ADD40-7A86-4ACF-B23A-56A0F81E4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240" y="6237610"/>
                <a:ext cx="5304529" cy="78258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9" name="TextBox 288">
            <a:extLst>
              <a:ext uri="{FF2B5EF4-FFF2-40B4-BE49-F238E27FC236}">
                <a16:creationId xmlns:a16="http://schemas.microsoft.com/office/drawing/2014/main" id="{1EBF68A9-B16B-4FC6-8880-7DD7F3A248F5}"/>
              </a:ext>
            </a:extLst>
          </p:cNvPr>
          <p:cNvSpPr txBox="1"/>
          <p:nvPr/>
        </p:nvSpPr>
        <p:spPr>
          <a:xfrm>
            <a:off x="6463773" y="5978365"/>
            <a:ext cx="203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“gene embeddings”</a:t>
            </a:r>
          </a:p>
        </p:txBody>
      </p:sp>
      <p:sp>
        <p:nvSpPr>
          <p:cNvPr id="297" name="Text Box 5">
            <a:extLst>
              <a:ext uri="{FF2B5EF4-FFF2-40B4-BE49-F238E27FC236}">
                <a16:creationId xmlns:a16="http://schemas.microsoft.com/office/drawing/2014/main" id="{73769850-29FC-4CB4-AE8D-CAE12D655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21" y="7076642"/>
            <a:ext cx="9576594" cy="44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0" dirty="0"/>
              <a:t>Katarina </a:t>
            </a:r>
            <a:r>
              <a:rPr lang="en-US" altLang="en-US" sz="1200" b="0" dirty="0" err="1"/>
              <a:t>Mihajlović</a:t>
            </a:r>
            <a:r>
              <a:rPr lang="en-US" altLang="en-US" sz="1200" b="0" dirty="0"/>
              <a:t>, Noël </a:t>
            </a:r>
            <a:r>
              <a:rPr lang="en-US" altLang="en-US" sz="1200" b="0" dirty="0" err="1"/>
              <a:t>Malod-Dognin</a:t>
            </a:r>
            <a:r>
              <a:rPr lang="en-US" altLang="en-US" sz="1200" b="0" dirty="0"/>
              <a:t>, </a:t>
            </a:r>
            <a:r>
              <a:rPr lang="en-US" altLang="en-US" sz="1200" b="0" dirty="0" err="1"/>
              <a:t>Corrado</a:t>
            </a:r>
            <a:r>
              <a:rPr lang="en-US" altLang="en-US" sz="1200" b="0" dirty="0"/>
              <a:t> </a:t>
            </a:r>
            <a:r>
              <a:rPr lang="en-US" altLang="en-US" sz="1200" b="0" dirty="0" err="1"/>
              <a:t>Ameli</a:t>
            </a:r>
            <a:r>
              <a:rPr lang="en-US" altLang="en-US" sz="1200" b="0" dirty="0"/>
              <a:t>, Alexander </a:t>
            </a:r>
            <a:r>
              <a:rPr lang="en-US" altLang="en-US" sz="1200" b="0" dirty="0" err="1"/>
              <a:t>Skupin</a:t>
            </a:r>
            <a:r>
              <a:rPr lang="en-US" altLang="en-US" sz="1200" b="0" dirty="0"/>
              <a:t>, </a:t>
            </a:r>
            <a:r>
              <a:rPr lang="en-US" altLang="en-US" sz="1200" dirty="0" err="1"/>
              <a:t>Nataša</a:t>
            </a:r>
            <a:r>
              <a:rPr lang="en-US" altLang="en-US" sz="1200" dirty="0"/>
              <a:t> </a:t>
            </a:r>
            <a:r>
              <a:rPr lang="en-US" altLang="en-US" sz="1200" dirty="0" err="1"/>
              <a:t>Pržulj</a:t>
            </a:r>
            <a:r>
              <a:rPr lang="en-US" altLang="en-US" sz="1200" b="0" dirty="0"/>
              <a:t>, “MONFIT: Multi-omics factorization-based integration of time-series data sheds light on Parkinson’s disease,” </a:t>
            </a:r>
            <a:r>
              <a:rPr lang="en-US" altLang="en-US" sz="1200" b="0" i="1" dirty="0"/>
              <a:t>NAR Molecular Medicine</a:t>
            </a:r>
            <a:r>
              <a:rPr lang="en-US" altLang="en-US" sz="1200" b="0" dirty="0"/>
              <a:t>, 1 (4), 2024</a:t>
            </a:r>
          </a:p>
        </p:txBody>
      </p:sp>
      <p:pic>
        <p:nvPicPr>
          <p:cNvPr id="314" name="Picture 2">
            <a:extLst>
              <a:ext uri="{FF2B5EF4-FFF2-40B4-BE49-F238E27FC236}">
                <a16:creationId xmlns:a16="http://schemas.microsoft.com/office/drawing/2014/main" id="{8B1E694B-0491-40F2-9896-24C8B024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" name="TextBox 6">
            <a:extLst>
              <a:ext uri="{FF2B5EF4-FFF2-40B4-BE49-F238E27FC236}">
                <a16:creationId xmlns:a16="http://schemas.microsoft.com/office/drawing/2014/main" id="{500A9035-F22F-411C-BE98-3351AED2D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237" name="Google Shape;104;p2">
            <a:extLst>
              <a:ext uri="{FF2B5EF4-FFF2-40B4-BE49-F238E27FC236}">
                <a16:creationId xmlns:a16="http://schemas.microsoft.com/office/drawing/2014/main" id="{19C18D20-F4C0-48A4-8AEA-E3A91AD0BCF5}"/>
              </a:ext>
            </a:extLst>
          </p:cNvPr>
          <p:cNvSpPr txBox="1"/>
          <p:nvPr/>
        </p:nvSpPr>
        <p:spPr>
          <a:xfrm>
            <a:off x="863848" y="692696"/>
            <a:ext cx="9001000" cy="77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33345" indent="-488895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</a:pPr>
            <a:r>
              <a:rPr lang="en-GB" sz="2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Time-series multi-omics single-cell data – E.g. Parkinson’s</a:t>
            </a:r>
          </a:p>
          <a:p>
            <a:pPr marL="533345" lvl="0" indent="-488895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</a:pPr>
            <a:endParaRPr lang="en-GB" sz="24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Title 1">
            <a:extLst>
              <a:ext uri="{FF2B5EF4-FFF2-40B4-BE49-F238E27FC236}">
                <a16:creationId xmlns:a16="http://schemas.microsoft.com/office/drawing/2014/main" id="{BF09CC8E-5024-4822-9DF9-D7BB45D1E9A9}"/>
              </a:ext>
            </a:extLst>
          </p:cNvPr>
          <p:cNvSpPr txBox="1">
            <a:spLocks/>
          </p:cNvSpPr>
          <p:nvPr/>
        </p:nvSpPr>
        <p:spPr bwMode="auto">
          <a:xfrm>
            <a:off x="1233235" y="3699107"/>
            <a:ext cx="4359575" cy="56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340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492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8645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5797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2800" kern="0" dirty="0">
                <a:latin typeface="+mn-lt"/>
              </a:rPr>
              <a:t>Prior knowledge:</a:t>
            </a:r>
            <a:endParaRPr lang="en-US" sz="1200" b="0" kern="0" dirty="0">
              <a:latin typeface="+mn-lt"/>
            </a:endParaRPr>
          </a:p>
        </p:txBody>
      </p:sp>
      <p:sp>
        <p:nvSpPr>
          <p:cNvPr id="293" name="Title 1">
            <a:extLst>
              <a:ext uri="{FF2B5EF4-FFF2-40B4-BE49-F238E27FC236}">
                <a16:creationId xmlns:a16="http://schemas.microsoft.com/office/drawing/2014/main" id="{9EB49B6C-617F-43BA-AF90-EA9F68095841}"/>
              </a:ext>
            </a:extLst>
          </p:cNvPr>
          <p:cNvSpPr txBox="1">
            <a:spLocks/>
          </p:cNvSpPr>
          <p:nvPr/>
        </p:nvSpPr>
        <p:spPr bwMode="auto">
          <a:xfrm>
            <a:off x="1016630" y="4937696"/>
            <a:ext cx="4359575" cy="56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 b="1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algn="ctr" defTabSz="449216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514340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492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8645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5797" indent="-228576" algn="ctr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r>
              <a:rPr lang="en-US" sz="2800" kern="0" dirty="0">
                <a:latin typeface="+mn-lt"/>
              </a:rPr>
              <a:t>Phenotype (</a:t>
            </a:r>
            <a:r>
              <a:rPr lang="en-US" sz="2800" kern="0" dirty="0" err="1">
                <a:latin typeface="+mn-lt"/>
              </a:rPr>
              <a:t>sc</a:t>
            </a:r>
            <a:r>
              <a:rPr lang="en-US" sz="2800" kern="0" dirty="0">
                <a:latin typeface="+mn-lt"/>
              </a:rPr>
              <a:t>)</a:t>
            </a:r>
          </a:p>
          <a:p>
            <a:r>
              <a:rPr lang="en-US" sz="2800" kern="0" dirty="0">
                <a:solidFill>
                  <a:srgbClr val="FF0000"/>
                </a:solidFill>
                <a:latin typeface="+mn-lt"/>
              </a:rPr>
              <a:t>Disease</a:t>
            </a:r>
            <a:r>
              <a:rPr lang="en-US" sz="2800" kern="0" dirty="0">
                <a:latin typeface="+mn-lt"/>
              </a:rPr>
              <a:t> / </a:t>
            </a:r>
            <a:r>
              <a:rPr lang="en-US" sz="2800" kern="0" dirty="0">
                <a:solidFill>
                  <a:schemeClr val="accent2"/>
                </a:solidFill>
                <a:latin typeface="+mn-lt"/>
              </a:rPr>
              <a:t>Control</a:t>
            </a:r>
            <a:r>
              <a:rPr lang="en-US" sz="2800" kern="0" dirty="0">
                <a:latin typeface="+mn-lt"/>
              </a:rPr>
              <a:t>:</a:t>
            </a:r>
            <a:endParaRPr lang="en-US" sz="1200" b="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42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65" grpId="0"/>
      <p:bldP spid="288" grpId="0"/>
      <p:bldP spid="28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 Box 5">
            <a:extLst>
              <a:ext uri="{FF2B5EF4-FFF2-40B4-BE49-F238E27FC236}">
                <a16:creationId xmlns:a16="http://schemas.microsoft.com/office/drawing/2014/main" id="{73769850-29FC-4CB4-AE8D-CAE12D655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21" y="7076642"/>
            <a:ext cx="9576594" cy="447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9207" tIns="51588" rIns="99207" bIns="51588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 b="0" dirty="0"/>
              <a:t>Katarina </a:t>
            </a:r>
            <a:r>
              <a:rPr lang="en-US" altLang="en-US" sz="1200" b="0" dirty="0" err="1"/>
              <a:t>Mihajlović</a:t>
            </a:r>
            <a:r>
              <a:rPr lang="en-US" altLang="en-US" sz="1200" b="0" dirty="0"/>
              <a:t>, Noël </a:t>
            </a:r>
            <a:r>
              <a:rPr lang="en-US" altLang="en-US" sz="1200" b="0" dirty="0" err="1"/>
              <a:t>Malod-Dognin</a:t>
            </a:r>
            <a:r>
              <a:rPr lang="en-US" altLang="en-US" sz="1200" b="0" dirty="0"/>
              <a:t>, </a:t>
            </a:r>
            <a:r>
              <a:rPr lang="en-US" altLang="en-US" sz="1200" b="0" dirty="0" err="1"/>
              <a:t>Corrado</a:t>
            </a:r>
            <a:r>
              <a:rPr lang="en-US" altLang="en-US" sz="1200" b="0" dirty="0"/>
              <a:t> </a:t>
            </a:r>
            <a:r>
              <a:rPr lang="en-US" altLang="en-US" sz="1200" b="0" dirty="0" err="1"/>
              <a:t>Ameli</a:t>
            </a:r>
            <a:r>
              <a:rPr lang="en-US" altLang="en-US" sz="1200" b="0" dirty="0"/>
              <a:t>, Alexander </a:t>
            </a:r>
            <a:r>
              <a:rPr lang="en-US" altLang="en-US" sz="1200" b="0" dirty="0" err="1"/>
              <a:t>Skupin</a:t>
            </a:r>
            <a:r>
              <a:rPr lang="en-US" altLang="en-US" sz="1200" b="0" dirty="0"/>
              <a:t>, </a:t>
            </a:r>
            <a:r>
              <a:rPr lang="en-US" altLang="en-US" sz="1200" dirty="0" err="1"/>
              <a:t>Nataša</a:t>
            </a:r>
            <a:r>
              <a:rPr lang="en-US" altLang="en-US" sz="1200" dirty="0"/>
              <a:t> </a:t>
            </a:r>
            <a:r>
              <a:rPr lang="en-US" altLang="en-US" sz="1200" dirty="0" err="1"/>
              <a:t>Pržulj</a:t>
            </a:r>
            <a:r>
              <a:rPr lang="en-US" altLang="en-US" sz="1200" b="0" dirty="0"/>
              <a:t>, “MONFIT: Multi-omics factorization-based integration of time-series data sheds light on Parkinson’s disease,” </a:t>
            </a:r>
            <a:r>
              <a:rPr lang="en-US" altLang="en-US" sz="1200" b="0" i="1" dirty="0"/>
              <a:t>NAR Molecular Medicine</a:t>
            </a:r>
            <a:r>
              <a:rPr lang="en-US" altLang="en-US" sz="1200" b="0" dirty="0"/>
              <a:t>, 1 (4), 2024</a:t>
            </a:r>
          </a:p>
        </p:txBody>
      </p:sp>
      <p:pic>
        <p:nvPicPr>
          <p:cNvPr id="314" name="Picture 2">
            <a:extLst>
              <a:ext uri="{FF2B5EF4-FFF2-40B4-BE49-F238E27FC236}">
                <a16:creationId xmlns:a16="http://schemas.microsoft.com/office/drawing/2014/main" id="{8B1E694B-0491-40F2-9896-24C8B024C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" name="TextBox 6">
            <a:extLst>
              <a:ext uri="{FF2B5EF4-FFF2-40B4-BE49-F238E27FC236}">
                <a16:creationId xmlns:a16="http://schemas.microsoft.com/office/drawing/2014/main" id="{500A9035-F22F-411C-BE98-3351AED2D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2. Novel Methods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01E951D7-2FB6-460B-B4D8-D13B81FBFE3A}"/>
              </a:ext>
            </a:extLst>
          </p:cNvPr>
          <p:cNvSpPr txBox="1"/>
          <p:nvPr/>
        </p:nvSpPr>
        <p:spPr>
          <a:xfrm>
            <a:off x="3857791" y="2856346"/>
            <a:ext cx="2882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Has the gene moved?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2" name="Google Shape;84;p13">
                <a:extLst>
                  <a:ext uri="{FF2B5EF4-FFF2-40B4-BE49-F238E27FC236}">
                    <a16:creationId xmlns:a16="http://schemas.microsoft.com/office/drawing/2014/main" id="{0DF7F05C-EFE5-4854-8AEB-CAD18B852AE8}"/>
                  </a:ext>
                </a:extLst>
              </p:cNvPr>
              <p:cNvSpPr txBox="1"/>
              <p:nvPr/>
            </p:nvSpPr>
            <p:spPr>
              <a:xfrm>
                <a:off x="5901691" y="1907629"/>
                <a:ext cx="3920481" cy="489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</a:rPr>
                  <a:t>Disease</a:t>
                </a:r>
                <a:r>
                  <a:rPr lang="en-US" b="1" dirty="0">
                    <a:solidFill>
                      <a:schemeClr val="dk1"/>
                    </a:solidFill>
                  </a:rPr>
                  <a:t>: Gene embeddings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sSub>
                          <m:sSub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sub>
                      <m:sup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sup>
                    </m:sSubSup>
                  </m:oMath>
                </a14:m>
                <a:endParaRPr lang="en-US" sz="1800" b="1" dirty="0"/>
              </a:p>
            </p:txBody>
          </p:sp>
        </mc:Choice>
        <mc:Fallback>
          <p:sp>
            <p:nvSpPr>
              <p:cNvPr id="292" name="Google Shape;84;p13">
                <a:extLst>
                  <a:ext uri="{FF2B5EF4-FFF2-40B4-BE49-F238E27FC236}">
                    <a16:creationId xmlns:a16="http://schemas.microsoft.com/office/drawing/2014/main" id="{0DF7F05C-EFE5-4854-8AEB-CAD18B852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691" y="1907629"/>
                <a:ext cx="3920481" cy="489334"/>
              </a:xfrm>
              <a:prstGeom prst="rect">
                <a:avLst/>
              </a:prstGeom>
              <a:blipFill>
                <a:blip r:embed="rId4"/>
                <a:stretch>
                  <a:fillRect l="-311" b="-37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44BAA2F2-FB39-474E-ADF1-3FA0C7734D50}"/>
                  </a:ext>
                </a:extLst>
              </p:cNvPr>
              <p:cNvSpPr/>
              <p:nvPr/>
            </p:nvSpPr>
            <p:spPr>
              <a:xfrm>
                <a:off x="431800" y="1981208"/>
                <a:ext cx="3939362" cy="4052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en-US" b="1" dirty="0">
                    <a:solidFill>
                      <a:schemeClr val="accent2"/>
                    </a:solidFill>
                  </a:rPr>
                  <a:t>Control</a:t>
                </a:r>
                <a:r>
                  <a:rPr lang="en-US" b="1" dirty="0">
                    <a:solidFill>
                      <a:schemeClr val="dk1"/>
                    </a:solidFill>
                  </a:rPr>
                  <a:t>: Gene embeddings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3C09F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3C09F7"/>
                            </a:solidFill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sSub>
                          <m:sSubPr>
                            <m:ctrlPr>
                              <a:rPr lang="en-US" sz="1800" b="1" i="1" smtClean="0">
                                <a:solidFill>
                                  <a:srgbClr val="3C09F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 smtClean="0">
                                <a:solidFill>
                                  <a:srgbClr val="3C09F7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sz="1800" b="1" i="1" smtClean="0">
                                <a:solidFill>
                                  <a:srgbClr val="3C09F7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sub>
                      <m:sup>
                        <m:r>
                          <a:rPr lang="en-US" sz="1800" b="1" i="1" smtClean="0">
                            <a:solidFill>
                              <a:srgbClr val="3C09F7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p>
                    </m:sSubSup>
                  </m:oMath>
                </a14:m>
                <a:endParaRPr lang="en-US" b="1" dirty="0">
                  <a:solidFill>
                    <a:srgbClr val="D087ED"/>
                  </a:solidFill>
                </a:endParaRPr>
              </a:p>
            </p:txBody>
          </p:sp>
        </mc:Choice>
        <mc:Fallback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44BAA2F2-FB39-474E-ADF1-3FA0C7734D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800" y="1981208"/>
                <a:ext cx="3939362" cy="405239"/>
              </a:xfrm>
              <a:prstGeom prst="rect">
                <a:avLst/>
              </a:prstGeom>
              <a:blipFill>
                <a:blip r:embed="rId5"/>
                <a:stretch>
                  <a:fillRect t="-7576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4" name="Google Shape;56;p13">
            <a:extLst>
              <a:ext uri="{FF2B5EF4-FFF2-40B4-BE49-F238E27FC236}">
                <a16:creationId xmlns:a16="http://schemas.microsoft.com/office/drawing/2014/main" id="{2294E600-E73A-4232-A533-C84D50CECDC5}"/>
              </a:ext>
            </a:extLst>
          </p:cNvPr>
          <p:cNvSpPr txBox="1"/>
          <p:nvPr/>
        </p:nvSpPr>
        <p:spPr>
          <a:xfrm>
            <a:off x="1247948" y="3843298"/>
            <a:ext cx="875175" cy="28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8</a:t>
            </a:r>
            <a:endParaRPr sz="1200" baseline="-25000" dirty="0"/>
          </a:p>
        </p:txBody>
      </p:sp>
      <p:sp>
        <p:nvSpPr>
          <p:cNvPr id="295" name="Google Shape;69;p13">
            <a:extLst>
              <a:ext uri="{FF2B5EF4-FFF2-40B4-BE49-F238E27FC236}">
                <a16:creationId xmlns:a16="http://schemas.microsoft.com/office/drawing/2014/main" id="{420C187A-AD51-4BF8-B3EE-4C14C752349F}"/>
              </a:ext>
            </a:extLst>
          </p:cNvPr>
          <p:cNvSpPr txBox="1"/>
          <p:nvPr/>
        </p:nvSpPr>
        <p:spPr>
          <a:xfrm>
            <a:off x="2145361" y="4012297"/>
            <a:ext cx="875175" cy="28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7</a:t>
            </a:r>
            <a:endParaRPr sz="1200" baseline="-25000" dirty="0"/>
          </a:p>
        </p:txBody>
      </p: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A19D9849-0E14-4676-8361-BDE61E5E5E0F}"/>
              </a:ext>
            </a:extLst>
          </p:cNvPr>
          <p:cNvGrpSpPr/>
          <p:nvPr/>
        </p:nvGrpSpPr>
        <p:grpSpPr>
          <a:xfrm>
            <a:off x="1433575" y="2618683"/>
            <a:ext cx="1780662" cy="1701782"/>
            <a:chOff x="2144612" y="4573448"/>
            <a:chExt cx="1885091" cy="1764246"/>
          </a:xfrm>
        </p:grpSpPr>
        <p:cxnSp>
          <p:nvCxnSpPr>
            <p:cNvPr id="298" name="Google Shape;78;p13">
              <a:extLst>
                <a:ext uri="{FF2B5EF4-FFF2-40B4-BE49-F238E27FC236}">
                  <a16:creationId xmlns:a16="http://schemas.microsoft.com/office/drawing/2014/main" id="{CFF418B4-B761-4C9C-B406-A7E6981290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4612" y="5744334"/>
              <a:ext cx="925759" cy="588649"/>
            </a:xfrm>
            <a:prstGeom prst="straightConnector1">
              <a:avLst/>
            </a:prstGeom>
            <a:noFill/>
            <a:ln w="9525" cap="flat" cmpd="sng">
              <a:solidFill>
                <a:srgbClr val="3C09F7"/>
              </a:solidFill>
              <a:prstDash val="sysDash"/>
              <a:round/>
              <a:headEnd type="none" w="med" len="med"/>
              <a:tailEnd type="triangle" w="med" len="med"/>
            </a:ln>
          </p:spPr>
        </p:cxnSp>
        <p:cxnSp>
          <p:nvCxnSpPr>
            <p:cNvPr id="299" name="Google Shape;79;p13">
              <a:extLst>
                <a:ext uri="{FF2B5EF4-FFF2-40B4-BE49-F238E27FC236}">
                  <a16:creationId xmlns:a16="http://schemas.microsoft.com/office/drawing/2014/main" id="{D40D8A8D-D0E2-4C27-8EBA-6CC620EF256A}"/>
                </a:ext>
              </a:extLst>
            </p:cNvPr>
            <p:cNvCxnSpPr/>
            <p:nvPr/>
          </p:nvCxnSpPr>
          <p:spPr>
            <a:xfrm>
              <a:off x="3073903" y="5737094"/>
              <a:ext cx="955800" cy="600600"/>
            </a:xfrm>
            <a:prstGeom prst="straightConnector1">
              <a:avLst/>
            </a:prstGeom>
            <a:noFill/>
            <a:ln w="9525" cap="flat" cmpd="sng">
              <a:solidFill>
                <a:srgbClr val="3C09F7"/>
              </a:solidFill>
              <a:prstDash val="sysDash"/>
              <a:round/>
              <a:headEnd type="none" w="med" len="med"/>
              <a:tailEnd type="triangle" w="med" len="med"/>
            </a:ln>
          </p:spPr>
        </p:cxnSp>
        <p:cxnSp>
          <p:nvCxnSpPr>
            <p:cNvPr id="300" name="Google Shape;80;p13">
              <a:extLst>
                <a:ext uri="{FF2B5EF4-FFF2-40B4-BE49-F238E27FC236}">
                  <a16:creationId xmlns:a16="http://schemas.microsoft.com/office/drawing/2014/main" id="{A1DF533E-6140-47FD-BFA5-BEF08CDB0D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5301" y="4573448"/>
              <a:ext cx="17667" cy="1170886"/>
            </a:xfrm>
            <a:prstGeom prst="straightConnector1">
              <a:avLst/>
            </a:prstGeom>
            <a:noFill/>
            <a:ln w="9525" cap="flat" cmpd="sng">
              <a:solidFill>
                <a:srgbClr val="3C09F7"/>
              </a:solidFill>
              <a:prstDash val="sysDash"/>
              <a:round/>
              <a:headEnd type="none" w="med" len="med"/>
              <a:tailEnd type="triangle" w="med" len="med"/>
            </a:ln>
          </p:spPr>
        </p:cxnSp>
      </p:grpSp>
      <p:sp>
        <p:nvSpPr>
          <p:cNvPr id="301" name="Google Shape;150;p13">
            <a:extLst>
              <a:ext uri="{FF2B5EF4-FFF2-40B4-BE49-F238E27FC236}">
                <a16:creationId xmlns:a16="http://schemas.microsoft.com/office/drawing/2014/main" id="{085222B3-D720-444F-B1CE-AAE0F0CBBE3A}"/>
              </a:ext>
            </a:extLst>
          </p:cNvPr>
          <p:cNvSpPr/>
          <p:nvPr/>
        </p:nvSpPr>
        <p:spPr>
          <a:xfrm>
            <a:off x="1885007" y="3095068"/>
            <a:ext cx="78079" cy="84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02" name="Google Shape;151;p13">
            <a:extLst>
              <a:ext uri="{FF2B5EF4-FFF2-40B4-BE49-F238E27FC236}">
                <a16:creationId xmlns:a16="http://schemas.microsoft.com/office/drawing/2014/main" id="{A6C990F4-BB5A-4348-98A5-2909EBD9211E}"/>
              </a:ext>
            </a:extLst>
          </p:cNvPr>
          <p:cNvSpPr/>
          <p:nvPr/>
        </p:nvSpPr>
        <p:spPr>
          <a:xfrm>
            <a:off x="2986359" y="3438714"/>
            <a:ext cx="78079" cy="84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03" name="Google Shape;154;p13">
            <a:extLst>
              <a:ext uri="{FF2B5EF4-FFF2-40B4-BE49-F238E27FC236}">
                <a16:creationId xmlns:a16="http://schemas.microsoft.com/office/drawing/2014/main" id="{C0E5BDF7-738F-4A75-95A1-F27DE2227482}"/>
              </a:ext>
            </a:extLst>
          </p:cNvPr>
          <p:cNvSpPr txBox="1"/>
          <p:nvPr/>
        </p:nvSpPr>
        <p:spPr>
          <a:xfrm>
            <a:off x="3038502" y="3295190"/>
            <a:ext cx="875175" cy="28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6</a:t>
            </a:r>
            <a:endParaRPr sz="1200" baseline="-25000" dirty="0"/>
          </a:p>
        </p:txBody>
      </p:sp>
      <p:sp>
        <p:nvSpPr>
          <p:cNvPr id="304" name="Google Shape;156;p13">
            <a:extLst>
              <a:ext uri="{FF2B5EF4-FFF2-40B4-BE49-F238E27FC236}">
                <a16:creationId xmlns:a16="http://schemas.microsoft.com/office/drawing/2014/main" id="{92640448-BE37-4951-BDC6-DEA3A4FF0571}"/>
              </a:ext>
            </a:extLst>
          </p:cNvPr>
          <p:cNvSpPr txBox="1"/>
          <p:nvPr/>
        </p:nvSpPr>
        <p:spPr>
          <a:xfrm>
            <a:off x="1809121" y="2847579"/>
            <a:ext cx="476811" cy="28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5</a:t>
            </a:r>
            <a:endParaRPr sz="1200" baseline="-25000" dirty="0"/>
          </a:p>
        </p:txBody>
      </p:sp>
      <p:sp>
        <p:nvSpPr>
          <p:cNvPr id="305" name="Google Shape;162;p13">
            <a:extLst>
              <a:ext uri="{FF2B5EF4-FFF2-40B4-BE49-F238E27FC236}">
                <a16:creationId xmlns:a16="http://schemas.microsoft.com/office/drawing/2014/main" id="{DEE7CC2C-C13D-4261-9305-CFDB572F134E}"/>
              </a:ext>
            </a:extLst>
          </p:cNvPr>
          <p:cNvSpPr/>
          <p:nvPr/>
        </p:nvSpPr>
        <p:spPr>
          <a:xfrm>
            <a:off x="2637625" y="3821455"/>
            <a:ext cx="78079" cy="84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06" name="Google Shape;163;p13">
            <a:extLst>
              <a:ext uri="{FF2B5EF4-FFF2-40B4-BE49-F238E27FC236}">
                <a16:creationId xmlns:a16="http://schemas.microsoft.com/office/drawing/2014/main" id="{7AE9653E-7BD8-4CB7-8812-450D3076A755}"/>
              </a:ext>
            </a:extLst>
          </p:cNvPr>
          <p:cNvSpPr/>
          <p:nvPr/>
        </p:nvSpPr>
        <p:spPr>
          <a:xfrm>
            <a:off x="1403213" y="2877308"/>
            <a:ext cx="78079" cy="84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07" name="Google Shape;166;p13">
            <a:extLst>
              <a:ext uri="{FF2B5EF4-FFF2-40B4-BE49-F238E27FC236}">
                <a16:creationId xmlns:a16="http://schemas.microsoft.com/office/drawing/2014/main" id="{17C76ADB-B21D-46FC-8E29-79F5E016BB88}"/>
              </a:ext>
            </a:extLst>
          </p:cNvPr>
          <p:cNvSpPr txBox="1"/>
          <p:nvPr/>
        </p:nvSpPr>
        <p:spPr>
          <a:xfrm>
            <a:off x="2713026" y="3760173"/>
            <a:ext cx="615999" cy="28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1</a:t>
            </a:r>
            <a:endParaRPr sz="1200" baseline="-25000" dirty="0"/>
          </a:p>
        </p:txBody>
      </p:sp>
      <p:sp>
        <p:nvSpPr>
          <p:cNvPr id="308" name="Google Shape;169;p13">
            <a:extLst>
              <a:ext uri="{FF2B5EF4-FFF2-40B4-BE49-F238E27FC236}">
                <a16:creationId xmlns:a16="http://schemas.microsoft.com/office/drawing/2014/main" id="{09C0BD72-7099-48B1-9FAD-6A9265A8EC29}"/>
              </a:ext>
            </a:extLst>
          </p:cNvPr>
          <p:cNvSpPr/>
          <p:nvPr/>
        </p:nvSpPr>
        <p:spPr>
          <a:xfrm>
            <a:off x="1414275" y="3821455"/>
            <a:ext cx="78079" cy="84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09" name="Google Shape;170;p13">
            <a:extLst>
              <a:ext uri="{FF2B5EF4-FFF2-40B4-BE49-F238E27FC236}">
                <a16:creationId xmlns:a16="http://schemas.microsoft.com/office/drawing/2014/main" id="{2ABE20B8-32F5-4151-ABA3-D2971A34F94E}"/>
              </a:ext>
            </a:extLst>
          </p:cNvPr>
          <p:cNvSpPr txBox="1"/>
          <p:nvPr/>
        </p:nvSpPr>
        <p:spPr>
          <a:xfrm>
            <a:off x="1307953" y="2621272"/>
            <a:ext cx="875175" cy="28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2</a:t>
            </a:r>
            <a:endParaRPr sz="1200" baseline="-25000" dirty="0"/>
          </a:p>
        </p:txBody>
      </p:sp>
      <p:sp>
        <p:nvSpPr>
          <p:cNvPr id="310" name="Google Shape;171;p13">
            <a:extLst>
              <a:ext uri="{FF2B5EF4-FFF2-40B4-BE49-F238E27FC236}">
                <a16:creationId xmlns:a16="http://schemas.microsoft.com/office/drawing/2014/main" id="{D6A16296-11B2-4A39-B362-56D1B405D10A}"/>
              </a:ext>
            </a:extLst>
          </p:cNvPr>
          <p:cNvSpPr/>
          <p:nvPr/>
        </p:nvSpPr>
        <p:spPr>
          <a:xfrm>
            <a:off x="2732042" y="3139571"/>
            <a:ext cx="78079" cy="84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11" name="Google Shape;172;p13">
            <a:extLst>
              <a:ext uri="{FF2B5EF4-FFF2-40B4-BE49-F238E27FC236}">
                <a16:creationId xmlns:a16="http://schemas.microsoft.com/office/drawing/2014/main" id="{C269ACA5-8297-4273-AB4C-C372A864C90A}"/>
              </a:ext>
            </a:extLst>
          </p:cNvPr>
          <p:cNvSpPr txBox="1"/>
          <p:nvPr/>
        </p:nvSpPr>
        <p:spPr>
          <a:xfrm>
            <a:off x="2374175" y="2884024"/>
            <a:ext cx="473783" cy="28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4</a:t>
            </a:r>
            <a:endParaRPr sz="1200" baseline="-25000" dirty="0"/>
          </a:p>
        </p:txBody>
      </p:sp>
      <p:sp>
        <p:nvSpPr>
          <p:cNvPr id="317" name="Google Shape;173;p13">
            <a:extLst>
              <a:ext uri="{FF2B5EF4-FFF2-40B4-BE49-F238E27FC236}">
                <a16:creationId xmlns:a16="http://schemas.microsoft.com/office/drawing/2014/main" id="{65C18B8F-2BD6-4725-B828-4AC9118E5237}"/>
              </a:ext>
            </a:extLst>
          </p:cNvPr>
          <p:cNvSpPr/>
          <p:nvPr/>
        </p:nvSpPr>
        <p:spPr>
          <a:xfrm>
            <a:off x="2911899" y="2847045"/>
            <a:ext cx="78079" cy="84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18" name="Google Shape;174;p13">
            <a:extLst>
              <a:ext uri="{FF2B5EF4-FFF2-40B4-BE49-F238E27FC236}">
                <a16:creationId xmlns:a16="http://schemas.microsoft.com/office/drawing/2014/main" id="{38AFC773-AB8F-4E8E-A7B9-0DBBE23E6563}"/>
              </a:ext>
            </a:extLst>
          </p:cNvPr>
          <p:cNvSpPr txBox="1"/>
          <p:nvPr/>
        </p:nvSpPr>
        <p:spPr>
          <a:xfrm>
            <a:off x="2748563" y="2596914"/>
            <a:ext cx="558993" cy="28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3</a:t>
            </a:r>
            <a:endParaRPr sz="1200" baseline="-25000" dirty="0"/>
          </a:p>
        </p:txBody>
      </p:sp>
      <p:sp>
        <p:nvSpPr>
          <p:cNvPr id="319" name="Google Shape;175;p13">
            <a:extLst>
              <a:ext uri="{FF2B5EF4-FFF2-40B4-BE49-F238E27FC236}">
                <a16:creationId xmlns:a16="http://schemas.microsoft.com/office/drawing/2014/main" id="{D88B93BE-293C-49AE-B063-743807057E85}"/>
              </a:ext>
            </a:extLst>
          </p:cNvPr>
          <p:cNvSpPr/>
          <p:nvPr/>
        </p:nvSpPr>
        <p:spPr>
          <a:xfrm>
            <a:off x="2081589" y="4069252"/>
            <a:ext cx="78079" cy="8446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95D8EE93-FED9-4B39-ABED-5D8D8A9C0CEB}"/>
              </a:ext>
            </a:extLst>
          </p:cNvPr>
          <p:cNvCxnSpPr>
            <a:cxnSpLocks/>
            <a:stCxn id="305" idx="0"/>
            <a:endCxn id="310" idx="4"/>
          </p:cNvCxnSpPr>
          <p:nvPr/>
        </p:nvCxnSpPr>
        <p:spPr>
          <a:xfrm flipV="1">
            <a:off x="2676665" y="3224035"/>
            <a:ext cx="94417" cy="59742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Arrow Connector 320">
            <a:extLst>
              <a:ext uri="{FF2B5EF4-FFF2-40B4-BE49-F238E27FC236}">
                <a16:creationId xmlns:a16="http://schemas.microsoft.com/office/drawing/2014/main" id="{3B1DD96B-69C2-4DDF-80C8-CCA955563640}"/>
              </a:ext>
            </a:extLst>
          </p:cNvPr>
          <p:cNvCxnSpPr>
            <a:cxnSpLocks/>
            <a:stCxn id="305" idx="0"/>
            <a:endCxn id="317" idx="4"/>
          </p:cNvCxnSpPr>
          <p:nvPr/>
        </p:nvCxnSpPr>
        <p:spPr>
          <a:xfrm flipV="1">
            <a:off x="2676665" y="2931509"/>
            <a:ext cx="274274" cy="88994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Arrow Connector 321">
            <a:extLst>
              <a:ext uri="{FF2B5EF4-FFF2-40B4-BE49-F238E27FC236}">
                <a16:creationId xmlns:a16="http://schemas.microsoft.com/office/drawing/2014/main" id="{9E31411A-2A4A-4C10-8ED8-29EC480C0578}"/>
              </a:ext>
            </a:extLst>
          </p:cNvPr>
          <p:cNvCxnSpPr>
            <a:cxnSpLocks/>
            <a:stCxn id="305" idx="2"/>
            <a:endCxn id="319" idx="7"/>
          </p:cNvCxnSpPr>
          <p:nvPr/>
        </p:nvCxnSpPr>
        <p:spPr>
          <a:xfrm flipH="1">
            <a:off x="2148234" y="3863687"/>
            <a:ext cx="489391" cy="21793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Arrow Connector 322">
            <a:extLst>
              <a:ext uri="{FF2B5EF4-FFF2-40B4-BE49-F238E27FC236}">
                <a16:creationId xmlns:a16="http://schemas.microsoft.com/office/drawing/2014/main" id="{CBBAFFD3-786E-4E59-A7B1-575DDD7788D4}"/>
              </a:ext>
            </a:extLst>
          </p:cNvPr>
          <p:cNvCxnSpPr>
            <a:cxnSpLocks/>
            <a:stCxn id="305" idx="1"/>
            <a:endCxn id="301" idx="5"/>
          </p:cNvCxnSpPr>
          <p:nvPr/>
        </p:nvCxnSpPr>
        <p:spPr>
          <a:xfrm flipH="1" flipV="1">
            <a:off x="1951652" y="3167163"/>
            <a:ext cx="697407" cy="66666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>
            <a:extLst>
              <a:ext uri="{FF2B5EF4-FFF2-40B4-BE49-F238E27FC236}">
                <a16:creationId xmlns:a16="http://schemas.microsoft.com/office/drawing/2014/main" id="{E2F94AAA-EBF8-4824-B39B-C9E4BE897C0B}"/>
              </a:ext>
            </a:extLst>
          </p:cNvPr>
          <p:cNvCxnSpPr>
            <a:stCxn id="305" idx="1"/>
            <a:endCxn id="306" idx="5"/>
          </p:cNvCxnSpPr>
          <p:nvPr/>
        </p:nvCxnSpPr>
        <p:spPr>
          <a:xfrm flipH="1" flipV="1">
            <a:off x="1469858" y="2949403"/>
            <a:ext cx="1179201" cy="88442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Arrow Connector 324">
            <a:extLst>
              <a:ext uri="{FF2B5EF4-FFF2-40B4-BE49-F238E27FC236}">
                <a16:creationId xmlns:a16="http://schemas.microsoft.com/office/drawing/2014/main" id="{A02CE51D-0307-4561-BD57-5D7B51657DA6}"/>
              </a:ext>
            </a:extLst>
          </p:cNvPr>
          <p:cNvCxnSpPr>
            <a:cxnSpLocks/>
            <a:stCxn id="305" idx="2"/>
            <a:endCxn id="308" idx="6"/>
          </p:cNvCxnSpPr>
          <p:nvPr/>
        </p:nvCxnSpPr>
        <p:spPr>
          <a:xfrm flipH="1">
            <a:off x="1492354" y="3863687"/>
            <a:ext cx="1145271" cy="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861A1123-CA57-468A-BD0B-55C574FD6B3B}"/>
              </a:ext>
            </a:extLst>
          </p:cNvPr>
          <p:cNvCxnSpPr>
            <a:cxnSpLocks/>
            <a:stCxn id="305" idx="7"/>
            <a:endCxn id="302" idx="2"/>
          </p:cNvCxnSpPr>
          <p:nvPr/>
        </p:nvCxnSpPr>
        <p:spPr>
          <a:xfrm flipV="1">
            <a:off x="2704270" y="3480946"/>
            <a:ext cx="282089" cy="35287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" name="TextBox 326">
            <a:extLst>
              <a:ext uri="{FF2B5EF4-FFF2-40B4-BE49-F238E27FC236}">
                <a16:creationId xmlns:a16="http://schemas.microsoft.com/office/drawing/2014/main" id="{7B5E1650-33C4-43C8-95C0-D87242AD7BED}"/>
              </a:ext>
            </a:extLst>
          </p:cNvPr>
          <p:cNvSpPr txBox="1"/>
          <p:nvPr/>
        </p:nvSpPr>
        <p:spPr>
          <a:xfrm>
            <a:off x="2722066" y="4286788"/>
            <a:ext cx="1150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dimension 1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F5E41463-BD8B-4491-9117-8DA16CD203B1}"/>
              </a:ext>
            </a:extLst>
          </p:cNvPr>
          <p:cNvSpPr txBox="1"/>
          <p:nvPr/>
        </p:nvSpPr>
        <p:spPr>
          <a:xfrm>
            <a:off x="946478" y="4265275"/>
            <a:ext cx="1150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dimension 2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4EB41D33-BBD4-4ECA-9C81-A3A2C852C9F2}"/>
              </a:ext>
            </a:extLst>
          </p:cNvPr>
          <p:cNvSpPr txBox="1"/>
          <p:nvPr/>
        </p:nvSpPr>
        <p:spPr>
          <a:xfrm>
            <a:off x="1798742" y="2339681"/>
            <a:ext cx="1150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dimension k</a:t>
            </a:r>
            <a:r>
              <a:rPr lang="en-US" sz="1200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30" name="Google Shape;56;p13">
            <a:extLst>
              <a:ext uri="{FF2B5EF4-FFF2-40B4-BE49-F238E27FC236}">
                <a16:creationId xmlns:a16="http://schemas.microsoft.com/office/drawing/2014/main" id="{2C640FE6-ECB5-46B4-B72C-AC2D0A33205D}"/>
              </a:ext>
            </a:extLst>
          </p:cNvPr>
          <p:cNvSpPr txBox="1"/>
          <p:nvPr/>
        </p:nvSpPr>
        <p:spPr>
          <a:xfrm>
            <a:off x="7047566" y="3756679"/>
            <a:ext cx="848417" cy="28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8</a:t>
            </a:r>
            <a:endParaRPr sz="1200" baseline="-25000" dirty="0"/>
          </a:p>
        </p:txBody>
      </p:sp>
      <p:sp>
        <p:nvSpPr>
          <p:cNvPr id="331" name="Google Shape;69;p13">
            <a:extLst>
              <a:ext uri="{FF2B5EF4-FFF2-40B4-BE49-F238E27FC236}">
                <a16:creationId xmlns:a16="http://schemas.microsoft.com/office/drawing/2014/main" id="{F9355610-7FEF-46B8-A63D-5D8BEE8FC4B0}"/>
              </a:ext>
            </a:extLst>
          </p:cNvPr>
          <p:cNvSpPr txBox="1"/>
          <p:nvPr/>
        </p:nvSpPr>
        <p:spPr>
          <a:xfrm>
            <a:off x="7917487" y="3888070"/>
            <a:ext cx="848417" cy="28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7</a:t>
            </a:r>
            <a:endParaRPr sz="1200" baseline="-25000" dirty="0"/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785759DD-FF3A-4996-B386-E900555FDE4D}"/>
              </a:ext>
            </a:extLst>
          </p:cNvPr>
          <p:cNvGrpSpPr/>
          <p:nvPr/>
        </p:nvGrpSpPr>
        <p:grpSpPr>
          <a:xfrm>
            <a:off x="7227518" y="2544773"/>
            <a:ext cx="1726220" cy="1672969"/>
            <a:chOff x="2144612" y="4542756"/>
            <a:chExt cx="1885091" cy="1794938"/>
          </a:xfrm>
        </p:grpSpPr>
        <p:cxnSp>
          <p:nvCxnSpPr>
            <p:cNvPr id="333" name="Google Shape;78;p13">
              <a:extLst>
                <a:ext uri="{FF2B5EF4-FFF2-40B4-BE49-F238E27FC236}">
                  <a16:creationId xmlns:a16="http://schemas.microsoft.com/office/drawing/2014/main" id="{9655A1DD-F1A7-4E20-9ED7-D01144A4E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4612" y="5736484"/>
              <a:ext cx="937353" cy="596499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</p:spPr>
        </p:cxnSp>
        <p:cxnSp>
          <p:nvCxnSpPr>
            <p:cNvPr id="334" name="Google Shape;79;p13">
              <a:extLst>
                <a:ext uri="{FF2B5EF4-FFF2-40B4-BE49-F238E27FC236}">
                  <a16:creationId xmlns:a16="http://schemas.microsoft.com/office/drawing/2014/main" id="{E91A859D-78E4-43EA-8F3B-9CF55DB452CE}"/>
                </a:ext>
              </a:extLst>
            </p:cNvPr>
            <p:cNvCxnSpPr/>
            <p:nvPr/>
          </p:nvCxnSpPr>
          <p:spPr>
            <a:xfrm>
              <a:off x="3073903" y="5737094"/>
              <a:ext cx="955800" cy="600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</p:spPr>
        </p:cxnSp>
        <p:cxnSp>
          <p:nvCxnSpPr>
            <p:cNvPr id="335" name="Google Shape;80;p13">
              <a:extLst>
                <a:ext uri="{FF2B5EF4-FFF2-40B4-BE49-F238E27FC236}">
                  <a16:creationId xmlns:a16="http://schemas.microsoft.com/office/drawing/2014/main" id="{7B4A4C40-4C4B-4357-B310-60BA935F4F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1965" y="4542756"/>
              <a:ext cx="20619" cy="1185537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ysDash"/>
              <a:round/>
              <a:headEnd type="none" w="med" len="med"/>
              <a:tailEnd type="triangle" w="med" len="med"/>
            </a:ln>
          </p:spPr>
        </p:cxnSp>
      </p:grpSp>
      <p:sp>
        <p:nvSpPr>
          <p:cNvPr id="336" name="Google Shape;150;p13">
            <a:extLst>
              <a:ext uri="{FF2B5EF4-FFF2-40B4-BE49-F238E27FC236}">
                <a16:creationId xmlns:a16="http://schemas.microsoft.com/office/drawing/2014/main" id="{10A2E945-939E-4ED9-8319-52A3A032A559}"/>
              </a:ext>
            </a:extLst>
          </p:cNvPr>
          <p:cNvSpPr/>
          <p:nvPr/>
        </p:nvSpPr>
        <p:spPr>
          <a:xfrm>
            <a:off x="7665147" y="3033693"/>
            <a:ext cx="75692" cy="8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37" name="Google Shape;151;p13">
            <a:extLst>
              <a:ext uri="{FF2B5EF4-FFF2-40B4-BE49-F238E27FC236}">
                <a16:creationId xmlns:a16="http://schemas.microsoft.com/office/drawing/2014/main" id="{9D4A6BF7-D701-4953-BA7F-6EE15D29351E}"/>
              </a:ext>
            </a:extLst>
          </p:cNvPr>
          <p:cNvSpPr/>
          <p:nvPr/>
        </p:nvSpPr>
        <p:spPr>
          <a:xfrm>
            <a:off x="8732827" y="3365745"/>
            <a:ext cx="75692" cy="8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38" name="Google Shape;154;p13">
            <a:extLst>
              <a:ext uri="{FF2B5EF4-FFF2-40B4-BE49-F238E27FC236}">
                <a16:creationId xmlns:a16="http://schemas.microsoft.com/office/drawing/2014/main" id="{E17CD7C3-D51D-4D89-8FB0-FDB8251E9D78}"/>
              </a:ext>
            </a:extLst>
          </p:cNvPr>
          <p:cNvSpPr txBox="1"/>
          <p:nvPr/>
        </p:nvSpPr>
        <p:spPr>
          <a:xfrm>
            <a:off x="8783376" y="3227064"/>
            <a:ext cx="848417" cy="28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6</a:t>
            </a:r>
            <a:endParaRPr sz="1200" baseline="-25000" dirty="0"/>
          </a:p>
        </p:txBody>
      </p:sp>
      <p:sp>
        <p:nvSpPr>
          <p:cNvPr id="339" name="Google Shape;156;p13">
            <a:extLst>
              <a:ext uri="{FF2B5EF4-FFF2-40B4-BE49-F238E27FC236}">
                <a16:creationId xmlns:a16="http://schemas.microsoft.com/office/drawing/2014/main" id="{CEE5698F-F8B2-4CB1-AA1E-C43479826BF9}"/>
              </a:ext>
            </a:extLst>
          </p:cNvPr>
          <p:cNvSpPr txBox="1"/>
          <p:nvPr/>
        </p:nvSpPr>
        <p:spPr>
          <a:xfrm>
            <a:off x="7591582" y="2794555"/>
            <a:ext cx="462233" cy="28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5</a:t>
            </a:r>
            <a:endParaRPr sz="1200" baseline="-25000" dirty="0"/>
          </a:p>
        </p:txBody>
      </p:sp>
      <p:sp>
        <p:nvSpPr>
          <p:cNvPr id="340" name="Google Shape;162;p13">
            <a:extLst>
              <a:ext uri="{FF2B5EF4-FFF2-40B4-BE49-F238E27FC236}">
                <a16:creationId xmlns:a16="http://schemas.microsoft.com/office/drawing/2014/main" id="{10443D5B-C197-482E-8494-FB6A13D8ECE3}"/>
              </a:ext>
            </a:extLst>
          </p:cNvPr>
          <p:cNvSpPr/>
          <p:nvPr/>
        </p:nvSpPr>
        <p:spPr>
          <a:xfrm>
            <a:off x="7782345" y="3463078"/>
            <a:ext cx="75692" cy="8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41" name="Google Shape;163;p13">
            <a:extLst>
              <a:ext uri="{FF2B5EF4-FFF2-40B4-BE49-F238E27FC236}">
                <a16:creationId xmlns:a16="http://schemas.microsoft.com/office/drawing/2014/main" id="{EBC1A284-4F0C-4D7E-A90D-ECAD52298654}"/>
              </a:ext>
            </a:extLst>
          </p:cNvPr>
          <p:cNvSpPr/>
          <p:nvPr/>
        </p:nvSpPr>
        <p:spPr>
          <a:xfrm>
            <a:off x="7198084" y="2823281"/>
            <a:ext cx="75692" cy="8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42" name="Google Shape;166;p13">
            <a:extLst>
              <a:ext uri="{FF2B5EF4-FFF2-40B4-BE49-F238E27FC236}">
                <a16:creationId xmlns:a16="http://schemas.microsoft.com/office/drawing/2014/main" id="{F2B1BC70-395D-4AAD-B6D6-1C3645C28CE6}"/>
              </a:ext>
            </a:extLst>
          </p:cNvPr>
          <p:cNvSpPr txBox="1"/>
          <p:nvPr/>
        </p:nvSpPr>
        <p:spPr>
          <a:xfrm>
            <a:off x="7284840" y="3290300"/>
            <a:ext cx="597166" cy="28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1</a:t>
            </a:r>
            <a:endParaRPr sz="1200" baseline="-25000" dirty="0"/>
          </a:p>
        </p:txBody>
      </p:sp>
      <p:sp>
        <p:nvSpPr>
          <p:cNvPr id="343" name="Google Shape;169;p13">
            <a:extLst>
              <a:ext uri="{FF2B5EF4-FFF2-40B4-BE49-F238E27FC236}">
                <a16:creationId xmlns:a16="http://schemas.microsoft.com/office/drawing/2014/main" id="{E8021050-C925-4952-9209-0DD73FEBBB5A}"/>
              </a:ext>
            </a:extLst>
          </p:cNvPr>
          <p:cNvSpPr/>
          <p:nvPr/>
        </p:nvSpPr>
        <p:spPr>
          <a:xfrm>
            <a:off x="7208808" y="3735572"/>
            <a:ext cx="75692" cy="8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44" name="Google Shape;170;p13">
            <a:extLst>
              <a:ext uri="{FF2B5EF4-FFF2-40B4-BE49-F238E27FC236}">
                <a16:creationId xmlns:a16="http://schemas.microsoft.com/office/drawing/2014/main" id="{D6CCDE54-8383-4477-A056-66436188842B}"/>
              </a:ext>
            </a:extLst>
          </p:cNvPr>
          <p:cNvSpPr txBox="1"/>
          <p:nvPr/>
        </p:nvSpPr>
        <p:spPr>
          <a:xfrm>
            <a:off x="7105736" y="2575883"/>
            <a:ext cx="848417" cy="28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2</a:t>
            </a:r>
            <a:endParaRPr sz="1200" baseline="-25000" dirty="0"/>
          </a:p>
        </p:txBody>
      </p:sp>
      <p:sp>
        <p:nvSpPr>
          <p:cNvPr id="345" name="Google Shape;171;p13">
            <a:extLst>
              <a:ext uri="{FF2B5EF4-FFF2-40B4-BE49-F238E27FC236}">
                <a16:creationId xmlns:a16="http://schemas.microsoft.com/office/drawing/2014/main" id="{1176C8C4-A843-42A7-80CD-B2ECF58EF69D}"/>
              </a:ext>
            </a:extLst>
          </p:cNvPr>
          <p:cNvSpPr/>
          <p:nvPr/>
        </p:nvSpPr>
        <p:spPr>
          <a:xfrm>
            <a:off x="8486285" y="3076695"/>
            <a:ext cx="75692" cy="8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46" name="Google Shape;172;p13">
            <a:extLst>
              <a:ext uri="{FF2B5EF4-FFF2-40B4-BE49-F238E27FC236}">
                <a16:creationId xmlns:a16="http://schemas.microsoft.com/office/drawing/2014/main" id="{B34A5314-235D-446C-99CF-E2E652F7BFF9}"/>
              </a:ext>
            </a:extLst>
          </p:cNvPr>
          <p:cNvSpPr txBox="1"/>
          <p:nvPr/>
        </p:nvSpPr>
        <p:spPr>
          <a:xfrm>
            <a:off x="8552759" y="2871476"/>
            <a:ext cx="459298" cy="28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4</a:t>
            </a:r>
            <a:endParaRPr sz="1200" baseline="-25000" dirty="0"/>
          </a:p>
        </p:txBody>
      </p:sp>
      <p:sp>
        <p:nvSpPr>
          <p:cNvPr id="347" name="Google Shape;173;p13">
            <a:extLst>
              <a:ext uri="{FF2B5EF4-FFF2-40B4-BE49-F238E27FC236}">
                <a16:creationId xmlns:a16="http://schemas.microsoft.com/office/drawing/2014/main" id="{C12C8503-A189-494A-9C87-FBA13625D474}"/>
              </a:ext>
            </a:extLst>
          </p:cNvPr>
          <p:cNvSpPr/>
          <p:nvPr/>
        </p:nvSpPr>
        <p:spPr>
          <a:xfrm>
            <a:off x="8622758" y="2778935"/>
            <a:ext cx="75692" cy="8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sp>
        <p:nvSpPr>
          <p:cNvPr id="348" name="Google Shape;174;p13">
            <a:extLst>
              <a:ext uri="{FF2B5EF4-FFF2-40B4-BE49-F238E27FC236}">
                <a16:creationId xmlns:a16="http://schemas.microsoft.com/office/drawing/2014/main" id="{3076C601-89E7-42F1-8BC3-D16537A5941F}"/>
              </a:ext>
            </a:extLst>
          </p:cNvPr>
          <p:cNvSpPr txBox="1"/>
          <p:nvPr/>
        </p:nvSpPr>
        <p:spPr>
          <a:xfrm>
            <a:off x="8502301" y="2552347"/>
            <a:ext cx="541902" cy="28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spAutoFit/>
          </a:bodyPr>
          <a:lstStyle/>
          <a:p>
            <a:r>
              <a:rPr lang="es" sz="1200" dirty="0"/>
              <a:t>gene</a:t>
            </a:r>
            <a:r>
              <a:rPr lang="es" sz="1200" baseline="-25000" dirty="0"/>
              <a:t>3</a:t>
            </a:r>
            <a:endParaRPr sz="1200" baseline="-25000" dirty="0"/>
          </a:p>
        </p:txBody>
      </p:sp>
      <p:sp>
        <p:nvSpPr>
          <p:cNvPr id="349" name="Google Shape;175;p13">
            <a:extLst>
              <a:ext uri="{FF2B5EF4-FFF2-40B4-BE49-F238E27FC236}">
                <a16:creationId xmlns:a16="http://schemas.microsoft.com/office/drawing/2014/main" id="{C4EB1C6D-C44E-4D14-9DD8-C9E271BEEED0}"/>
              </a:ext>
            </a:extLst>
          </p:cNvPr>
          <p:cNvSpPr/>
          <p:nvPr/>
        </p:nvSpPr>
        <p:spPr>
          <a:xfrm>
            <a:off x="7855719" y="3975009"/>
            <a:ext cx="75692" cy="8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endParaRPr sz="2400"/>
          </a:p>
        </p:txBody>
      </p:sp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351EB6BD-99A1-48C6-84EA-36E859BFB9CA}"/>
              </a:ext>
            </a:extLst>
          </p:cNvPr>
          <p:cNvCxnSpPr>
            <a:cxnSpLocks/>
            <a:stCxn id="340" idx="7"/>
            <a:endCxn id="345" idx="2"/>
          </p:cNvCxnSpPr>
          <p:nvPr/>
        </p:nvCxnSpPr>
        <p:spPr>
          <a:xfrm flipV="1">
            <a:off x="7846952" y="3117502"/>
            <a:ext cx="639333" cy="35752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87D83997-C511-4A43-901C-AAA67DC65DCD}"/>
              </a:ext>
            </a:extLst>
          </p:cNvPr>
          <p:cNvCxnSpPr>
            <a:cxnSpLocks/>
            <a:stCxn id="340" idx="7"/>
            <a:endCxn id="347" idx="3"/>
          </p:cNvCxnSpPr>
          <p:nvPr/>
        </p:nvCxnSpPr>
        <p:spPr>
          <a:xfrm flipV="1">
            <a:off x="7846952" y="2848597"/>
            <a:ext cx="786891" cy="62643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972FD432-0C9B-4D64-A4D3-689B42288264}"/>
              </a:ext>
            </a:extLst>
          </p:cNvPr>
          <p:cNvCxnSpPr>
            <a:cxnSpLocks/>
            <a:stCxn id="340" idx="4"/>
            <a:endCxn id="349" idx="0"/>
          </p:cNvCxnSpPr>
          <p:nvPr/>
        </p:nvCxnSpPr>
        <p:spPr>
          <a:xfrm>
            <a:off x="7820191" y="3544692"/>
            <a:ext cx="73374" cy="43031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E707390F-D47A-4346-ACCE-F3FEAA466DE2}"/>
              </a:ext>
            </a:extLst>
          </p:cNvPr>
          <p:cNvCxnSpPr>
            <a:cxnSpLocks/>
            <a:stCxn id="340" idx="1"/>
            <a:endCxn id="336" idx="4"/>
          </p:cNvCxnSpPr>
          <p:nvPr/>
        </p:nvCxnSpPr>
        <p:spPr>
          <a:xfrm flipH="1" flipV="1">
            <a:off x="7702993" y="3115307"/>
            <a:ext cx="90437" cy="3597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Arrow Connector 353">
            <a:extLst>
              <a:ext uri="{FF2B5EF4-FFF2-40B4-BE49-F238E27FC236}">
                <a16:creationId xmlns:a16="http://schemas.microsoft.com/office/drawing/2014/main" id="{F1D2A8E7-4D38-45EE-B103-B6B3DD759372}"/>
              </a:ext>
            </a:extLst>
          </p:cNvPr>
          <p:cNvCxnSpPr>
            <a:stCxn id="340" idx="1"/>
            <a:endCxn id="341" idx="5"/>
          </p:cNvCxnSpPr>
          <p:nvPr/>
        </p:nvCxnSpPr>
        <p:spPr>
          <a:xfrm flipH="1" flipV="1">
            <a:off x="7262691" y="2892943"/>
            <a:ext cx="530739" cy="58208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Arrow Connector 354">
            <a:extLst>
              <a:ext uri="{FF2B5EF4-FFF2-40B4-BE49-F238E27FC236}">
                <a16:creationId xmlns:a16="http://schemas.microsoft.com/office/drawing/2014/main" id="{7E72844D-7764-4B5E-98C7-678257E42852}"/>
              </a:ext>
            </a:extLst>
          </p:cNvPr>
          <p:cNvCxnSpPr>
            <a:cxnSpLocks/>
            <a:stCxn id="340" idx="2"/>
            <a:endCxn id="343" idx="6"/>
          </p:cNvCxnSpPr>
          <p:nvPr/>
        </p:nvCxnSpPr>
        <p:spPr>
          <a:xfrm flipH="1">
            <a:off x="7284500" y="3503885"/>
            <a:ext cx="497845" cy="27249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Arrow Connector 355">
            <a:extLst>
              <a:ext uri="{FF2B5EF4-FFF2-40B4-BE49-F238E27FC236}">
                <a16:creationId xmlns:a16="http://schemas.microsoft.com/office/drawing/2014/main" id="{F8448C17-3B51-4B1D-8772-75B6EAFF9D27}"/>
              </a:ext>
            </a:extLst>
          </p:cNvPr>
          <p:cNvCxnSpPr>
            <a:cxnSpLocks/>
            <a:stCxn id="340" idx="6"/>
            <a:endCxn id="337" idx="2"/>
          </p:cNvCxnSpPr>
          <p:nvPr/>
        </p:nvCxnSpPr>
        <p:spPr>
          <a:xfrm flipV="1">
            <a:off x="7858037" y="3406552"/>
            <a:ext cx="874790" cy="9733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TextBox 356">
            <a:extLst>
              <a:ext uri="{FF2B5EF4-FFF2-40B4-BE49-F238E27FC236}">
                <a16:creationId xmlns:a16="http://schemas.microsoft.com/office/drawing/2014/main" id="{42FF51BE-001C-4AA4-A127-8E415B8A5882}"/>
              </a:ext>
            </a:extLst>
          </p:cNvPr>
          <p:cNvSpPr txBox="1"/>
          <p:nvPr/>
        </p:nvSpPr>
        <p:spPr>
          <a:xfrm>
            <a:off x="6779205" y="4213217"/>
            <a:ext cx="1150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dimension 1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E6B7D491-8C50-4DA6-BC43-98F22A3E3B6B}"/>
              </a:ext>
            </a:extLst>
          </p:cNvPr>
          <p:cNvSpPr txBox="1"/>
          <p:nvPr/>
        </p:nvSpPr>
        <p:spPr>
          <a:xfrm>
            <a:off x="8441227" y="4208088"/>
            <a:ext cx="1150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dimension 2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DA32990E-0607-4680-B0EF-CF131A6A0196}"/>
              </a:ext>
            </a:extLst>
          </p:cNvPr>
          <p:cNvSpPr txBox="1"/>
          <p:nvPr/>
        </p:nvSpPr>
        <p:spPr>
          <a:xfrm>
            <a:off x="7596728" y="2294096"/>
            <a:ext cx="1150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dimension k</a:t>
            </a:r>
            <a:r>
              <a:rPr lang="en-US" sz="1200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’</a:t>
            </a:r>
          </a:p>
        </p:txBody>
      </p:sp>
      <p:sp>
        <p:nvSpPr>
          <p:cNvPr id="360" name="Arrow: Left-Right 359">
            <a:extLst>
              <a:ext uri="{FF2B5EF4-FFF2-40B4-BE49-F238E27FC236}">
                <a16:creationId xmlns:a16="http://schemas.microsoft.com/office/drawing/2014/main" id="{56E5E92D-12DA-40D0-B7B8-8B7F4FA32305}"/>
              </a:ext>
            </a:extLst>
          </p:cNvPr>
          <p:cNvSpPr/>
          <p:nvPr/>
        </p:nvSpPr>
        <p:spPr>
          <a:xfrm>
            <a:off x="3993029" y="3391613"/>
            <a:ext cx="2571407" cy="222364"/>
          </a:xfrm>
          <a:prstGeom prst="leftRightArrow">
            <a:avLst/>
          </a:prstGeom>
          <a:solidFill>
            <a:schemeClr val="accent2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1" name="Oval 360">
            <a:extLst>
              <a:ext uri="{FF2B5EF4-FFF2-40B4-BE49-F238E27FC236}">
                <a16:creationId xmlns:a16="http://schemas.microsoft.com/office/drawing/2014/main" id="{DA73960E-423B-4CCC-B215-3474CC42E3ED}"/>
              </a:ext>
            </a:extLst>
          </p:cNvPr>
          <p:cNvSpPr/>
          <p:nvPr/>
        </p:nvSpPr>
        <p:spPr>
          <a:xfrm>
            <a:off x="2539102" y="3776379"/>
            <a:ext cx="691196" cy="262836"/>
          </a:xfrm>
          <a:prstGeom prst="ellipse">
            <a:avLst/>
          </a:prstGeom>
          <a:noFill/>
          <a:ln>
            <a:solidFill>
              <a:srgbClr val="15EB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Oval 361">
            <a:extLst>
              <a:ext uri="{FF2B5EF4-FFF2-40B4-BE49-F238E27FC236}">
                <a16:creationId xmlns:a16="http://schemas.microsoft.com/office/drawing/2014/main" id="{2262A903-B547-4DD6-A0A1-8EF0177E0183}"/>
              </a:ext>
            </a:extLst>
          </p:cNvPr>
          <p:cNvSpPr/>
          <p:nvPr/>
        </p:nvSpPr>
        <p:spPr>
          <a:xfrm>
            <a:off x="7240075" y="3344114"/>
            <a:ext cx="691196" cy="262836"/>
          </a:xfrm>
          <a:prstGeom prst="ellipse">
            <a:avLst/>
          </a:prstGeom>
          <a:noFill/>
          <a:ln>
            <a:solidFill>
              <a:srgbClr val="15EB2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BBA52-511F-409F-B11A-E48C65CDDF8B}"/>
              </a:ext>
            </a:extLst>
          </p:cNvPr>
          <p:cNvSpPr txBox="1"/>
          <p:nvPr/>
        </p:nvSpPr>
        <p:spPr>
          <a:xfrm>
            <a:off x="503808" y="5597677"/>
            <a:ext cx="9089348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521AD"/>
                </a:solidFill>
              </a:rPr>
              <a:t>Predict new disease genes and drug-repurposing candidates</a:t>
            </a:r>
          </a:p>
        </p:txBody>
      </p:sp>
      <p:sp>
        <p:nvSpPr>
          <p:cNvPr id="77" name="Google Shape;104;p2">
            <a:extLst>
              <a:ext uri="{FF2B5EF4-FFF2-40B4-BE49-F238E27FC236}">
                <a16:creationId xmlns:a16="http://schemas.microsoft.com/office/drawing/2014/main" id="{BAEC179E-7158-4241-B875-4006E0754369}"/>
              </a:ext>
            </a:extLst>
          </p:cNvPr>
          <p:cNvSpPr txBox="1"/>
          <p:nvPr/>
        </p:nvSpPr>
        <p:spPr>
          <a:xfrm>
            <a:off x="863848" y="692696"/>
            <a:ext cx="9001000" cy="77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33345" indent="-488895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</a:pPr>
            <a:r>
              <a:rPr lang="en-GB" sz="2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Time-series multi-omics single-cell data – E.g. Parkinson’s</a:t>
            </a:r>
          </a:p>
          <a:p>
            <a:pPr marL="533345" lvl="0" indent="-488895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</a:pPr>
            <a:endParaRPr lang="en-GB" sz="24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/>
      <p:bldP spid="360" grpId="0" animBg="1"/>
      <p:bldP spid="361" grpId="0" animBg="1"/>
      <p:bldP spid="361" grpId="1" animBg="1"/>
      <p:bldP spid="362" grpId="0" animBg="1"/>
      <p:bldP spid="362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63565" y="1259557"/>
            <a:ext cx="96170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/>
              <a:t>Medicine: complex world of inter-connected entities (networks)</a:t>
            </a:r>
          </a:p>
          <a:p>
            <a:pPr marL="533345" indent="-533345">
              <a:spcBef>
                <a:spcPct val="20000"/>
              </a:spcBef>
              <a:defRPr/>
            </a:pPr>
            <a:endParaRPr lang="en-US" sz="1200" b="1" dirty="0">
              <a:cs typeface="+mn-cs"/>
            </a:endParaRPr>
          </a:p>
          <a:p>
            <a:pPr marL="533400" indent="-533400">
              <a:spcBef>
                <a:spcPct val="20000"/>
              </a:spcBef>
              <a:defRPr/>
            </a:pPr>
            <a:endParaRPr lang="en-US" sz="1200" b="0" dirty="0">
              <a:cs typeface="+mn-cs"/>
            </a:endParaRPr>
          </a:p>
          <a:p>
            <a:pPr marL="533400" indent="-533400">
              <a:spcBef>
                <a:spcPct val="20000"/>
              </a:spcBef>
              <a:spcAft>
                <a:spcPts val="1200"/>
              </a:spcAft>
              <a:buFontTx/>
              <a:buAutoNum type="arabicPeriod"/>
              <a:defRPr/>
            </a:pPr>
            <a:r>
              <a:rPr lang="en-US" sz="2400" b="1" dirty="0">
                <a:cs typeface="+mn-cs"/>
              </a:rPr>
              <a:t>Motivation and Background</a:t>
            </a:r>
            <a:endParaRPr lang="en-US" sz="2000" b="1" dirty="0">
              <a:cs typeface="+mn-cs"/>
            </a:endParaRPr>
          </a:p>
          <a:p>
            <a:pPr marL="533400" indent="-533400">
              <a:spcBef>
                <a:spcPct val="20000"/>
              </a:spcBef>
              <a:buFontTx/>
              <a:buAutoNum type="arabicPeriod"/>
              <a:defRPr/>
            </a:pPr>
            <a:r>
              <a:rPr lang="en-US" sz="2400" b="1" dirty="0">
                <a:cs typeface="+mn-cs"/>
              </a:rPr>
              <a:t>New Methods to Jointly Embed Multi-Omics Data</a:t>
            </a:r>
            <a:endParaRPr lang="en-US" sz="2000" b="1" u="sng" dirty="0">
              <a:cs typeface="Times New Roman"/>
            </a:endParaRP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US" sz="2000" b="1" dirty="0">
                <a:cs typeface="Times New Roman"/>
              </a:rPr>
              <a:t>Precision Medicine Applications</a:t>
            </a: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GB" sz="2000" b="1" dirty="0">
                <a:solidFill>
                  <a:srgbClr val="C00000"/>
                </a:solidFill>
                <a:cs typeface="Times New Roman"/>
              </a:rPr>
              <a:t>New Network Embedding Paradigms: 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Linearizing the embedding space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Meaning of axes of joint embedding</a:t>
            </a:r>
          </a:p>
          <a:p>
            <a:pPr marL="1657261" lvl="3" indent="-342900">
              <a:spcBef>
                <a:spcPts val="432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cs typeface="Times New Roman"/>
              </a:rPr>
              <a:t>biological function, disease, evolution</a:t>
            </a:r>
            <a:endParaRPr lang="en-US" sz="1600" b="1" dirty="0"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b="1" dirty="0">
                <a:cs typeface="Times New Roman"/>
              </a:rPr>
              <a:t>Conclusions and Future Directions</a:t>
            </a:r>
            <a:endParaRPr lang="en-US" sz="2000" dirty="0"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sz="1600" dirty="0">
              <a:cs typeface="Times New Roman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75816" y="251446"/>
            <a:ext cx="2259360" cy="61295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6" name="Google Shape;280;p18">
            <a:extLst>
              <a:ext uri="{FF2B5EF4-FFF2-40B4-BE49-F238E27FC236}">
                <a16:creationId xmlns:a16="http://schemas.microsoft.com/office/drawing/2014/main" id="{C05A351A-0263-45C1-BE1B-370078BCD0ED}"/>
              </a:ext>
            </a:extLst>
          </p:cNvPr>
          <p:cNvSpPr txBox="1"/>
          <p:nvPr/>
        </p:nvSpPr>
        <p:spPr>
          <a:xfrm>
            <a:off x="287784" y="6359018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" name="Google Shape;280;p18">
            <a:extLst>
              <a:ext uri="{FF2B5EF4-FFF2-40B4-BE49-F238E27FC236}">
                <a16:creationId xmlns:a16="http://schemas.microsoft.com/office/drawing/2014/main" id="{D2827850-6FEA-4533-A4BA-A9D53DFED605}"/>
              </a:ext>
            </a:extLst>
          </p:cNvPr>
          <p:cNvSpPr txBox="1"/>
          <p:nvPr/>
        </p:nvSpPr>
        <p:spPr>
          <a:xfrm>
            <a:off x="287048" y="6593074"/>
            <a:ext cx="9577799" cy="112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Tx/>
              <a:defRPr/>
            </a:pPr>
            <a:r>
              <a:rPr lang="en-US" sz="1100" dirty="0"/>
              <a:t>Sergio </a:t>
            </a:r>
            <a:r>
              <a:rPr lang="en-US" sz="1100" dirty="0" err="1"/>
              <a:t>Doria-Belenguer</a:t>
            </a:r>
            <a:r>
              <a:rPr lang="en-US" sz="1100" dirty="0"/>
              <a:t>, Alexandros </a:t>
            </a:r>
            <a:r>
              <a:rPr lang="en-US" sz="1100" dirty="0" err="1"/>
              <a:t>Xenos</a:t>
            </a:r>
            <a:r>
              <a:rPr lang="en-US" sz="1100" dirty="0"/>
              <a:t>, Gaia </a:t>
            </a:r>
            <a:r>
              <a:rPr lang="en-US" sz="1100" dirty="0" err="1"/>
              <a:t>Ceddia</a:t>
            </a:r>
            <a:r>
              <a:rPr lang="en-US" sz="1100" dirty="0"/>
              <a:t>, Noël </a:t>
            </a:r>
            <a:r>
              <a:rPr lang="en-US" sz="1100" dirty="0" err="1"/>
              <a:t>Malod-Dognin</a:t>
            </a:r>
            <a:r>
              <a:rPr lang="en-US" sz="1100" dirty="0"/>
              <a:t>, </a:t>
            </a:r>
            <a:r>
              <a:rPr lang="en-US" sz="1100" b="1" dirty="0" err="1"/>
              <a:t>Nataša</a:t>
            </a:r>
            <a:r>
              <a:rPr lang="en-US" sz="1100" b="1" dirty="0"/>
              <a:t> </a:t>
            </a:r>
            <a:r>
              <a:rPr lang="en-US" sz="1100" b="1" dirty="0" err="1"/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/>
              <a:t>Sergio </a:t>
            </a:r>
            <a:r>
              <a:rPr lang="en-US" sz="1100" dirty="0" err="1"/>
              <a:t>Doria-Belenguer</a:t>
            </a:r>
            <a:r>
              <a:rPr lang="en-US" sz="1100" dirty="0"/>
              <a:t>, Alexandros </a:t>
            </a:r>
            <a:r>
              <a:rPr lang="en-US" sz="1100" dirty="0" err="1"/>
              <a:t>Xenos</a:t>
            </a:r>
            <a:r>
              <a:rPr lang="en-US" sz="1100" dirty="0"/>
              <a:t>, Gaia </a:t>
            </a:r>
            <a:r>
              <a:rPr lang="en-US" sz="1100" dirty="0" err="1"/>
              <a:t>Ceddia</a:t>
            </a:r>
            <a:r>
              <a:rPr lang="en-US" sz="1100" dirty="0"/>
              <a:t>, Noël </a:t>
            </a:r>
            <a:r>
              <a:rPr lang="en-US" sz="1100" dirty="0" err="1"/>
              <a:t>Malod-Dognin</a:t>
            </a:r>
            <a:r>
              <a:rPr lang="en-US" sz="1100" dirty="0"/>
              <a:t>, </a:t>
            </a:r>
            <a:r>
              <a:rPr lang="en-US" sz="1100" b="1" dirty="0" err="1"/>
              <a:t>Nataša</a:t>
            </a:r>
            <a:r>
              <a:rPr lang="en-US" sz="1100" b="1" dirty="0"/>
              <a:t> </a:t>
            </a:r>
            <a:r>
              <a:rPr lang="en-US" sz="1100" b="1" dirty="0" err="1"/>
              <a:t>Pržulj</a:t>
            </a:r>
            <a:r>
              <a:rPr lang="en-GB" sz="11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</a:t>
            </a:r>
            <a:r>
              <a:rPr lang="en-GB" sz="1100" kern="0" dirty="0">
                <a:latin typeface="Arial"/>
                <a:cs typeface="Arial"/>
                <a:sym typeface="Arial"/>
              </a:rPr>
              <a:t>The axes of biology: a novel axes-based network embedding paradigm to decipher the functional mechanisms of the cell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,” </a:t>
            </a:r>
            <a:r>
              <a:rPr lang="en-GB" sz="11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Bioinformatics Advances</a:t>
            </a:r>
            <a:r>
              <a:rPr lang="en-GB" sz="11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GB" sz="11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vbae075, 2024</a:t>
            </a:r>
            <a:endParaRPr lang="en-GB" sz="11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9FD0D2-8CE3-41B8-AF13-143B94FFAA10}"/>
              </a:ext>
            </a:extLst>
          </p:cNvPr>
          <p:cNvSpPr/>
          <p:nvPr/>
        </p:nvSpPr>
        <p:spPr bwMode="auto">
          <a:xfrm>
            <a:off x="287784" y="6401495"/>
            <a:ext cx="9649072" cy="112275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282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05E1526-0A82-4FAE-8DEE-7406F584EAA6}"/>
              </a:ext>
            </a:extLst>
          </p:cNvPr>
          <p:cNvCxnSpPr>
            <a:cxnSpLocks/>
          </p:cNvCxnSpPr>
          <p:nvPr/>
        </p:nvCxnSpPr>
        <p:spPr>
          <a:xfrm>
            <a:off x="6374406" y="4529545"/>
            <a:ext cx="158325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C2201C8E-7D0E-465D-B131-F7BCA2E8D596}"/>
              </a:ext>
            </a:extLst>
          </p:cNvPr>
          <p:cNvSpPr/>
          <p:nvPr/>
        </p:nvSpPr>
        <p:spPr>
          <a:xfrm>
            <a:off x="7934510" y="4361608"/>
            <a:ext cx="5040313" cy="8652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dimension 1</a:t>
            </a:r>
            <a:endParaRPr lang="es-ES" dirty="0"/>
          </a:p>
          <a:p>
            <a:br>
              <a:rPr lang="es-ES" dirty="0"/>
            </a:br>
            <a:endParaRPr lang="es-E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FA845E5-3A27-4F75-AABB-624A1E17922F}"/>
              </a:ext>
            </a:extLst>
          </p:cNvPr>
          <p:cNvGrpSpPr/>
          <p:nvPr/>
        </p:nvGrpSpPr>
        <p:grpSpPr>
          <a:xfrm>
            <a:off x="6259561" y="3573161"/>
            <a:ext cx="6510583" cy="865237"/>
            <a:chOff x="7494419" y="2850651"/>
            <a:chExt cx="7874217" cy="104646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D4391F-F30A-4CF4-BDCB-5F3B7D0366A7}"/>
                </a:ext>
              </a:extLst>
            </p:cNvPr>
            <p:cNvCxnSpPr>
              <a:cxnSpLocks/>
            </p:cNvCxnSpPr>
            <p:nvPr/>
          </p:nvCxnSpPr>
          <p:spPr>
            <a:xfrm rot="-1800000">
              <a:off x="7494419" y="3517057"/>
              <a:ext cx="1914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83F83A-F01A-4827-910C-4E159EDC827A}"/>
                </a:ext>
              </a:extLst>
            </p:cNvPr>
            <p:cNvSpPr/>
            <p:nvPr/>
          </p:nvSpPr>
          <p:spPr>
            <a:xfrm>
              <a:off x="9272637" y="2850651"/>
              <a:ext cx="6095999" cy="10464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dimension 2</a:t>
              </a:r>
              <a:endParaRPr lang="es-ES" dirty="0"/>
            </a:p>
            <a:p>
              <a:br>
                <a:rPr lang="es-ES" dirty="0"/>
              </a:br>
              <a:endParaRPr lang="es-E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EC73F3-AF56-4A2F-864B-51D98235D8E7}"/>
              </a:ext>
            </a:extLst>
          </p:cNvPr>
          <p:cNvGrpSpPr/>
          <p:nvPr/>
        </p:nvGrpSpPr>
        <p:grpSpPr>
          <a:xfrm>
            <a:off x="6322892" y="4776690"/>
            <a:ext cx="6564697" cy="918743"/>
            <a:chOff x="7571014" y="4306256"/>
            <a:chExt cx="7939665" cy="111117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97EFEE0-62C9-4429-9785-91F7BB9B890A}"/>
                </a:ext>
              </a:extLst>
            </p:cNvPr>
            <p:cNvCxnSpPr>
              <a:cxnSpLocks/>
            </p:cNvCxnSpPr>
            <p:nvPr/>
          </p:nvCxnSpPr>
          <p:spPr>
            <a:xfrm rot="1020000">
              <a:off x="7571014" y="4306256"/>
              <a:ext cx="1914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599ABE-3C73-470F-AD54-7114B34783CA}"/>
                </a:ext>
              </a:extLst>
            </p:cNvPr>
            <p:cNvSpPr/>
            <p:nvPr/>
          </p:nvSpPr>
          <p:spPr>
            <a:xfrm>
              <a:off x="9414678" y="4370968"/>
              <a:ext cx="6096001" cy="10464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" b="1" dirty="0" err="1">
                  <a:solidFill>
                    <a:srgbClr val="282828"/>
                  </a:solidFill>
                  <a:latin typeface="Arial" panose="020B0604020202020204" pitchFamily="34" charset="0"/>
                </a:rPr>
                <a:t>dimension</a:t>
              </a:r>
              <a:r>
                <a:rPr lang="es-ES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 d</a:t>
              </a:r>
              <a:endParaRPr lang="es-ES" dirty="0"/>
            </a:p>
            <a:p>
              <a:br>
                <a:rPr lang="es-ES" dirty="0"/>
              </a:br>
              <a:endParaRPr lang="es-E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8FC8410-1915-4596-BAD9-F622B0CDB76B}"/>
              </a:ext>
            </a:extLst>
          </p:cNvPr>
          <p:cNvSpPr/>
          <p:nvPr/>
        </p:nvSpPr>
        <p:spPr>
          <a:xfrm>
            <a:off x="3151983" y="4756422"/>
            <a:ext cx="1337226" cy="515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baseline="30000" dirty="0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/>
              <a:t> = I</a:t>
            </a:r>
          </a:p>
          <a:p>
            <a:pPr algn="ctr"/>
            <a:r>
              <a:rPr lang="en-US" sz="1158" b="1" dirty="0"/>
              <a:t>(</a:t>
            </a:r>
            <a:r>
              <a:rPr lang="en-US" sz="1158" b="1" dirty="0" err="1"/>
              <a:t>orthonormality</a:t>
            </a:r>
            <a:r>
              <a:rPr lang="en-US" sz="1158" b="1" dirty="0"/>
              <a:t>)</a:t>
            </a:r>
            <a:endParaRPr lang="es-ES" b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F99042-7C0E-45D2-BB02-48B50F3E0ED1}"/>
              </a:ext>
            </a:extLst>
          </p:cNvPr>
          <p:cNvGrpSpPr/>
          <p:nvPr/>
        </p:nvGrpSpPr>
        <p:grpSpPr>
          <a:xfrm>
            <a:off x="4802169" y="2948492"/>
            <a:ext cx="3158190" cy="3158190"/>
            <a:chOff x="5739398" y="2095146"/>
            <a:chExt cx="3819669" cy="381966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15F95DA-2F83-445E-91E7-1F44EFB12D0C}"/>
                </a:ext>
              </a:extLst>
            </p:cNvPr>
            <p:cNvSpPr/>
            <p:nvPr/>
          </p:nvSpPr>
          <p:spPr>
            <a:xfrm>
              <a:off x="5739398" y="2095146"/>
              <a:ext cx="3819669" cy="38196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4C18207-9C6C-4A38-86B1-DA93C036A218}"/>
                </a:ext>
              </a:extLst>
            </p:cNvPr>
            <p:cNvCxnSpPr>
              <a:cxnSpLocks/>
            </p:cNvCxnSpPr>
            <p:nvPr/>
          </p:nvCxnSpPr>
          <p:spPr>
            <a:xfrm rot="-1800000">
              <a:off x="7500512" y="3516163"/>
              <a:ext cx="1914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ACBDB3A-3F1F-4B1F-9671-52D59EC7927E}"/>
              </a:ext>
            </a:extLst>
          </p:cNvPr>
          <p:cNvSpPr/>
          <p:nvPr/>
        </p:nvSpPr>
        <p:spPr>
          <a:xfrm>
            <a:off x="6357481" y="2953003"/>
            <a:ext cx="5040313" cy="8652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dimension 2</a:t>
            </a:r>
            <a:endParaRPr lang="es-ES" dirty="0"/>
          </a:p>
          <a:p>
            <a:br>
              <a:rPr lang="es-ES" dirty="0"/>
            </a:br>
            <a:endParaRPr lang="es-E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BE6E22C-43BF-4550-BE06-E5E67757E7B8}"/>
              </a:ext>
            </a:extLst>
          </p:cNvPr>
          <p:cNvGrpSpPr/>
          <p:nvPr/>
        </p:nvGrpSpPr>
        <p:grpSpPr>
          <a:xfrm>
            <a:off x="4802169" y="2948492"/>
            <a:ext cx="3158190" cy="3158190"/>
            <a:chOff x="5731778" y="2095146"/>
            <a:chExt cx="3819669" cy="38196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D29AE85-7210-4069-9983-5C5AEC5934B6}"/>
                </a:ext>
              </a:extLst>
            </p:cNvPr>
            <p:cNvSpPr/>
            <p:nvPr/>
          </p:nvSpPr>
          <p:spPr>
            <a:xfrm>
              <a:off x="5731778" y="2095146"/>
              <a:ext cx="3819669" cy="381966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4126366-5B0A-410D-B889-DAA72E4427C9}"/>
                </a:ext>
              </a:extLst>
            </p:cNvPr>
            <p:cNvCxnSpPr>
              <a:cxnSpLocks/>
            </p:cNvCxnSpPr>
            <p:nvPr/>
          </p:nvCxnSpPr>
          <p:spPr>
            <a:xfrm rot="22620000">
              <a:off x="7571014" y="4306254"/>
              <a:ext cx="1914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DD9925-2813-4925-8F31-EE80C28D7B1B}"/>
              </a:ext>
            </a:extLst>
          </p:cNvPr>
          <p:cNvGrpSpPr/>
          <p:nvPr/>
        </p:nvGrpSpPr>
        <p:grpSpPr>
          <a:xfrm>
            <a:off x="406632" y="4164559"/>
            <a:ext cx="4121282" cy="1026552"/>
            <a:chOff x="710897" y="3606164"/>
            <a:chExt cx="4984481" cy="124156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2E011FE-4267-4D38-98C0-70D516F1661B}"/>
                </a:ext>
              </a:extLst>
            </p:cNvPr>
            <p:cNvSpPr/>
            <p:nvPr/>
          </p:nvSpPr>
          <p:spPr>
            <a:xfrm rot="16200000">
              <a:off x="740458" y="3727690"/>
              <a:ext cx="876132" cy="935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58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gene</a:t>
              </a:r>
              <a:endParaRPr lang="es-ES" dirty="0"/>
            </a:p>
            <a:p>
              <a:br>
                <a:rPr lang="es-ES" dirty="0"/>
              </a:br>
              <a:endParaRPr lang="es-E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73C424-E606-4A4F-B3D9-4E48195D683D}"/>
                </a:ext>
              </a:extLst>
            </p:cNvPr>
            <p:cNvSpPr/>
            <p:nvPr/>
          </p:nvSpPr>
          <p:spPr>
            <a:xfrm>
              <a:off x="1144995" y="3610300"/>
              <a:ext cx="735137" cy="1135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58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genes</a:t>
              </a:r>
              <a:endParaRPr lang="es-ES" dirty="0"/>
            </a:p>
            <a:p>
              <a:br>
                <a:rPr lang="es-ES" dirty="0"/>
              </a:br>
              <a:endParaRPr lang="es-E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CBD1F8-D2B0-4057-A8A8-C9B963A4CFCE}"/>
                </a:ext>
              </a:extLst>
            </p:cNvPr>
            <p:cNvSpPr/>
            <p:nvPr/>
          </p:nvSpPr>
          <p:spPr>
            <a:xfrm rot="16200000">
              <a:off x="2585350" y="3792739"/>
              <a:ext cx="735137" cy="935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58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gens</a:t>
              </a:r>
              <a:endParaRPr lang="es-ES" dirty="0"/>
            </a:p>
            <a:p>
              <a:br>
                <a:rPr lang="es-ES" dirty="0"/>
              </a:br>
              <a:endParaRPr lang="es-E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2CAAF9E-964C-4B8C-9AEF-299B6A967503}"/>
                </a:ext>
              </a:extLst>
            </p:cNvPr>
            <p:cNvSpPr/>
            <p:nvPr/>
          </p:nvSpPr>
          <p:spPr>
            <a:xfrm>
              <a:off x="2600697" y="3606164"/>
              <a:ext cx="735137" cy="935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58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k</a:t>
              </a:r>
              <a:r>
                <a:rPr lang="es-ES" sz="1158" b="1" baseline="-25000" dirty="0">
                  <a:solidFill>
                    <a:srgbClr val="282828"/>
                  </a:solidFill>
                  <a:latin typeface="Arial" panose="020B0604020202020204" pitchFamily="34" charset="0"/>
                </a:rPr>
                <a:t>1</a:t>
              </a:r>
              <a:endParaRPr lang="es-ES" baseline="-25000" dirty="0"/>
            </a:p>
            <a:p>
              <a:br>
                <a:rPr lang="es-ES" dirty="0"/>
              </a:br>
              <a:endParaRPr lang="es-E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AB76CC-AAA0-4F03-BAF7-B1651B150F3F}"/>
                </a:ext>
              </a:extLst>
            </p:cNvPr>
            <p:cNvSpPr/>
            <p:nvPr/>
          </p:nvSpPr>
          <p:spPr>
            <a:xfrm>
              <a:off x="4960241" y="3912472"/>
              <a:ext cx="735137" cy="935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58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k</a:t>
              </a:r>
              <a:r>
                <a:rPr lang="es-ES" sz="1158" b="1" baseline="-25000" dirty="0">
                  <a:solidFill>
                    <a:srgbClr val="282828"/>
                  </a:solidFill>
                  <a:latin typeface="Arial" panose="020B0604020202020204" pitchFamily="34" charset="0"/>
                </a:rPr>
                <a:t>2</a:t>
              </a:r>
              <a:endParaRPr lang="es-ES" baseline="-25000" dirty="0"/>
            </a:p>
            <a:p>
              <a:br>
                <a:rPr lang="es-ES" dirty="0"/>
              </a:br>
              <a:endParaRPr lang="es-E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F16CCA1-6D38-4FE9-A2A5-0C97F53342CD}"/>
                </a:ext>
              </a:extLst>
            </p:cNvPr>
            <p:cNvSpPr/>
            <p:nvPr/>
          </p:nvSpPr>
          <p:spPr>
            <a:xfrm>
              <a:off x="3402508" y="3610300"/>
              <a:ext cx="735137" cy="935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58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k</a:t>
              </a:r>
              <a:r>
                <a:rPr lang="es-ES" sz="1158" b="1" baseline="-25000" dirty="0">
                  <a:solidFill>
                    <a:srgbClr val="282828"/>
                  </a:solidFill>
                  <a:latin typeface="Arial" panose="020B0604020202020204" pitchFamily="34" charset="0"/>
                </a:rPr>
                <a:t>1</a:t>
              </a:r>
              <a:endParaRPr lang="es-ES" baseline="-25000" dirty="0"/>
            </a:p>
            <a:p>
              <a:br>
                <a:rPr lang="es-ES" dirty="0"/>
              </a:br>
              <a:endParaRPr lang="es-E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270A3A-BD1B-40A8-82F6-77596A36A35A}"/>
                </a:ext>
              </a:extLst>
            </p:cNvPr>
            <p:cNvSpPr/>
            <p:nvPr/>
          </p:nvSpPr>
          <p:spPr>
            <a:xfrm>
              <a:off x="4393305" y="3610300"/>
              <a:ext cx="735137" cy="1135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58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genes</a:t>
              </a:r>
              <a:endParaRPr lang="es-ES" dirty="0"/>
            </a:p>
            <a:p>
              <a:br>
                <a:rPr lang="es-ES" dirty="0"/>
              </a:br>
              <a:endParaRPr lang="es-E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1851C7-4D7C-4914-B85D-6CC7B337020E}"/>
                </a:ext>
              </a:extLst>
            </p:cNvPr>
            <p:cNvSpPr/>
            <p:nvPr/>
          </p:nvSpPr>
          <p:spPr>
            <a:xfrm>
              <a:off x="3679941" y="3912472"/>
              <a:ext cx="735137" cy="935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1158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k</a:t>
              </a:r>
              <a:r>
                <a:rPr lang="es-ES" sz="1158" b="1" baseline="-25000" dirty="0">
                  <a:solidFill>
                    <a:srgbClr val="282828"/>
                  </a:solidFill>
                  <a:latin typeface="Arial" panose="020B0604020202020204" pitchFamily="34" charset="0"/>
                </a:rPr>
                <a:t>2</a:t>
              </a:r>
              <a:endParaRPr lang="es-ES" baseline="-25000" dirty="0"/>
            </a:p>
            <a:p>
              <a:br>
                <a:rPr lang="es-ES" dirty="0"/>
              </a:br>
              <a:endParaRPr lang="es-E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8E05DF-7A5F-4E73-9FD7-1EF0CF437DFD}"/>
              </a:ext>
            </a:extLst>
          </p:cNvPr>
          <p:cNvGrpSpPr/>
          <p:nvPr/>
        </p:nvGrpSpPr>
        <p:grpSpPr>
          <a:xfrm>
            <a:off x="503690" y="3827214"/>
            <a:ext cx="5134804" cy="1234011"/>
            <a:chOff x="3561509" y="5311088"/>
            <a:chExt cx="6342137" cy="150113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80839E2-3D9E-456E-8050-12244F3E2D98}"/>
                </a:ext>
              </a:extLst>
            </p:cNvPr>
            <p:cNvGrpSpPr/>
            <p:nvPr/>
          </p:nvGrpSpPr>
          <p:grpSpPr>
            <a:xfrm>
              <a:off x="3737208" y="5949481"/>
              <a:ext cx="4268116" cy="862745"/>
              <a:chOff x="3826033" y="5510597"/>
              <a:chExt cx="4268116" cy="862745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21D444A-96D3-4927-AD03-927D3D71259F}"/>
                  </a:ext>
                </a:extLst>
              </p:cNvPr>
              <p:cNvSpPr/>
              <p:nvPr/>
            </p:nvSpPr>
            <p:spPr>
              <a:xfrm>
                <a:off x="7298549" y="5583970"/>
                <a:ext cx="795600" cy="3708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B</a:t>
                </a:r>
                <a:r>
                  <a:rPr lang="en-US" baseline="30000" dirty="0"/>
                  <a:t>T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A898FCD-F9E9-4F1E-8C2D-F531A25FF71F}"/>
                  </a:ext>
                </a:extLst>
              </p:cNvPr>
              <p:cNvSpPr/>
              <p:nvPr/>
            </p:nvSpPr>
            <p:spPr>
              <a:xfrm>
                <a:off x="3826033" y="5577045"/>
                <a:ext cx="1004625" cy="79629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23" dirty="0"/>
                  <a:t>Network</a:t>
                </a:r>
              </a:p>
              <a:p>
                <a:pPr algn="ctr"/>
                <a:r>
                  <a:rPr lang="en-US" sz="1323" dirty="0"/>
                  <a:t>X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37E19A1-7437-4EF2-A530-FC761D7E3F0D}"/>
                  </a:ext>
                </a:extLst>
              </p:cNvPr>
              <p:cNvSpPr/>
              <p:nvPr/>
            </p:nvSpPr>
            <p:spPr>
              <a:xfrm>
                <a:off x="5639153" y="5577043"/>
                <a:ext cx="372052" cy="79629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P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535222D-9E58-494D-A859-0040FD61175C}"/>
                  </a:ext>
                </a:extLst>
              </p:cNvPr>
              <p:cNvSpPr/>
              <p:nvPr/>
            </p:nvSpPr>
            <p:spPr>
              <a:xfrm>
                <a:off x="6432098" y="5583970"/>
                <a:ext cx="372052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8B34DD3-54C9-4213-A630-17CD9F196DA0}"/>
                  </a:ext>
                </a:extLst>
              </p:cNvPr>
              <p:cNvSpPr txBox="1"/>
              <p:nvPr/>
            </p:nvSpPr>
            <p:spPr>
              <a:xfrm>
                <a:off x="4886274" y="5510597"/>
                <a:ext cx="572590" cy="803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3969" b="1" dirty="0"/>
                  <a:t>≈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E48E892-2FE3-4240-8F70-4213A65F286E}"/>
                  </a:ext>
                </a:extLst>
              </p:cNvPr>
              <p:cNvSpPr txBox="1"/>
              <p:nvPr/>
            </p:nvSpPr>
            <p:spPr>
              <a:xfrm>
                <a:off x="6028193" y="5592508"/>
                <a:ext cx="338555" cy="457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984" b="1" dirty="0"/>
                  <a:t>*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D8D77E0-18DB-4D44-AC83-D1F5BC54D34F}"/>
                  </a:ext>
                </a:extLst>
              </p:cNvPr>
              <p:cNvSpPr txBox="1"/>
              <p:nvPr/>
            </p:nvSpPr>
            <p:spPr>
              <a:xfrm>
                <a:off x="6941155" y="5583544"/>
                <a:ext cx="338555" cy="457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984" b="1" dirty="0"/>
                  <a:t>*</a:t>
                </a: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68D9CA-2A7E-4A6D-A9A9-A633AD3CB007}"/>
                </a:ext>
              </a:extLst>
            </p:cNvPr>
            <p:cNvSpPr/>
            <p:nvPr/>
          </p:nvSpPr>
          <p:spPr>
            <a:xfrm>
              <a:off x="3561509" y="5311088"/>
              <a:ext cx="6342137" cy="4257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Non-Negative Matrix Tri-Factorization (NMTF)</a:t>
              </a:r>
              <a:endParaRPr lang="es-ES" b="1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EEFC11C-1697-46C1-9BD8-FA25F6BDA8C0}"/>
              </a:ext>
            </a:extLst>
          </p:cNvPr>
          <p:cNvGrpSpPr/>
          <p:nvPr/>
        </p:nvGrpSpPr>
        <p:grpSpPr>
          <a:xfrm>
            <a:off x="7674092" y="3991484"/>
            <a:ext cx="245082" cy="103128"/>
            <a:chOff x="7815684" y="3935532"/>
            <a:chExt cx="296414" cy="12472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24D5286-1AB3-4E9B-9157-5F8E3E5A4A77}"/>
                </a:ext>
              </a:extLst>
            </p:cNvPr>
            <p:cNvSpPr/>
            <p:nvPr/>
          </p:nvSpPr>
          <p:spPr>
            <a:xfrm>
              <a:off x="7815684" y="3935532"/>
              <a:ext cx="142043" cy="12472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9A85D6C-9AC0-43BB-B297-34AB4D7CEBDF}"/>
                </a:ext>
              </a:extLst>
            </p:cNvPr>
            <p:cNvSpPr/>
            <p:nvPr/>
          </p:nvSpPr>
          <p:spPr>
            <a:xfrm>
              <a:off x="7970055" y="3935532"/>
              <a:ext cx="142043" cy="12472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C96F79F-045B-4AE7-8F2B-0293F042000B}"/>
              </a:ext>
            </a:extLst>
          </p:cNvPr>
          <p:cNvGrpSpPr/>
          <p:nvPr/>
        </p:nvGrpSpPr>
        <p:grpSpPr>
          <a:xfrm>
            <a:off x="7608030" y="3904966"/>
            <a:ext cx="263880" cy="103128"/>
            <a:chOff x="8167580" y="3935532"/>
            <a:chExt cx="319149" cy="12472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EC19923-70DD-4191-8AAE-4E3B6B1AAC4F}"/>
                </a:ext>
              </a:extLst>
            </p:cNvPr>
            <p:cNvSpPr/>
            <p:nvPr/>
          </p:nvSpPr>
          <p:spPr>
            <a:xfrm>
              <a:off x="8344686" y="3935532"/>
              <a:ext cx="142043" cy="12472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AE0AE54-A855-4113-9E07-E9D92627222F}"/>
                </a:ext>
              </a:extLst>
            </p:cNvPr>
            <p:cNvSpPr/>
            <p:nvPr/>
          </p:nvSpPr>
          <p:spPr>
            <a:xfrm>
              <a:off x="8167580" y="3935532"/>
              <a:ext cx="142043" cy="124728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7770AC2-94E5-4E64-8AB8-623E1B039B8A}"/>
              </a:ext>
            </a:extLst>
          </p:cNvPr>
          <p:cNvGrpSpPr/>
          <p:nvPr/>
        </p:nvGrpSpPr>
        <p:grpSpPr>
          <a:xfrm>
            <a:off x="7828281" y="4710912"/>
            <a:ext cx="400688" cy="103128"/>
            <a:chOff x="8270462" y="4899300"/>
            <a:chExt cx="484612" cy="12472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558DC2BE-B307-4461-8232-FA64EE7AF1A0}"/>
                </a:ext>
              </a:extLst>
            </p:cNvPr>
            <p:cNvSpPr/>
            <p:nvPr/>
          </p:nvSpPr>
          <p:spPr>
            <a:xfrm>
              <a:off x="8270462" y="4899300"/>
              <a:ext cx="142043" cy="124728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52249A4-F9AC-4AEC-BA1B-F2B1BE896A8A}"/>
                </a:ext>
              </a:extLst>
            </p:cNvPr>
            <p:cNvSpPr/>
            <p:nvPr/>
          </p:nvSpPr>
          <p:spPr>
            <a:xfrm>
              <a:off x="8613031" y="4899300"/>
              <a:ext cx="142043" cy="124728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8F3D1E5-EC70-43E4-96F8-B90DF7770A14}"/>
                </a:ext>
              </a:extLst>
            </p:cNvPr>
            <p:cNvSpPr/>
            <p:nvPr/>
          </p:nvSpPr>
          <p:spPr>
            <a:xfrm>
              <a:off x="8433035" y="4899300"/>
              <a:ext cx="142043" cy="124728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8FFB49C-65EA-4398-92B7-ABD58974ED1A}"/>
              </a:ext>
            </a:extLst>
          </p:cNvPr>
          <p:cNvSpPr/>
          <p:nvPr/>
        </p:nvSpPr>
        <p:spPr>
          <a:xfrm>
            <a:off x="7386706" y="4156910"/>
            <a:ext cx="117444" cy="103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2CB29D-9053-4EC3-BBE1-A00456098DCE}"/>
              </a:ext>
            </a:extLst>
          </p:cNvPr>
          <p:cNvGrpSpPr/>
          <p:nvPr/>
        </p:nvGrpSpPr>
        <p:grpSpPr>
          <a:xfrm>
            <a:off x="6858047" y="4214591"/>
            <a:ext cx="255769" cy="103128"/>
            <a:chOff x="7696401" y="3928270"/>
            <a:chExt cx="309339" cy="12472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84E0083-2742-4C7A-99C1-83D9780EFC26}"/>
                </a:ext>
              </a:extLst>
            </p:cNvPr>
            <p:cNvSpPr/>
            <p:nvPr/>
          </p:nvSpPr>
          <p:spPr>
            <a:xfrm>
              <a:off x="7696401" y="3928270"/>
              <a:ext cx="142043" cy="12472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2702E71-B96A-4081-BD23-B7DB37C3B2D5}"/>
                </a:ext>
              </a:extLst>
            </p:cNvPr>
            <p:cNvSpPr/>
            <p:nvPr/>
          </p:nvSpPr>
          <p:spPr>
            <a:xfrm>
              <a:off x="7863697" y="3928270"/>
              <a:ext cx="142043" cy="12472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55C380F-4EFA-464A-AFBD-555936178D8B}"/>
              </a:ext>
            </a:extLst>
          </p:cNvPr>
          <p:cNvGrpSpPr/>
          <p:nvPr/>
        </p:nvGrpSpPr>
        <p:grpSpPr>
          <a:xfrm>
            <a:off x="6925613" y="4216275"/>
            <a:ext cx="255769" cy="103128"/>
            <a:chOff x="7696401" y="3928270"/>
            <a:chExt cx="309339" cy="12472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21B80D0-454F-47EF-8C3E-2711A2466EBF}"/>
                </a:ext>
              </a:extLst>
            </p:cNvPr>
            <p:cNvSpPr/>
            <p:nvPr/>
          </p:nvSpPr>
          <p:spPr>
            <a:xfrm>
              <a:off x="7696401" y="3928270"/>
              <a:ext cx="142043" cy="12472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2712546-9DC8-4EBE-9879-3DC13084B472}"/>
                </a:ext>
              </a:extLst>
            </p:cNvPr>
            <p:cNvSpPr/>
            <p:nvPr/>
          </p:nvSpPr>
          <p:spPr>
            <a:xfrm>
              <a:off x="7863697" y="3928270"/>
              <a:ext cx="142043" cy="124728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6F6BF3C3-F2A4-4298-85BF-3597FBB00EF5}"/>
              </a:ext>
            </a:extLst>
          </p:cNvPr>
          <p:cNvSpPr/>
          <p:nvPr/>
        </p:nvSpPr>
        <p:spPr>
          <a:xfrm>
            <a:off x="7283181" y="4164250"/>
            <a:ext cx="117444" cy="103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DC88A1B-97BA-43C7-9EA8-488F352454B2}"/>
              </a:ext>
            </a:extLst>
          </p:cNvPr>
          <p:cNvSpPr/>
          <p:nvPr/>
        </p:nvSpPr>
        <p:spPr>
          <a:xfrm>
            <a:off x="4104209" y="5648921"/>
            <a:ext cx="1849104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282828"/>
                </a:solidFill>
                <a:latin typeface="Arial" panose="020B0604020202020204" pitchFamily="34" charset="0"/>
              </a:rPr>
              <a:t>dimension</a:t>
            </a:r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 d</a:t>
            </a:r>
            <a:endParaRPr lang="es-ES" dirty="0"/>
          </a:p>
          <a:p>
            <a:br>
              <a:rPr lang="es-ES" dirty="0"/>
            </a:br>
            <a:endParaRPr lang="es-E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8DFB14F-1D2C-4F38-81D9-E38FDDFF2640}"/>
              </a:ext>
            </a:extLst>
          </p:cNvPr>
          <p:cNvSpPr/>
          <p:nvPr/>
        </p:nvSpPr>
        <p:spPr>
          <a:xfrm>
            <a:off x="7122377" y="4220709"/>
            <a:ext cx="117444" cy="10312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362B72-9F17-DC87-861C-CC0DB00E9117}"/>
              </a:ext>
            </a:extLst>
          </p:cNvPr>
          <p:cNvSpPr txBox="1"/>
          <p:nvPr/>
        </p:nvSpPr>
        <p:spPr>
          <a:xfrm>
            <a:off x="287784" y="1825312"/>
            <a:ext cx="972108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Orthogonality</a:t>
            </a:r>
            <a:r>
              <a:rPr lang="en-US" dirty="0"/>
              <a:t> constraint on matrix factor </a:t>
            </a:r>
            <a:r>
              <a:rPr lang="fr-FR" b="1" dirty="0">
                <a:solidFill>
                  <a:srgbClr val="FF0000"/>
                </a:solidFill>
              </a:rPr>
              <a:t>B</a:t>
            </a:r>
            <a:r>
              <a:rPr lang="en-US" dirty="0"/>
              <a:t> allows for obtaining less correlated basis vectors</a:t>
            </a:r>
          </a:p>
          <a:p>
            <a:endParaRPr lang="en-US" dirty="0"/>
          </a:p>
          <a:p>
            <a:pPr marL="236258" indent="-236258">
              <a:buFont typeface="Wingdings" panose="05000000000000000000" pitchFamily="2" charset="2"/>
              <a:buChar char="Ø"/>
            </a:pPr>
            <a:r>
              <a:rPr lang="en-US" b="1" u="sng" dirty="0">
                <a:solidFill>
                  <a:srgbClr val="FF0000"/>
                </a:solidFill>
              </a:rPr>
              <a:t>Better disentangle the embedding space</a:t>
            </a:r>
            <a:endParaRPr lang="fr-FR" b="1" u="sng" dirty="0">
              <a:solidFill>
                <a:srgbClr val="FF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510B76-9031-9E84-F67B-5C89C250EB5A}"/>
              </a:ext>
            </a:extLst>
          </p:cNvPr>
          <p:cNvSpPr txBox="1"/>
          <p:nvPr/>
        </p:nvSpPr>
        <p:spPr>
          <a:xfrm>
            <a:off x="4820241" y="4352005"/>
            <a:ext cx="772406" cy="376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84" b="1" dirty="0"/>
              <a:t>↔</a:t>
            </a:r>
            <a:endParaRPr lang="fr-FR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F449716-E349-7E12-A24C-92A393C62B76}"/>
              </a:ext>
            </a:extLst>
          </p:cNvPr>
          <p:cNvSpPr txBox="1"/>
          <p:nvPr/>
        </p:nvSpPr>
        <p:spPr>
          <a:xfrm>
            <a:off x="4147709" y="4414415"/>
            <a:ext cx="235064" cy="281680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r>
              <a:rPr lang="fr-FR" sz="1323" b="1" dirty="0"/>
              <a:t>d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59E6792-FBEC-99D0-D506-DF8699543686}"/>
              </a:ext>
            </a:extLst>
          </p:cNvPr>
          <p:cNvSpPr txBox="1"/>
          <p:nvPr/>
        </p:nvSpPr>
        <p:spPr>
          <a:xfrm>
            <a:off x="3093643" y="4402967"/>
            <a:ext cx="173133" cy="281680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fr-FR" sz="1323" b="1" dirty="0"/>
              <a:t>d</a:t>
            </a: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67" name="Rectangle 1027"/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  <p:sp>
        <p:nvSpPr>
          <p:cNvPr id="71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72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71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7200000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331E-6 1.15078E-6 L 0.00409 -0.10164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-508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717E-6 1.13398E-6 L 0.00111 -0.10332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" y="-516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9 -0.00546 L 0.01354 -0.1092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" y="-518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0.00186 L -0.12201 -0.1129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574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 0.01428 L -0.10724 -0.08694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7" y="-506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2 0.00945 L -0.06441 0.10122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3" y="4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54" grpId="0" animBg="1"/>
      <p:bldP spid="61" grpId="0" animBg="1"/>
      <p:bldP spid="62" grpId="0"/>
      <p:bldP spid="6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9" name="ZoneTexte 6"/>
          <p:cNvSpPr txBox="1"/>
          <p:nvPr/>
        </p:nvSpPr>
        <p:spPr>
          <a:xfrm>
            <a:off x="647824" y="1524186"/>
            <a:ext cx="8928992" cy="430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Skip-Gram NN </a:t>
            </a:r>
            <a:r>
              <a:rPr lang="en-US" dirty="0"/>
              <a:t>based network embeddings (e.g. </a:t>
            </a:r>
            <a:r>
              <a:rPr lang="en-US" dirty="0" err="1"/>
              <a:t>DeepWalk</a:t>
            </a:r>
            <a:r>
              <a:rPr lang="en-US" dirty="0"/>
              <a:t>, LINE and Node2Vec) </a:t>
            </a:r>
          </a:p>
          <a:p>
            <a:pPr algn="just"/>
            <a:r>
              <a:rPr lang="en-US" dirty="0"/>
              <a:t>are </a:t>
            </a:r>
            <a:r>
              <a:rPr lang="en-US" b="1" dirty="0"/>
              <a:t>implicitly </a:t>
            </a:r>
            <a:r>
              <a:rPr lang="en-US" b="1" i="1" u="sng" dirty="0">
                <a:solidFill>
                  <a:srgbClr val="FF0000"/>
                </a:solidFill>
              </a:rPr>
              <a:t>factorizing</a:t>
            </a:r>
            <a:r>
              <a:rPr lang="en-US" b="1" dirty="0"/>
              <a:t> a </a:t>
            </a:r>
            <a:r>
              <a:rPr lang="en-US" b="1" u="sng" dirty="0"/>
              <a:t>random-walk-based</a:t>
            </a:r>
            <a:r>
              <a:rPr lang="en-US" b="1" dirty="0"/>
              <a:t> </a:t>
            </a:r>
          </a:p>
          <a:p>
            <a:pPr algn="just"/>
            <a:endParaRPr lang="en-US" b="1" dirty="0"/>
          </a:p>
          <a:p>
            <a:pPr algn="just"/>
            <a:r>
              <a:rPr lang="en-US" b="1" dirty="0"/>
              <a:t>			Mutual Information matrix</a:t>
            </a:r>
            <a:r>
              <a:rPr lang="en-US" dirty="0"/>
              <a:t>, </a:t>
            </a:r>
            <a:r>
              <a:rPr lang="en-US" b="1" i="1" dirty="0"/>
              <a:t>PPMI</a:t>
            </a:r>
            <a:r>
              <a:rPr lang="en-US" dirty="0"/>
              <a:t> (</a:t>
            </a:r>
            <a:r>
              <a:rPr lang="en-US" dirty="0" err="1"/>
              <a:t>Qiu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2018)</a:t>
            </a:r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sz="1600" dirty="0"/>
          </a:p>
          <a:p>
            <a:pPr algn="just"/>
            <a:endParaRPr lang="en-US" dirty="0"/>
          </a:p>
          <a:p>
            <a:r>
              <a:rPr lang="en-US" dirty="0"/>
              <a:t>where: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>
                <a:solidFill>
                  <a:schemeClr val="accent1">
                    <a:lumMod val="50000"/>
                  </a:schemeClr>
                </a:solidFill>
              </a:rPr>
              <a:t>vol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(G)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is the sum of the degrees</a:t>
            </a:r>
            <a:r>
              <a:rPr lang="en-US" dirty="0"/>
              <a:t> in the network,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u="sng" dirty="0">
                <a:solidFill>
                  <a:srgbClr val="FF0000"/>
                </a:solidFill>
              </a:rPr>
              <a:t>A</a:t>
            </a:r>
            <a:r>
              <a:rPr lang="en-US" b="1" u="sng" dirty="0">
                <a:solidFill>
                  <a:srgbClr val="FF0000"/>
                </a:solidFill>
              </a:rPr>
              <a:t> is the adjacency matrix </a:t>
            </a:r>
            <a:r>
              <a:rPr lang="en-US" dirty="0"/>
              <a:t>of the network,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</a:rPr>
              <a:t>D</a:t>
            </a:r>
            <a:r>
              <a:rPr lang="en-US" dirty="0">
                <a:solidFill>
                  <a:schemeClr val="accent2"/>
                </a:solidFill>
              </a:rPr>
              <a:t> is the</a:t>
            </a:r>
            <a:r>
              <a:rPr lang="en-US" sz="1600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chemeClr val="accent2"/>
                </a:solidFill>
              </a:rPr>
              <a:t>diagonal matrix of degrees </a:t>
            </a:r>
            <a:r>
              <a:rPr lang="en-US" dirty="0"/>
              <a:t>of the given network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T</a:t>
            </a:r>
            <a:r>
              <a:rPr lang="en-US" dirty="0">
                <a:solidFill>
                  <a:srgbClr val="7030A0"/>
                </a:solidFill>
              </a:rPr>
              <a:t> is the length of the random walks</a:t>
            </a:r>
            <a:r>
              <a:rPr lang="en-US" dirty="0"/>
              <a:t>.</a:t>
            </a:r>
          </a:p>
          <a:p>
            <a:pPr algn="just"/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15976" y="2942362"/>
                <a:ext cx="5551648" cy="829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𝑷𝑷𝑴𝑰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𝑣𝑜𝑙</m:t>
                              </m:r>
                              <m:r>
                                <a:rPr lang="en-U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  <m:nary>
                                    <m:naryPr>
                                      <m:chr m:val="∑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𝑨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976" y="2942362"/>
                <a:ext cx="5551648" cy="829330"/>
              </a:xfrm>
              <a:prstGeom prst="rect">
                <a:avLst/>
              </a:prstGeom>
              <a:blipFill>
                <a:blip r:embed="rId4"/>
                <a:stretch>
                  <a:fillRect t="-2941" b="-1471"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4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D1E72036-DE10-46EA-B989-9C7BA038368E}" type="slidenum">
              <a:rPr lang="en-GB" smtClean="0"/>
              <a:t>64</a:t>
            </a:fld>
            <a:endParaRPr lang="en-GB" dirty="0"/>
          </a:p>
        </p:txBody>
      </p:sp>
      <p:sp>
        <p:nvSpPr>
          <p:cNvPr id="17" name="Rectangle 1027">
            <a:extLst>
              <a:ext uri="{FF2B5EF4-FFF2-40B4-BE49-F238E27FC236}">
                <a16:creationId xmlns:a16="http://schemas.microsoft.com/office/drawing/2014/main" id="{DF780606-DF77-4AFB-94D7-623E17509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</p:spTree>
    <p:extLst>
      <p:ext uri="{BB962C8B-B14F-4D97-AF65-F5344CB8AC3E}">
        <p14:creationId xmlns:p14="http://schemas.microsoft.com/office/powerpoint/2010/main" val="23937664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482" y="1601015"/>
            <a:ext cx="4820808" cy="123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PPMI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captures the relationships between nodes by performing </a:t>
            </a:r>
            <a:r>
              <a:rPr lang="en-US" sz="1600" b="1" i="1" dirty="0"/>
              <a:t>random walks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along </a:t>
            </a:r>
          </a:p>
          <a:p>
            <a:r>
              <a:rPr lang="en-US" sz="1600" b="1" u="sng" dirty="0"/>
              <a:t>connected nodes</a:t>
            </a:r>
          </a:p>
          <a:p>
            <a:endParaRPr lang="en-US" sz="16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Make sense for </a:t>
            </a:r>
            <a:r>
              <a:rPr lang="en-US" sz="1600" b="1" i="1" u="sng" dirty="0" err="1"/>
              <a:t>homophilic</a:t>
            </a:r>
            <a:r>
              <a:rPr lang="en-US" sz="1600" dirty="0"/>
              <a:t> networks</a:t>
            </a:r>
          </a:p>
        </p:txBody>
      </p:sp>
      <p:cxnSp>
        <p:nvCxnSpPr>
          <p:cNvPr id="14" name="Google Shape;72;p15">
            <a:extLst>
              <a:ext uri="{FF2B5EF4-FFF2-40B4-BE49-F238E27FC236}">
                <a16:creationId xmlns:a16="http://schemas.microsoft.com/office/drawing/2014/main" id="{D815710D-3810-35C8-A39D-FD5FDD3061D8}"/>
              </a:ext>
            </a:extLst>
          </p:cNvPr>
          <p:cNvCxnSpPr>
            <a:cxnSpLocks/>
            <a:stCxn id="23" idx="3"/>
            <a:endCxn id="22" idx="0"/>
          </p:cNvCxnSpPr>
          <p:nvPr/>
        </p:nvCxnSpPr>
        <p:spPr>
          <a:xfrm flipH="1">
            <a:off x="5655610" y="1925665"/>
            <a:ext cx="241522" cy="32403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61;p15">
            <a:extLst>
              <a:ext uri="{FF2B5EF4-FFF2-40B4-BE49-F238E27FC236}">
                <a16:creationId xmlns:a16="http://schemas.microsoft.com/office/drawing/2014/main" id="{DD99073F-8438-DC7C-B1E2-39698E47BDB3}"/>
              </a:ext>
            </a:extLst>
          </p:cNvPr>
          <p:cNvSpPr/>
          <p:nvPr/>
        </p:nvSpPr>
        <p:spPr>
          <a:xfrm>
            <a:off x="6583459" y="3205525"/>
            <a:ext cx="547500" cy="535800"/>
          </a:xfrm>
          <a:prstGeom prst="ellipse">
            <a:avLst/>
          </a:prstGeom>
          <a:solidFill>
            <a:schemeClr val="bg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N4</a:t>
            </a:r>
            <a:endParaRPr sz="1200" baseline="-25000" dirty="0"/>
          </a:p>
        </p:txBody>
      </p:sp>
      <p:sp>
        <p:nvSpPr>
          <p:cNvPr id="16" name="Google Shape;64;p15">
            <a:extLst>
              <a:ext uri="{FF2B5EF4-FFF2-40B4-BE49-F238E27FC236}">
                <a16:creationId xmlns:a16="http://schemas.microsoft.com/office/drawing/2014/main" id="{AB4713A2-9095-E28D-39FD-C83C30AB8791}"/>
              </a:ext>
            </a:extLst>
          </p:cNvPr>
          <p:cNvSpPr/>
          <p:nvPr/>
        </p:nvSpPr>
        <p:spPr>
          <a:xfrm>
            <a:off x="6395145" y="2093289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N3</a:t>
            </a:r>
            <a:endParaRPr sz="1200" baseline="-25000" dirty="0"/>
          </a:p>
        </p:txBody>
      </p:sp>
      <p:sp>
        <p:nvSpPr>
          <p:cNvPr id="17" name="Google Shape;65;p15">
            <a:extLst>
              <a:ext uri="{FF2B5EF4-FFF2-40B4-BE49-F238E27FC236}">
                <a16:creationId xmlns:a16="http://schemas.microsoft.com/office/drawing/2014/main" id="{4F6633B8-3738-A71C-65D6-340E2F07F906}"/>
              </a:ext>
            </a:extLst>
          </p:cNvPr>
          <p:cNvSpPr/>
          <p:nvPr/>
        </p:nvSpPr>
        <p:spPr>
          <a:xfrm>
            <a:off x="5921147" y="4686838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N6</a:t>
            </a:r>
            <a:endParaRPr sz="1200" baseline="-25000" dirty="0"/>
          </a:p>
        </p:txBody>
      </p:sp>
      <p:sp>
        <p:nvSpPr>
          <p:cNvPr id="18" name="Google Shape;66;p15">
            <a:extLst>
              <a:ext uri="{FF2B5EF4-FFF2-40B4-BE49-F238E27FC236}">
                <a16:creationId xmlns:a16="http://schemas.microsoft.com/office/drawing/2014/main" id="{07A92E2C-E5A8-495A-7C86-9526C76EA79E}"/>
              </a:ext>
            </a:extLst>
          </p:cNvPr>
          <p:cNvSpPr/>
          <p:nvPr/>
        </p:nvSpPr>
        <p:spPr>
          <a:xfrm>
            <a:off x="7731059" y="2621293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N9</a:t>
            </a:r>
            <a:endParaRPr sz="1200" baseline="-25000" dirty="0"/>
          </a:p>
        </p:txBody>
      </p:sp>
      <p:sp>
        <p:nvSpPr>
          <p:cNvPr id="19" name="Google Shape;67;p15">
            <a:extLst>
              <a:ext uri="{FF2B5EF4-FFF2-40B4-BE49-F238E27FC236}">
                <a16:creationId xmlns:a16="http://schemas.microsoft.com/office/drawing/2014/main" id="{00B796B4-14A3-1619-967B-650E04FFB267}"/>
              </a:ext>
            </a:extLst>
          </p:cNvPr>
          <p:cNvSpPr/>
          <p:nvPr/>
        </p:nvSpPr>
        <p:spPr>
          <a:xfrm>
            <a:off x="7216609" y="4686838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N8</a:t>
            </a:r>
            <a:endParaRPr sz="1200" baseline="-25000" dirty="0"/>
          </a:p>
        </p:txBody>
      </p:sp>
      <p:sp>
        <p:nvSpPr>
          <p:cNvPr id="20" name="Google Shape;68;p15">
            <a:extLst>
              <a:ext uri="{FF2B5EF4-FFF2-40B4-BE49-F238E27FC236}">
                <a16:creationId xmlns:a16="http://schemas.microsoft.com/office/drawing/2014/main" id="{3A83DBB4-1229-7186-6200-7BA295279BBA}"/>
              </a:ext>
            </a:extLst>
          </p:cNvPr>
          <p:cNvSpPr/>
          <p:nvPr/>
        </p:nvSpPr>
        <p:spPr>
          <a:xfrm>
            <a:off x="6580591" y="4106127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 dirty="0"/>
              <a:t>N5</a:t>
            </a:r>
            <a:endParaRPr sz="1200" baseline="-25000" dirty="0"/>
          </a:p>
        </p:txBody>
      </p:sp>
      <p:sp>
        <p:nvSpPr>
          <p:cNvPr id="21" name="Google Shape;69;p15">
            <a:extLst>
              <a:ext uri="{FF2B5EF4-FFF2-40B4-BE49-F238E27FC236}">
                <a16:creationId xmlns:a16="http://schemas.microsoft.com/office/drawing/2014/main" id="{F161DD0D-B795-7ECC-7166-8E5409AC9F3F}"/>
              </a:ext>
            </a:extLst>
          </p:cNvPr>
          <p:cNvSpPr/>
          <p:nvPr/>
        </p:nvSpPr>
        <p:spPr>
          <a:xfrm>
            <a:off x="6580598" y="5324330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N7</a:t>
            </a:r>
            <a:endParaRPr sz="1200" baseline="-25000" dirty="0"/>
          </a:p>
        </p:txBody>
      </p:sp>
      <p:sp>
        <p:nvSpPr>
          <p:cNvPr id="22" name="Google Shape;70;p15">
            <a:extLst>
              <a:ext uri="{FF2B5EF4-FFF2-40B4-BE49-F238E27FC236}">
                <a16:creationId xmlns:a16="http://schemas.microsoft.com/office/drawing/2014/main" id="{C686D736-A98C-9F8B-AAE0-782B4A99558D}"/>
              </a:ext>
            </a:extLst>
          </p:cNvPr>
          <p:cNvSpPr/>
          <p:nvPr/>
        </p:nvSpPr>
        <p:spPr>
          <a:xfrm>
            <a:off x="5381860" y="2249695"/>
            <a:ext cx="547500" cy="535800"/>
          </a:xfrm>
          <a:prstGeom prst="ellipse">
            <a:avLst/>
          </a:prstGeom>
          <a:solidFill>
            <a:schemeClr val="bg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N2</a:t>
            </a:r>
            <a:endParaRPr sz="1200" baseline="-25000" dirty="0"/>
          </a:p>
        </p:txBody>
      </p:sp>
      <p:sp>
        <p:nvSpPr>
          <p:cNvPr id="23" name="Google Shape;71;p15">
            <a:extLst>
              <a:ext uri="{FF2B5EF4-FFF2-40B4-BE49-F238E27FC236}">
                <a16:creationId xmlns:a16="http://schemas.microsoft.com/office/drawing/2014/main" id="{D0401A59-1770-7B06-9DC8-493902529C23}"/>
              </a:ext>
            </a:extLst>
          </p:cNvPr>
          <p:cNvSpPr/>
          <p:nvPr/>
        </p:nvSpPr>
        <p:spPr>
          <a:xfrm>
            <a:off x="5816952" y="1468331"/>
            <a:ext cx="547500" cy="535800"/>
          </a:xfrm>
          <a:prstGeom prst="ellipse">
            <a:avLst/>
          </a:prstGeom>
          <a:solidFill>
            <a:schemeClr val="bg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 dirty="0"/>
              <a:t>N1</a:t>
            </a:r>
            <a:endParaRPr sz="1200" baseline="-25000" dirty="0"/>
          </a:p>
        </p:txBody>
      </p:sp>
      <p:cxnSp>
        <p:nvCxnSpPr>
          <p:cNvPr id="24" name="Google Shape;73;p15">
            <a:extLst>
              <a:ext uri="{FF2B5EF4-FFF2-40B4-BE49-F238E27FC236}">
                <a16:creationId xmlns:a16="http://schemas.microsoft.com/office/drawing/2014/main" id="{9D903E06-07D6-14D8-7CF5-30C71CF9D610}"/>
              </a:ext>
            </a:extLst>
          </p:cNvPr>
          <p:cNvCxnSpPr>
            <a:cxnSpLocks/>
            <a:stCxn id="23" idx="5"/>
            <a:endCxn id="16" idx="1"/>
          </p:cNvCxnSpPr>
          <p:nvPr/>
        </p:nvCxnSpPr>
        <p:spPr>
          <a:xfrm>
            <a:off x="6284272" y="1925665"/>
            <a:ext cx="191053" cy="246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74;p15">
            <a:extLst>
              <a:ext uri="{FF2B5EF4-FFF2-40B4-BE49-F238E27FC236}">
                <a16:creationId xmlns:a16="http://schemas.microsoft.com/office/drawing/2014/main" id="{FE19BB81-2432-CFD2-9DAF-87E0D06D3060}"/>
              </a:ext>
            </a:extLst>
          </p:cNvPr>
          <p:cNvCxnSpPr>
            <a:stCxn id="22" idx="6"/>
            <a:endCxn id="16" idx="2"/>
          </p:cNvCxnSpPr>
          <p:nvPr/>
        </p:nvCxnSpPr>
        <p:spPr>
          <a:xfrm flipV="1">
            <a:off x="5929360" y="2361189"/>
            <a:ext cx="465785" cy="15640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oogle Shape;75;p15">
            <a:extLst>
              <a:ext uri="{FF2B5EF4-FFF2-40B4-BE49-F238E27FC236}">
                <a16:creationId xmlns:a16="http://schemas.microsoft.com/office/drawing/2014/main" id="{03258179-65AB-7A0C-46DD-7502F607180F}"/>
              </a:ext>
            </a:extLst>
          </p:cNvPr>
          <p:cNvCxnSpPr>
            <a:cxnSpLocks/>
            <a:stCxn id="18" idx="3"/>
            <a:endCxn id="15" idx="6"/>
          </p:cNvCxnSpPr>
          <p:nvPr/>
        </p:nvCxnSpPr>
        <p:spPr>
          <a:xfrm flipH="1">
            <a:off x="7130959" y="3078627"/>
            <a:ext cx="680280" cy="39479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76;p15">
            <a:extLst>
              <a:ext uri="{FF2B5EF4-FFF2-40B4-BE49-F238E27FC236}">
                <a16:creationId xmlns:a16="http://schemas.microsoft.com/office/drawing/2014/main" id="{C94C1849-89B7-958C-1EEE-CFBFE2E0598B}"/>
              </a:ext>
            </a:extLst>
          </p:cNvPr>
          <p:cNvCxnSpPr>
            <a:cxnSpLocks/>
            <a:stCxn id="22" idx="5"/>
            <a:endCxn id="15" idx="1"/>
          </p:cNvCxnSpPr>
          <p:nvPr/>
        </p:nvCxnSpPr>
        <p:spPr>
          <a:xfrm>
            <a:off x="5849180" y="2707029"/>
            <a:ext cx="814459" cy="57696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" name="Google Shape;77;p15">
            <a:extLst>
              <a:ext uri="{FF2B5EF4-FFF2-40B4-BE49-F238E27FC236}">
                <a16:creationId xmlns:a16="http://schemas.microsoft.com/office/drawing/2014/main" id="{ACE68E35-2587-FD23-2FBD-D8647765FFAD}"/>
              </a:ext>
            </a:extLst>
          </p:cNvPr>
          <p:cNvCxnSpPr>
            <a:cxnSpLocks/>
            <a:stCxn id="44" idx="3"/>
            <a:endCxn id="43" idx="0"/>
          </p:cNvCxnSpPr>
          <p:nvPr/>
        </p:nvCxnSpPr>
        <p:spPr>
          <a:xfrm flipH="1">
            <a:off x="8563009" y="4441274"/>
            <a:ext cx="241522" cy="3240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78;p15">
            <a:extLst>
              <a:ext uri="{FF2B5EF4-FFF2-40B4-BE49-F238E27FC236}">
                <a16:creationId xmlns:a16="http://schemas.microsoft.com/office/drawing/2014/main" id="{E3DA4319-9069-1853-E031-84C2D65BDB59}"/>
              </a:ext>
            </a:extLst>
          </p:cNvPr>
          <p:cNvCxnSpPr>
            <a:stCxn id="17" idx="6"/>
            <a:endCxn id="19" idx="2"/>
          </p:cNvCxnSpPr>
          <p:nvPr/>
        </p:nvCxnSpPr>
        <p:spPr>
          <a:xfrm>
            <a:off x="6468647" y="4954738"/>
            <a:ext cx="747962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79;p15">
            <a:extLst>
              <a:ext uri="{FF2B5EF4-FFF2-40B4-BE49-F238E27FC236}">
                <a16:creationId xmlns:a16="http://schemas.microsoft.com/office/drawing/2014/main" id="{62518104-EFED-E239-2E47-E0B10DF1DFB4}"/>
              </a:ext>
            </a:extLst>
          </p:cNvPr>
          <p:cNvCxnSpPr>
            <a:stCxn id="20" idx="4"/>
            <a:endCxn id="21" idx="0"/>
          </p:cNvCxnSpPr>
          <p:nvPr/>
        </p:nvCxnSpPr>
        <p:spPr>
          <a:xfrm>
            <a:off x="6854341" y="4641927"/>
            <a:ext cx="0" cy="68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80;p15">
            <a:extLst>
              <a:ext uri="{FF2B5EF4-FFF2-40B4-BE49-F238E27FC236}">
                <a16:creationId xmlns:a16="http://schemas.microsoft.com/office/drawing/2014/main" id="{E6F287BC-66DA-72B9-9FC0-8E7650D59728}"/>
              </a:ext>
            </a:extLst>
          </p:cNvPr>
          <p:cNvCxnSpPr>
            <a:stCxn id="20" idx="5"/>
            <a:endCxn id="19" idx="1"/>
          </p:cNvCxnSpPr>
          <p:nvPr/>
        </p:nvCxnSpPr>
        <p:spPr>
          <a:xfrm>
            <a:off x="7047912" y="4563461"/>
            <a:ext cx="249000" cy="20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81;p15">
            <a:extLst>
              <a:ext uri="{FF2B5EF4-FFF2-40B4-BE49-F238E27FC236}">
                <a16:creationId xmlns:a16="http://schemas.microsoft.com/office/drawing/2014/main" id="{765D7CF1-5A67-B780-5BD8-2265E4D18D9F}"/>
              </a:ext>
            </a:extLst>
          </p:cNvPr>
          <p:cNvCxnSpPr>
            <a:stCxn id="19" idx="3"/>
            <a:endCxn id="21" idx="7"/>
          </p:cNvCxnSpPr>
          <p:nvPr/>
        </p:nvCxnSpPr>
        <p:spPr>
          <a:xfrm flipH="1">
            <a:off x="7047789" y="5144172"/>
            <a:ext cx="249000" cy="2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82;p15">
            <a:extLst>
              <a:ext uri="{FF2B5EF4-FFF2-40B4-BE49-F238E27FC236}">
                <a16:creationId xmlns:a16="http://schemas.microsoft.com/office/drawing/2014/main" id="{CBDBA1C9-6814-20EB-CD34-FB701EFD026D}"/>
              </a:ext>
            </a:extLst>
          </p:cNvPr>
          <p:cNvCxnSpPr>
            <a:stCxn id="17" idx="5"/>
            <a:endCxn id="21" idx="1"/>
          </p:cNvCxnSpPr>
          <p:nvPr/>
        </p:nvCxnSpPr>
        <p:spPr>
          <a:xfrm>
            <a:off x="6388467" y="5144172"/>
            <a:ext cx="272311" cy="25862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83;p15">
            <a:extLst>
              <a:ext uri="{FF2B5EF4-FFF2-40B4-BE49-F238E27FC236}">
                <a16:creationId xmlns:a16="http://schemas.microsoft.com/office/drawing/2014/main" id="{AC70DC2A-679B-1F08-4768-02197CABAAB7}"/>
              </a:ext>
            </a:extLst>
          </p:cNvPr>
          <p:cNvCxnSpPr>
            <a:cxnSpLocks/>
            <a:stCxn id="20" idx="3"/>
            <a:endCxn id="17" idx="7"/>
          </p:cNvCxnSpPr>
          <p:nvPr/>
        </p:nvCxnSpPr>
        <p:spPr>
          <a:xfrm flipH="1">
            <a:off x="6388467" y="4563461"/>
            <a:ext cx="272304" cy="20184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84;p15">
            <a:extLst>
              <a:ext uri="{FF2B5EF4-FFF2-40B4-BE49-F238E27FC236}">
                <a16:creationId xmlns:a16="http://schemas.microsoft.com/office/drawing/2014/main" id="{2D790109-FD9D-DF03-EB53-74399DBD76FD}"/>
              </a:ext>
            </a:extLst>
          </p:cNvPr>
          <p:cNvCxnSpPr>
            <a:cxnSpLocks/>
            <a:stCxn id="15" idx="4"/>
            <a:endCxn id="20" idx="0"/>
          </p:cNvCxnSpPr>
          <p:nvPr/>
        </p:nvCxnSpPr>
        <p:spPr>
          <a:xfrm flipH="1">
            <a:off x="6854341" y="3741325"/>
            <a:ext cx="2868" cy="36480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Google Shape;67;p15">
            <a:extLst>
              <a:ext uri="{FF2B5EF4-FFF2-40B4-BE49-F238E27FC236}">
                <a16:creationId xmlns:a16="http://schemas.microsoft.com/office/drawing/2014/main" id="{B2D81963-57D0-A8AF-C32C-BF1B9F3BE86F}"/>
              </a:ext>
            </a:extLst>
          </p:cNvPr>
          <p:cNvSpPr/>
          <p:nvPr/>
        </p:nvSpPr>
        <p:spPr>
          <a:xfrm>
            <a:off x="8651527" y="2259359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11</a:t>
            </a:r>
          </a:p>
        </p:txBody>
      </p:sp>
      <p:sp>
        <p:nvSpPr>
          <p:cNvPr id="37" name="Google Shape;68;p15">
            <a:extLst>
              <a:ext uri="{FF2B5EF4-FFF2-40B4-BE49-F238E27FC236}">
                <a16:creationId xmlns:a16="http://schemas.microsoft.com/office/drawing/2014/main" id="{DC58F67F-D0A7-07DF-3EDE-F160FC2E059C}"/>
              </a:ext>
            </a:extLst>
          </p:cNvPr>
          <p:cNvSpPr/>
          <p:nvPr/>
        </p:nvSpPr>
        <p:spPr>
          <a:xfrm>
            <a:off x="8015509" y="1678648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10</a:t>
            </a:r>
            <a:endParaRPr sz="1200" baseline="-25000" dirty="0"/>
          </a:p>
        </p:txBody>
      </p:sp>
      <p:cxnSp>
        <p:nvCxnSpPr>
          <p:cNvPr id="38" name="Google Shape;79;p15">
            <a:extLst>
              <a:ext uri="{FF2B5EF4-FFF2-40B4-BE49-F238E27FC236}">
                <a16:creationId xmlns:a16="http://schemas.microsoft.com/office/drawing/2014/main" id="{A2DFBC77-5559-F255-8AAE-90FE730DA23B}"/>
              </a:ext>
            </a:extLst>
          </p:cNvPr>
          <p:cNvCxnSpPr>
            <a:cxnSpLocks/>
            <a:stCxn id="37" idx="3"/>
            <a:endCxn id="18" idx="0"/>
          </p:cNvCxnSpPr>
          <p:nvPr/>
        </p:nvCxnSpPr>
        <p:spPr>
          <a:xfrm flipH="1">
            <a:off x="8004809" y="2135982"/>
            <a:ext cx="90880" cy="48531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80;p15">
            <a:extLst>
              <a:ext uri="{FF2B5EF4-FFF2-40B4-BE49-F238E27FC236}">
                <a16:creationId xmlns:a16="http://schemas.microsoft.com/office/drawing/2014/main" id="{5936609C-D740-344B-9123-E60CB861A767}"/>
              </a:ext>
            </a:extLst>
          </p:cNvPr>
          <p:cNvCxnSpPr>
            <a:stCxn id="37" idx="5"/>
            <a:endCxn id="36" idx="1"/>
          </p:cNvCxnSpPr>
          <p:nvPr/>
        </p:nvCxnSpPr>
        <p:spPr>
          <a:xfrm>
            <a:off x="8482830" y="2135982"/>
            <a:ext cx="249000" cy="20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81;p15">
            <a:extLst>
              <a:ext uri="{FF2B5EF4-FFF2-40B4-BE49-F238E27FC236}">
                <a16:creationId xmlns:a16="http://schemas.microsoft.com/office/drawing/2014/main" id="{84CCF34B-9B1B-6844-66E7-B348426ECC2C}"/>
              </a:ext>
            </a:extLst>
          </p:cNvPr>
          <p:cNvCxnSpPr>
            <a:cxnSpLocks/>
            <a:stCxn id="36" idx="3"/>
            <a:endCxn id="18" idx="6"/>
          </p:cNvCxnSpPr>
          <p:nvPr/>
        </p:nvCxnSpPr>
        <p:spPr>
          <a:xfrm flipH="1">
            <a:off x="8278559" y="2716693"/>
            <a:ext cx="453148" cy="17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72;p15">
            <a:extLst>
              <a:ext uri="{FF2B5EF4-FFF2-40B4-BE49-F238E27FC236}">
                <a16:creationId xmlns:a16="http://schemas.microsoft.com/office/drawing/2014/main" id="{4214B16F-1E0D-455B-13DE-AED4E6D91B09}"/>
              </a:ext>
            </a:extLst>
          </p:cNvPr>
          <p:cNvCxnSpPr>
            <a:cxnSpLocks/>
            <a:stCxn id="43" idx="2"/>
            <a:endCxn id="19" idx="6"/>
          </p:cNvCxnSpPr>
          <p:nvPr/>
        </p:nvCxnSpPr>
        <p:spPr>
          <a:xfrm flipH="1" flipV="1">
            <a:off x="7764109" y="4954738"/>
            <a:ext cx="525150" cy="7846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Google Shape;64;p15">
            <a:extLst>
              <a:ext uri="{FF2B5EF4-FFF2-40B4-BE49-F238E27FC236}">
                <a16:creationId xmlns:a16="http://schemas.microsoft.com/office/drawing/2014/main" id="{011DAF04-FDD2-4769-7606-9ABF53CB2132}"/>
              </a:ext>
            </a:extLst>
          </p:cNvPr>
          <p:cNvSpPr/>
          <p:nvPr/>
        </p:nvSpPr>
        <p:spPr>
          <a:xfrm>
            <a:off x="9187844" y="4765304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14</a:t>
            </a:r>
          </a:p>
        </p:txBody>
      </p:sp>
      <p:sp>
        <p:nvSpPr>
          <p:cNvPr id="43" name="Google Shape;70;p15">
            <a:extLst>
              <a:ext uri="{FF2B5EF4-FFF2-40B4-BE49-F238E27FC236}">
                <a16:creationId xmlns:a16="http://schemas.microsoft.com/office/drawing/2014/main" id="{FFB5E36D-6423-18AC-860F-536F78676458}"/>
              </a:ext>
            </a:extLst>
          </p:cNvPr>
          <p:cNvSpPr/>
          <p:nvPr/>
        </p:nvSpPr>
        <p:spPr>
          <a:xfrm>
            <a:off x="8289259" y="4765304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13</a:t>
            </a:r>
            <a:endParaRPr sz="1200" baseline="-25000" dirty="0"/>
          </a:p>
        </p:txBody>
      </p:sp>
      <p:sp>
        <p:nvSpPr>
          <p:cNvPr id="44" name="Google Shape;71;p15">
            <a:extLst>
              <a:ext uri="{FF2B5EF4-FFF2-40B4-BE49-F238E27FC236}">
                <a16:creationId xmlns:a16="http://schemas.microsoft.com/office/drawing/2014/main" id="{5F6EFBA4-81F6-CA21-E99B-6E1099B8C379}"/>
              </a:ext>
            </a:extLst>
          </p:cNvPr>
          <p:cNvSpPr/>
          <p:nvPr/>
        </p:nvSpPr>
        <p:spPr>
          <a:xfrm>
            <a:off x="8724351" y="3983940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12</a:t>
            </a:r>
            <a:endParaRPr sz="1200" baseline="-25000" dirty="0"/>
          </a:p>
        </p:txBody>
      </p:sp>
      <p:cxnSp>
        <p:nvCxnSpPr>
          <p:cNvPr id="45" name="Google Shape;73;p15">
            <a:extLst>
              <a:ext uri="{FF2B5EF4-FFF2-40B4-BE49-F238E27FC236}">
                <a16:creationId xmlns:a16="http://schemas.microsoft.com/office/drawing/2014/main" id="{F45BC583-1FCE-7677-B102-774741367DB8}"/>
              </a:ext>
            </a:extLst>
          </p:cNvPr>
          <p:cNvCxnSpPr>
            <a:cxnSpLocks/>
            <a:stCxn id="44" idx="5"/>
            <a:endCxn id="42" idx="0"/>
          </p:cNvCxnSpPr>
          <p:nvPr/>
        </p:nvCxnSpPr>
        <p:spPr>
          <a:xfrm>
            <a:off x="9191671" y="4441274"/>
            <a:ext cx="269923" cy="3240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74;p15">
            <a:extLst>
              <a:ext uri="{FF2B5EF4-FFF2-40B4-BE49-F238E27FC236}">
                <a16:creationId xmlns:a16="http://schemas.microsoft.com/office/drawing/2014/main" id="{3AFF19CB-AD39-35CB-A42A-60E68026C02E}"/>
              </a:ext>
            </a:extLst>
          </p:cNvPr>
          <p:cNvCxnSpPr>
            <a:stCxn id="43" idx="6"/>
            <a:endCxn id="42" idx="2"/>
          </p:cNvCxnSpPr>
          <p:nvPr/>
        </p:nvCxnSpPr>
        <p:spPr>
          <a:xfrm>
            <a:off x="8836759" y="5033204"/>
            <a:ext cx="351085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48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50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DA3F52DB-76B5-4BBB-AE9E-C2483842CA99}" type="slidenum">
              <a:rPr lang="en-GB" smtClean="0"/>
              <a:t>65</a:t>
            </a:fld>
            <a:endParaRPr lang="en-GB" dirty="0"/>
          </a:p>
        </p:txBody>
      </p:sp>
      <p:sp>
        <p:nvSpPr>
          <p:cNvPr id="51" name="Rectangle 1027">
            <a:extLst>
              <a:ext uri="{FF2B5EF4-FFF2-40B4-BE49-F238E27FC236}">
                <a16:creationId xmlns:a16="http://schemas.microsoft.com/office/drawing/2014/main" id="{673B4055-7745-4129-8970-5FD04795A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</p:spTree>
    <p:extLst>
      <p:ext uri="{BB962C8B-B14F-4D97-AF65-F5344CB8AC3E}">
        <p14:creationId xmlns:p14="http://schemas.microsoft.com/office/powerpoint/2010/main" val="39977153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482" y="1601015"/>
            <a:ext cx="4881598" cy="284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PPMI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 captures the relationships between nodes by performing </a:t>
            </a:r>
            <a:r>
              <a:rPr lang="en-US" sz="1600" b="1" i="1" dirty="0"/>
              <a:t>random walks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along </a:t>
            </a:r>
          </a:p>
          <a:p>
            <a:r>
              <a:rPr lang="en-US" sz="1600" b="1" u="sng" dirty="0"/>
              <a:t>connected nodes</a:t>
            </a:r>
          </a:p>
          <a:p>
            <a:endParaRPr lang="en-US" sz="1600" b="1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Make sense for </a:t>
            </a:r>
            <a:r>
              <a:rPr lang="en-US" sz="1600" b="1" i="1" u="sng" dirty="0" err="1"/>
              <a:t>homophilic</a:t>
            </a:r>
            <a:r>
              <a:rPr lang="en-US" sz="1600" dirty="0"/>
              <a:t> networks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For </a:t>
            </a:r>
            <a:r>
              <a:rPr lang="en-US" sz="1600" b="1" i="1" u="sng" dirty="0" err="1">
                <a:solidFill>
                  <a:srgbClr val="FF0000"/>
                </a:solidFill>
              </a:rPr>
              <a:t>heterophilic</a:t>
            </a:r>
            <a:r>
              <a:rPr lang="en-US" sz="1600" b="1" dirty="0">
                <a:solidFill>
                  <a:srgbClr val="FF0000"/>
                </a:solidFill>
              </a:rPr>
              <a:t> networks, we capture relationships between nodes by performing random walk along </a:t>
            </a:r>
            <a:r>
              <a:rPr lang="en-US" sz="1600" b="1" u="sng" dirty="0">
                <a:solidFill>
                  <a:srgbClr val="FF0000"/>
                </a:solidFill>
              </a:rPr>
              <a:t>similarly wired nodes</a:t>
            </a:r>
          </a:p>
          <a:p>
            <a:endParaRPr lang="en-US" sz="1600" b="1" u="sng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</a:rPr>
              <a:t>As captured by </a:t>
            </a:r>
            <a:r>
              <a:rPr lang="en-US" sz="1600" dirty="0" err="1">
                <a:solidFill>
                  <a:srgbClr val="FF0000"/>
                </a:solidFill>
              </a:rPr>
              <a:t>graphlets</a:t>
            </a:r>
            <a:r>
              <a:rPr lang="en-US" sz="1600" dirty="0">
                <a:solidFill>
                  <a:srgbClr val="FF0000"/>
                </a:solidFill>
              </a:rPr>
              <a:t> (</a:t>
            </a:r>
            <a:r>
              <a:rPr lang="en-US" sz="1600" dirty="0" err="1">
                <a:solidFill>
                  <a:srgbClr val="FF0000"/>
                </a:solidFill>
              </a:rPr>
              <a:t>Pržulj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b="1" i="1" dirty="0" err="1">
                <a:solidFill>
                  <a:srgbClr val="FF0000"/>
                </a:solidFill>
              </a:rPr>
              <a:t>Bioinf</a:t>
            </a:r>
            <a:r>
              <a:rPr lang="en-US" sz="1600" dirty="0">
                <a:solidFill>
                  <a:srgbClr val="FF0000"/>
                </a:solidFill>
              </a:rPr>
              <a:t>, 2007)</a:t>
            </a:r>
          </a:p>
          <a:p>
            <a:endParaRPr lang="en-US" sz="1600" dirty="0"/>
          </a:p>
        </p:txBody>
      </p:sp>
      <p:cxnSp>
        <p:nvCxnSpPr>
          <p:cNvPr id="14" name="Google Shape;72;p15">
            <a:extLst>
              <a:ext uri="{FF2B5EF4-FFF2-40B4-BE49-F238E27FC236}">
                <a16:creationId xmlns:a16="http://schemas.microsoft.com/office/drawing/2014/main" id="{D815710D-3810-35C8-A39D-FD5FDD3061D8}"/>
              </a:ext>
            </a:extLst>
          </p:cNvPr>
          <p:cNvCxnSpPr>
            <a:cxnSpLocks/>
            <a:stCxn id="23" idx="3"/>
            <a:endCxn id="22" idx="0"/>
          </p:cNvCxnSpPr>
          <p:nvPr/>
        </p:nvCxnSpPr>
        <p:spPr>
          <a:xfrm flipH="1">
            <a:off x="5655610" y="1925665"/>
            <a:ext cx="241522" cy="32403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" name="Google Shape;61;p15">
            <a:extLst>
              <a:ext uri="{FF2B5EF4-FFF2-40B4-BE49-F238E27FC236}">
                <a16:creationId xmlns:a16="http://schemas.microsoft.com/office/drawing/2014/main" id="{DD99073F-8438-DC7C-B1E2-39698E47BDB3}"/>
              </a:ext>
            </a:extLst>
          </p:cNvPr>
          <p:cNvSpPr/>
          <p:nvPr/>
        </p:nvSpPr>
        <p:spPr>
          <a:xfrm>
            <a:off x="6583459" y="3205525"/>
            <a:ext cx="547500" cy="535800"/>
          </a:xfrm>
          <a:prstGeom prst="ellipse">
            <a:avLst/>
          </a:prstGeom>
          <a:solidFill>
            <a:schemeClr val="bg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N4</a:t>
            </a:r>
            <a:endParaRPr sz="1200" baseline="-25000" dirty="0"/>
          </a:p>
        </p:txBody>
      </p:sp>
      <p:sp>
        <p:nvSpPr>
          <p:cNvPr id="16" name="Google Shape;64;p15">
            <a:extLst>
              <a:ext uri="{FF2B5EF4-FFF2-40B4-BE49-F238E27FC236}">
                <a16:creationId xmlns:a16="http://schemas.microsoft.com/office/drawing/2014/main" id="{AB4713A2-9095-E28D-39FD-C83C30AB8791}"/>
              </a:ext>
            </a:extLst>
          </p:cNvPr>
          <p:cNvSpPr/>
          <p:nvPr/>
        </p:nvSpPr>
        <p:spPr>
          <a:xfrm>
            <a:off x="6395145" y="2093289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N3</a:t>
            </a:r>
            <a:endParaRPr sz="1200" baseline="-25000" dirty="0"/>
          </a:p>
        </p:txBody>
      </p:sp>
      <p:sp>
        <p:nvSpPr>
          <p:cNvPr id="17" name="Google Shape;65;p15">
            <a:extLst>
              <a:ext uri="{FF2B5EF4-FFF2-40B4-BE49-F238E27FC236}">
                <a16:creationId xmlns:a16="http://schemas.microsoft.com/office/drawing/2014/main" id="{4F6633B8-3738-A71C-65D6-340E2F07F906}"/>
              </a:ext>
            </a:extLst>
          </p:cNvPr>
          <p:cNvSpPr/>
          <p:nvPr/>
        </p:nvSpPr>
        <p:spPr>
          <a:xfrm>
            <a:off x="5921147" y="4686838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N6</a:t>
            </a:r>
            <a:endParaRPr sz="1200" baseline="-25000" dirty="0"/>
          </a:p>
        </p:txBody>
      </p:sp>
      <p:sp>
        <p:nvSpPr>
          <p:cNvPr id="18" name="Google Shape;66;p15">
            <a:extLst>
              <a:ext uri="{FF2B5EF4-FFF2-40B4-BE49-F238E27FC236}">
                <a16:creationId xmlns:a16="http://schemas.microsoft.com/office/drawing/2014/main" id="{07A92E2C-E5A8-495A-7C86-9526C76EA79E}"/>
              </a:ext>
            </a:extLst>
          </p:cNvPr>
          <p:cNvSpPr/>
          <p:nvPr/>
        </p:nvSpPr>
        <p:spPr>
          <a:xfrm>
            <a:off x="7731059" y="2621293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N9</a:t>
            </a:r>
            <a:endParaRPr sz="1200" baseline="-25000" dirty="0"/>
          </a:p>
        </p:txBody>
      </p:sp>
      <p:sp>
        <p:nvSpPr>
          <p:cNvPr id="19" name="Google Shape;67;p15">
            <a:extLst>
              <a:ext uri="{FF2B5EF4-FFF2-40B4-BE49-F238E27FC236}">
                <a16:creationId xmlns:a16="http://schemas.microsoft.com/office/drawing/2014/main" id="{00B796B4-14A3-1619-967B-650E04FFB267}"/>
              </a:ext>
            </a:extLst>
          </p:cNvPr>
          <p:cNvSpPr/>
          <p:nvPr/>
        </p:nvSpPr>
        <p:spPr>
          <a:xfrm>
            <a:off x="7216609" y="4686838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N8</a:t>
            </a:r>
            <a:endParaRPr sz="1200" baseline="-25000" dirty="0"/>
          </a:p>
        </p:txBody>
      </p:sp>
      <p:sp>
        <p:nvSpPr>
          <p:cNvPr id="20" name="Google Shape;68;p15">
            <a:extLst>
              <a:ext uri="{FF2B5EF4-FFF2-40B4-BE49-F238E27FC236}">
                <a16:creationId xmlns:a16="http://schemas.microsoft.com/office/drawing/2014/main" id="{3A83DBB4-1229-7186-6200-7BA295279BBA}"/>
              </a:ext>
            </a:extLst>
          </p:cNvPr>
          <p:cNvSpPr/>
          <p:nvPr/>
        </p:nvSpPr>
        <p:spPr>
          <a:xfrm>
            <a:off x="6580591" y="4106127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 dirty="0"/>
              <a:t>N5</a:t>
            </a:r>
            <a:endParaRPr sz="1200" baseline="-25000" dirty="0"/>
          </a:p>
        </p:txBody>
      </p:sp>
      <p:sp>
        <p:nvSpPr>
          <p:cNvPr id="21" name="Google Shape;69;p15">
            <a:extLst>
              <a:ext uri="{FF2B5EF4-FFF2-40B4-BE49-F238E27FC236}">
                <a16:creationId xmlns:a16="http://schemas.microsoft.com/office/drawing/2014/main" id="{F161DD0D-B795-7ECC-7166-8E5409AC9F3F}"/>
              </a:ext>
            </a:extLst>
          </p:cNvPr>
          <p:cNvSpPr/>
          <p:nvPr/>
        </p:nvSpPr>
        <p:spPr>
          <a:xfrm>
            <a:off x="6580598" y="5324330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N7</a:t>
            </a:r>
            <a:endParaRPr sz="1200" baseline="-25000" dirty="0"/>
          </a:p>
        </p:txBody>
      </p:sp>
      <p:sp>
        <p:nvSpPr>
          <p:cNvPr id="22" name="Google Shape;70;p15">
            <a:extLst>
              <a:ext uri="{FF2B5EF4-FFF2-40B4-BE49-F238E27FC236}">
                <a16:creationId xmlns:a16="http://schemas.microsoft.com/office/drawing/2014/main" id="{C686D736-A98C-9F8B-AAE0-782B4A99558D}"/>
              </a:ext>
            </a:extLst>
          </p:cNvPr>
          <p:cNvSpPr/>
          <p:nvPr/>
        </p:nvSpPr>
        <p:spPr>
          <a:xfrm>
            <a:off x="5381860" y="2249695"/>
            <a:ext cx="547500" cy="535800"/>
          </a:xfrm>
          <a:prstGeom prst="ellipse">
            <a:avLst/>
          </a:prstGeom>
          <a:solidFill>
            <a:schemeClr val="bg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N2</a:t>
            </a:r>
            <a:endParaRPr sz="1200" baseline="-25000" dirty="0"/>
          </a:p>
        </p:txBody>
      </p:sp>
      <p:sp>
        <p:nvSpPr>
          <p:cNvPr id="23" name="Google Shape;71;p15">
            <a:extLst>
              <a:ext uri="{FF2B5EF4-FFF2-40B4-BE49-F238E27FC236}">
                <a16:creationId xmlns:a16="http://schemas.microsoft.com/office/drawing/2014/main" id="{D0401A59-1770-7B06-9DC8-493902529C23}"/>
              </a:ext>
            </a:extLst>
          </p:cNvPr>
          <p:cNvSpPr/>
          <p:nvPr/>
        </p:nvSpPr>
        <p:spPr>
          <a:xfrm>
            <a:off x="5816952" y="1468331"/>
            <a:ext cx="547500" cy="535800"/>
          </a:xfrm>
          <a:prstGeom prst="ellipse">
            <a:avLst/>
          </a:prstGeom>
          <a:solidFill>
            <a:schemeClr val="bg2"/>
          </a:solidFill>
          <a:ln w="381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" sz="1200" dirty="0"/>
              <a:t>N1</a:t>
            </a:r>
            <a:endParaRPr sz="1200" baseline="-25000" dirty="0"/>
          </a:p>
        </p:txBody>
      </p:sp>
      <p:cxnSp>
        <p:nvCxnSpPr>
          <p:cNvPr id="24" name="Google Shape;73;p15">
            <a:extLst>
              <a:ext uri="{FF2B5EF4-FFF2-40B4-BE49-F238E27FC236}">
                <a16:creationId xmlns:a16="http://schemas.microsoft.com/office/drawing/2014/main" id="{9D903E06-07D6-14D8-7CF5-30C71CF9D610}"/>
              </a:ext>
            </a:extLst>
          </p:cNvPr>
          <p:cNvCxnSpPr>
            <a:cxnSpLocks/>
            <a:stCxn id="23" idx="5"/>
            <a:endCxn id="16" idx="1"/>
          </p:cNvCxnSpPr>
          <p:nvPr/>
        </p:nvCxnSpPr>
        <p:spPr>
          <a:xfrm>
            <a:off x="6284272" y="1925665"/>
            <a:ext cx="191053" cy="2460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74;p15">
            <a:extLst>
              <a:ext uri="{FF2B5EF4-FFF2-40B4-BE49-F238E27FC236}">
                <a16:creationId xmlns:a16="http://schemas.microsoft.com/office/drawing/2014/main" id="{FE19BB81-2432-CFD2-9DAF-87E0D06D3060}"/>
              </a:ext>
            </a:extLst>
          </p:cNvPr>
          <p:cNvCxnSpPr>
            <a:stCxn id="22" idx="6"/>
            <a:endCxn id="16" idx="2"/>
          </p:cNvCxnSpPr>
          <p:nvPr/>
        </p:nvCxnSpPr>
        <p:spPr>
          <a:xfrm flipV="1">
            <a:off x="5929360" y="2361189"/>
            <a:ext cx="465785" cy="15640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oogle Shape;75;p15">
            <a:extLst>
              <a:ext uri="{FF2B5EF4-FFF2-40B4-BE49-F238E27FC236}">
                <a16:creationId xmlns:a16="http://schemas.microsoft.com/office/drawing/2014/main" id="{03258179-65AB-7A0C-46DD-7502F607180F}"/>
              </a:ext>
            </a:extLst>
          </p:cNvPr>
          <p:cNvCxnSpPr>
            <a:cxnSpLocks/>
            <a:stCxn id="18" idx="3"/>
            <a:endCxn id="15" idx="6"/>
          </p:cNvCxnSpPr>
          <p:nvPr/>
        </p:nvCxnSpPr>
        <p:spPr>
          <a:xfrm flipH="1">
            <a:off x="7130959" y="3078627"/>
            <a:ext cx="680280" cy="39479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76;p15">
            <a:extLst>
              <a:ext uri="{FF2B5EF4-FFF2-40B4-BE49-F238E27FC236}">
                <a16:creationId xmlns:a16="http://schemas.microsoft.com/office/drawing/2014/main" id="{C94C1849-89B7-958C-1EEE-CFBFE2E0598B}"/>
              </a:ext>
            </a:extLst>
          </p:cNvPr>
          <p:cNvCxnSpPr>
            <a:cxnSpLocks/>
            <a:stCxn id="22" idx="5"/>
            <a:endCxn id="15" idx="1"/>
          </p:cNvCxnSpPr>
          <p:nvPr/>
        </p:nvCxnSpPr>
        <p:spPr>
          <a:xfrm>
            <a:off x="5849180" y="2707029"/>
            <a:ext cx="814459" cy="57696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" name="Google Shape;77;p15">
            <a:extLst>
              <a:ext uri="{FF2B5EF4-FFF2-40B4-BE49-F238E27FC236}">
                <a16:creationId xmlns:a16="http://schemas.microsoft.com/office/drawing/2014/main" id="{ACE68E35-2587-FD23-2FBD-D8647765FFAD}"/>
              </a:ext>
            </a:extLst>
          </p:cNvPr>
          <p:cNvCxnSpPr>
            <a:cxnSpLocks/>
            <a:stCxn id="44" idx="3"/>
            <a:endCxn id="43" idx="0"/>
          </p:cNvCxnSpPr>
          <p:nvPr/>
        </p:nvCxnSpPr>
        <p:spPr>
          <a:xfrm flipH="1">
            <a:off x="8563009" y="4441274"/>
            <a:ext cx="241522" cy="3240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78;p15">
            <a:extLst>
              <a:ext uri="{FF2B5EF4-FFF2-40B4-BE49-F238E27FC236}">
                <a16:creationId xmlns:a16="http://schemas.microsoft.com/office/drawing/2014/main" id="{E3DA4319-9069-1853-E031-84C2D65BDB59}"/>
              </a:ext>
            </a:extLst>
          </p:cNvPr>
          <p:cNvCxnSpPr>
            <a:stCxn id="17" idx="6"/>
            <a:endCxn id="19" idx="2"/>
          </p:cNvCxnSpPr>
          <p:nvPr/>
        </p:nvCxnSpPr>
        <p:spPr>
          <a:xfrm>
            <a:off x="6468647" y="4954738"/>
            <a:ext cx="747962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79;p15">
            <a:extLst>
              <a:ext uri="{FF2B5EF4-FFF2-40B4-BE49-F238E27FC236}">
                <a16:creationId xmlns:a16="http://schemas.microsoft.com/office/drawing/2014/main" id="{62518104-EFED-E239-2E47-E0B10DF1DFB4}"/>
              </a:ext>
            </a:extLst>
          </p:cNvPr>
          <p:cNvCxnSpPr>
            <a:stCxn id="20" idx="4"/>
            <a:endCxn id="21" idx="0"/>
          </p:cNvCxnSpPr>
          <p:nvPr/>
        </p:nvCxnSpPr>
        <p:spPr>
          <a:xfrm>
            <a:off x="6854341" y="4641927"/>
            <a:ext cx="0" cy="68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80;p15">
            <a:extLst>
              <a:ext uri="{FF2B5EF4-FFF2-40B4-BE49-F238E27FC236}">
                <a16:creationId xmlns:a16="http://schemas.microsoft.com/office/drawing/2014/main" id="{E6F287BC-66DA-72B9-9FC0-8E7650D59728}"/>
              </a:ext>
            </a:extLst>
          </p:cNvPr>
          <p:cNvCxnSpPr>
            <a:stCxn id="20" idx="5"/>
            <a:endCxn id="19" idx="1"/>
          </p:cNvCxnSpPr>
          <p:nvPr/>
        </p:nvCxnSpPr>
        <p:spPr>
          <a:xfrm>
            <a:off x="7047912" y="4563461"/>
            <a:ext cx="249000" cy="20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81;p15">
            <a:extLst>
              <a:ext uri="{FF2B5EF4-FFF2-40B4-BE49-F238E27FC236}">
                <a16:creationId xmlns:a16="http://schemas.microsoft.com/office/drawing/2014/main" id="{765D7CF1-5A67-B780-5BD8-2265E4D18D9F}"/>
              </a:ext>
            </a:extLst>
          </p:cNvPr>
          <p:cNvCxnSpPr>
            <a:stCxn id="19" idx="3"/>
            <a:endCxn id="21" idx="7"/>
          </p:cNvCxnSpPr>
          <p:nvPr/>
        </p:nvCxnSpPr>
        <p:spPr>
          <a:xfrm flipH="1">
            <a:off x="7047789" y="5144172"/>
            <a:ext cx="249000" cy="25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82;p15">
            <a:extLst>
              <a:ext uri="{FF2B5EF4-FFF2-40B4-BE49-F238E27FC236}">
                <a16:creationId xmlns:a16="http://schemas.microsoft.com/office/drawing/2014/main" id="{CBDBA1C9-6814-20EB-CD34-FB701EFD026D}"/>
              </a:ext>
            </a:extLst>
          </p:cNvPr>
          <p:cNvCxnSpPr>
            <a:stCxn id="17" idx="5"/>
            <a:endCxn id="21" idx="1"/>
          </p:cNvCxnSpPr>
          <p:nvPr/>
        </p:nvCxnSpPr>
        <p:spPr>
          <a:xfrm>
            <a:off x="6388467" y="5144172"/>
            <a:ext cx="272311" cy="25862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83;p15">
            <a:extLst>
              <a:ext uri="{FF2B5EF4-FFF2-40B4-BE49-F238E27FC236}">
                <a16:creationId xmlns:a16="http://schemas.microsoft.com/office/drawing/2014/main" id="{AC70DC2A-679B-1F08-4768-02197CABAAB7}"/>
              </a:ext>
            </a:extLst>
          </p:cNvPr>
          <p:cNvCxnSpPr>
            <a:cxnSpLocks/>
            <a:stCxn id="20" idx="3"/>
            <a:endCxn id="17" idx="7"/>
          </p:cNvCxnSpPr>
          <p:nvPr/>
        </p:nvCxnSpPr>
        <p:spPr>
          <a:xfrm flipH="1">
            <a:off x="6388467" y="4563461"/>
            <a:ext cx="272304" cy="20184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84;p15">
            <a:extLst>
              <a:ext uri="{FF2B5EF4-FFF2-40B4-BE49-F238E27FC236}">
                <a16:creationId xmlns:a16="http://schemas.microsoft.com/office/drawing/2014/main" id="{2D790109-FD9D-DF03-EB53-74399DBD76FD}"/>
              </a:ext>
            </a:extLst>
          </p:cNvPr>
          <p:cNvCxnSpPr>
            <a:cxnSpLocks/>
            <a:stCxn id="15" idx="4"/>
            <a:endCxn id="20" idx="0"/>
          </p:cNvCxnSpPr>
          <p:nvPr/>
        </p:nvCxnSpPr>
        <p:spPr>
          <a:xfrm flipH="1">
            <a:off x="6854341" y="3741325"/>
            <a:ext cx="2868" cy="364802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Google Shape;67;p15">
            <a:extLst>
              <a:ext uri="{FF2B5EF4-FFF2-40B4-BE49-F238E27FC236}">
                <a16:creationId xmlns:a16="http://schemas.microsoft.com/office/drawing/2014/main" id="{B2D81963-57D0-A8AF-C32C-BF1B9F3BE86F}"/>
              </a:ext>
            </a:extLst>
          </p:cNvPr>
          <p:cNvSpPr/>
          <p:nvPr/>
        </p:nvSpPr>
        <p:spPr>
          <a:xfrm>
            <a:off x="8651527" y="2259359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11</a:t>
            </a:r>
          </a:p>
        </p:txBody>
      </p:sp>
      <p:sp>
        <p:nvSpPr>
          <p:cNvPr id="37" name="Google Shape;68;p15">
            <a:extLst>
              <a:ext uri="{FF2B5EF4-FFF2-40B4-BE49-F238E27FC236}">
                <a16:creationId xmlns:a16="http://schemas.microsoft.com/office/drawing/2014/main" id="{DC58F67F-D0A7-07DF-3EDE-F160FC2E059C}"/>
              </a:ext>
            </a:extLst>
          </p:cNvPr>
          <p:cNvSpPr/>
          <p:nvPr/>
        </p:nvSpPr>
        <p:spPr>
          <a:xfrm>
            <a:off x="8015509" y="1678648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10</a:t>
            </a:r>
            <a:endParaRPr sz="1200" baseline="-25000" dirty="0"/>
          </a:p>
        </p:txBody>
      </p:sp>
      <p:cxnSp>
        <p:nvCxnSpPr>
          <p:cNvPr id="38" name="Google Shape;79;p15">
            <a:extLst>
              <a:ext uri="{FF2B5EF4-FFF2-40B4-BE49-F238E27FC236}">
                <a16:creationId xmlns:a16="http://schemas.microsoft.com/office/drawing/2014/main" id="{A2DFBC77-5559-F255-8AAE-90FE730DA23B}"/>
              </a:ext>
            </a:extLst>
          </p:cNvPr>
          <p:cNvCxnSpPr>
            <a:cxnSpLocks/>
            <a:stCxn id="37" idx="3"/>
            <a:endCxn id="18" idx="0"/>
          </p:cNvCxnSpPr>
          <p:nvPr/>
        </p:nvCxnSpPr>
        <p:spPr>
          <a:xfrm flipH="1">
            <a:off x="8004809" y="2135982"/>
            <a:ext cx="90880" cy="48531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80;p15">
            <a:extLst>
              <a:ext uri="{FF2B5EF4-FFF2-40B4-BE49-F238E27FC236}">
                <a16:creationId xmlns:a16="http://schemas.microsoft.com/office/drawing/2014/main" id="{5936609C-D740-344B-9123-E60CB861A767}"/>
              </a:ext>
            </a:extLst>
          </p:cNvPr>
          <p:cNvCxnSpPr>
            <a:stCxn id="37" idx="5"/>
            <a:endCxn id="36" idx="1"/>
          </p:cNvCxnSpPr>
          <p:nvPr/>
        </p:nvCxnSpPr>
        <p:spPr>
          <a:xfrm>
            <a:off x="8482830" y="2135982"/>
            <a:ext cx="249000" cy="20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81;p15">
            <a:extLst>
              <a:ext uri="{FF2B5EF4-FFF2-40B4-BE49-F238E27FC236}">
                <a16:creationId xmlns:a16="http://schemas.microsoft.com/office/drawing/2014/main" id="{84CCF34B-9B1B-6844-66E7-B348426ECC2C}"/>
              </a:ext>
            </a:extLst>
          </p:cNvPr>
          <p:cNvCxnSpPr>
            <a:cxnSpLocks/>
            <a:stCxn id="36" idx="3"/>
            <a:endCxn id="18" idx="6"/>
          </p:cNvCxnSpPr>
          <p:nvPr/>
        </p:nvCxnSpPr>
        <p:spPr>
          <a:xfrm flipH="1">
            <a:off x="8278559" y="2716693"/>
            <a:ext cx="453148" cy="17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72;p15">
            <a:extLst>
              <a:ext uri="{FF2B5EF4-FFF2-40B4-BE49-F238E27FC236}">
                <a16:creationId xmlns:a16="http://schemas.microsoft.com/office/drawing/2014/main" id="{4214B16F-1E0D-455B-13DE-AED4E6D91B09}"/>
              </a:ext>
            </a:extLst>
          </p:cNvPr>
          <p:cNvCxnSpPr>
            <a:cxnSpLocks/>
            <a:stCxn id="43" idx="2"/>
            <a:endCxn id="19" idx="6"/>
          </p:cNvCxnSpPr>
          <p:nvPr/>
        </p:nvCxnSpPr>
        <p:spPr>
          <a:xfrm flipH="1" flipV="1">
            <a:off x="7764109" y="4954738"/>
            <a:ext cx="525150" cy="78466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Google Shape;64;p15">
            <a:extLst>
              <a:ext uri="{FF2B5EF4-FFF2-40B4-BE49-F238E27FC236}">
                <a16:creationId xmlns:a16="http://schemas.microsoft.com/office/drawing/2014/main" id="{011DAF04-FDD2-4769-7606-9ABF53CB2132}"/>
              </a:ext>
            </a:extLst>
          </p:cNvPr>
          <p:cNvSpPr/>
          <p:nvPr/>
        </p:nvSpPr>
        <p:spPr>
          <a:xfrm>
            <a:off x="9187844" y="4765304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14</a:t>
            </a:r>
          </a:p>
        </p:txBody>
      </p:sp>
      <p:sp>
        <p:nvSpPr>
          <p:cNvPr id="43" name="Google Shape;70;p15">
            <a:extLst>
              <a:ext uri="{FF2B5EF4-FFF2-40B4-BE49-F238E27FC236}">
                <a16:creationId xmlns:a16="http://schemas.microsoft.com/office/drawing/2014/main" id="{FFB5E36D-6423-18AC-860F-536F78676458}"/>
              </a:ext>
            </a:extLst>
          </p:cNvPr>
          <p:cNvSpPr/>
          <p:nvPr/>
        </p:nvSpPr>
        <p:spPr>
          <a:xfrm>
            <a:off x="8289259" y="4765304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13</a:t>
            </a:r>
            <a:endParaRPr sz="1200" baseline="-25000" dirty="0"/>
          </a:p>
        </p:txBody>
      </p:sp>
      <p:sp>
        <p:nvSpPr>
          <p:cNvPr id="44" name="Google Shape;71;p15">
            <a:extLst>
              <a:ext uri="{FF2B5EF4-FFF2-40B4-BE49-F238E27FC236}">
                <a16:creationId xmlns:a16="http://schemas.microsoft.com/office/drawing/2014/main" id="{5F6EFBA4-81F6-CA21-E99B-6E1099B8C379}"/>
              </a:ext>
            </a:extLst>
          </p:cNvPr>
          <p:cNvSpPr/>
          <p:nvPr/>
        </p:nvSpPr>
        <p:spPr>
          <a:xfrm>
            <a:off x="8724351" y="3983940"/>
            <a:ext cx="547500" cy="535800"/>
          </a:xfrm>
          <a:prstGeom prst="ellipse">
            <a:avLst/>
          </a:prstGeom>
          <a:solidFill>
            <a:schemeClr val="bg2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/>
              <a:t>12</a:t>
            </a:r>
            <a:endParaRPr sz="1200" baseline="-25000" dirty="0"/>
          </a:p>
        </p:txBody>
      </p:sp>
      <p:cxnSp>
        <p:nvCxnSpPr>
          <p:cNvPr id="45" name="Google Shape;73;p15">
            <a:extLst>
              <a:ext uri="{FF2B5EF4-FFF2-40B4-BE49-F238E27FC236}">
                <a16:creationId xmlns:a16="http://schemas.microsoft.com/office/drawing/2014/main" id="{F45BC583-1FCE-7677-B102-774741367DB8}"/>
              </a:ext>
            </a:extLst>
          </p:cNvPr>
          <p:cNvCxnSpPr>
            <a:cxnSpLocks/>
            <a:stCxn id="44" idx="5"/>
            <a:endCxn id="42" idx="0"/>
          </p:cNvCxnSpPr>
          <p:nvPr/>
        </p:nvCxnSpPr>
        <p:spPr>
          <a:xfrm>
            <a:off x="9191671" y="4441274"/>
            <a:ext cx="269923" cy="32403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74;p15">
            <a:extLst>
              <a:ext uri="{FF2B5EF4-FFF2-40B4-BE49-F238E27FC236}">
                <a16:creationId xmlns:a16="http://schemas.microsoft.com/office/drawing/2014/main" id="{3AFF19CB-AD39-35CB-A42A-60E68026C02E}"/>
              </a:ext>
            </a:extLst>
          </p:cNvPr>
          <p:cNvCxnSpPr>
            <a:stCxn id="43" idx="6"/>
            <a:endCxn id="42" idx="2"/>
          </p:cNvCxnSpPr>
          <p:nvPr/>
        </p:nvCxnSpPr>
        <p:spPr>
          <a:xfrm>
            <a:off x="8836759" y="5033204"/>
            <a:ext cx="351085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Image 6">
            <a:extLst>
              <a:ext uri="{FF2B5EF4-FFF2-40B4-BE49-F238E27FC236}">
                <a16:creationId xmlns:a16="http://schemas.microsoft.com/office/drawing/2014/main" id="{25503212-5DAA-2674-3962-AB52A3496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4495851"/>
            <a:ext cx="4371716" cy="2062421"/>
          </a:xfrm>
          <a:prstGeom prst="rect">
            <a:avLst/>
          </a:prstGeom>
        </p:spPr>
      </p:pic>
      <p:sp>
        <p:nvSpPr>
          <p:cNvPr id="48" name="Ellipse 2">
            <a:extLst>
              <a:ext uri="{FF2B5EF4-FFF2-40B4-BE49-F238E27FC236}">
                <a16:creationId xmlns:a16="http://schemas.microsoft.com/office/drawing/2014/main" id="{EC0B0218-6CA4-D895-B4B6-9EB920AB6D98}"/>
              </a:ext>
            </a:extLst>
          </p:cNvPr>
          <p:cNvSpPr/>
          <p:nvPr/>
        </p:nvSpPr>
        <p:spPr>
          <a:xfrm>
            <a:off x="5688384" y="1389865"/>
            <a:ext cx="762459" cy="679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">
            <a:extLst>
              <a:ext uri="{FF2B5EF4-FFF2-40B4-BE49-F238E27FC236}">
                <a16:creationId xmlns:a16="http://schemas.microsoft.com/office/drawing/2014/main" id="{B2F6DCD0-0E0C-4E82-5A89-6274A50AED08}"/>
              </a:ext>
            </a:extLst>
          </p:cNvPr>
          <p:cNvSpPr/>
          <p:nvPr/>
        </p:nvSpPr>
        <p:spPr>
          <a:xfrm>
            <a:off x="7890226" y="1600182"/>
            <a:ext cx="762459" cy="679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5">
            <a:extLst>
              <a:ext uri="{FF2B5EF4-FFF2-40B4-BE49-F238E27FC236}">
                <a16:creationId xmlns:a16="http://schemas.microsoft.com/office/drawing/2014/main" id="{D5053BD8-BE39-80D3-59E0-099C39DD1044}"/>
              </a:ext>
            </a:extLst>
          </p:cNvPr>
          <p:cNvSpPr/>
          <p:nvPr/>
        </p:nvSpPr>
        <p:spPr>
          <a:xfrm>
            <a:off x="8599067" y="3912004"/>
            <a:ext cx="762459" cy="6796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 : en arc 9">
            <a:extLst>
              <a:ext uri="{FF2B5EF4-FFF2-40B4-BE49-F238E27FC236}">
                <a16:creationId xmlns:a16="http://schemas.microsoft.com/office/drawing/2014/main" id="{3A4D7F2A-16EB-A43F-56AA-7DA6CE3C91E5}"/>
              </a:ext>
            </a:extLst>
          </p:cNvPr>
          <p:cNvCxnSpPr>
            <a:stCxn id="48" idx="7"/>
            <a:endCxn id="49" idx="1"/>
          </p:cNvCxnSpPr>
          <p:nvPr/>
        </p:nvCxnSpPr>
        <p:spPr>
          <a:xfrm rot="16200000" flipH="1">
            <a:off x="7065375" y="763208"/>
            <a:ext cx="210317" cy="1662703"/>
          </a:xfrm>
          <a:prstGeom prst="curvedConnector3">
            <a:avLst>
              <a:gd name="adj1" fmla="val -15602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 : en arc 11">
            <a:extLst>
              <a:ext uri="{FF2B5EF4-FFF2-40B4-BE49-F238E27FC236}">
                <a16:creationId xmlns:a16="http://schemas.microsoft.com/office/drawing/2014/main" id="{844CDC7B-92C9-7F19-E0FC-61C57CCE4CF4}"/>
              </a:ext>
            </a:extLst>
          </p:cNvPr>
          <p:cNvCxnSpPr>
            <a:cxnSpLocks/>
            <a:stCxn id="49" idx="6"/>
            <a:endCxn id="50" idx="6"/>
          </p:cNvCxnSpPr>
          <p:nvPr/>
        </p:nvCxnSpPr>
        <p:spPr>
          <a:xfrm>
            <a:off x="8652685" y="1940018"/>
            <a:ext cx="708841" cy="2311822"/>
          </a:xfrm>
          <a:prstGeom prst="curvedConnector3">
            <a:avLst>
              <a:gd name="adj1" fmla="val 158186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96296" y="5880905"/>
            <a:ext cx="4932761" cy="7792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Our </a:t>
            </a:r>
            <a:r>
              <a:rPr lang="en-US" sz="1600" b="1" i="1" u="sng" dirty="0">
                <a:solidFill>
                  <a:srgbClr val="FF0000"/>
                </a:solidFill>
              </a:rPr>
              <a:t>GDV PPMI </a:t>
            </a:r>
            <a:r>
              <a:rPr lang="en-US" sz="1600" dirty="0"/>
              <a:t>matrix is computed by </a:t>
            </a:r>
            <a:r>
              <a:rPr lang="en-US" sz="1600" dirty="0">
                <a:solidFill>
                  <a:srgbClr val="FF0000"/>
                </a:solidFill>
              </a:rPr>
              <a:t>replacing the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adjacency matrix, </a:t>
            </a:r>
            <a:r>
              <a:rPr lang="en-US" sz="1600" b="1" i="1" dirty="0">
                <a:solidFill>
                  <a:srgbClr val="FF0000"/>
                </a:solidFill>
              </a:rPr>
              <a:t>A</a:t>
            </a:r>
            <a:r>
              <a:rPr lang="en-US" sz="1600" dirty="0">
                <a:solidFill>
                  <a:srgbClr val="FF0000"/>
                </a:solidFill>
              </a:rPr>
              <a:t>, </a:t>
            </a:r>
            <a:r>
              <a:rPr lang="en-US" sz="1600" dirty="0"/>
              <a:t>in the PPMI formula with the </a:t>
            </a:r>
          </a:p>
          <a:p>
            <a:r>
              <a:rPr lang="en-US" sz="1600" b="1" i="1" u="sng" dirty="0" err="1">
                <a:solidFill>
                  <a:srgbClr val="FF0000"/>
                </a:solidFill>
              </a:rPr>
              <a:t>Graphlet</a:t>
            </a:r>
            <a:r>
              <a:rPr lang="en-US" sz="1600" b="1" i="1" u="sng" dirty="0">
                <a:solidFill>
                  <a:srgbClr val="FF0000"/>
                </a:solidFill>
              </a:rPr>
              <a:t> degree vector (GDV)</a:t>
            </a:r>
            <a:r>
              <a:rPr lang="en-US" sz="1600" b="1" i="1" dirty="0">
                <a:solidFill>
                  <a:srgbClr val="FF0000"/>
                </a:solidFill>
              </a:rPr>
              <a:t> </a:t>
            </a:r>
            <a:r>
              <a:rPr lang="en-US" sz="1600" b="1" dirty="0"/>
              <a:t>similarity matrix</a:t>
            </a:r>
            <a:endParaRPr lang="en-US" b="1" dirty="0"/>
          </a:p>
        </p:txBody>
      </p:sp>
      <p:sp>
        <p:nvSpPr>
          <p:cNvPr id="5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F5945A4E-12F5-437D-9B78-6E9E10BBCBF6}" type="slidenum">
              <a:rPr lang="en-GB" smtClean="0"/>
              <a:t>66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946239" y="6687522"/>
                <a:ext cx="5551648" cy="829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𝑷𝑷𝑴𝑰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𝑚𝑎𝑥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𝑣𝑜𝑙</m:t>
                              </m:r>
                              <m:r>
                                <a:rPr lang="en-U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den>
                                  </m:f>
                                  <m:nary>
                                    <m:naryPr>
                                      <m:chr m:val="∑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i="1" smtClean="0">
                                                      <a:solidFill>
                                                        <a:schemeClr val="accent2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𝐷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−1</m:t>
                                                  </m:r>
                                                </m:sup>
                                              </m:sSup>
                                              <m:r>
                                                <a:rPr lang="en-US" b="1" i="1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𝑨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239" y="6687522"/>
                <a:ext cx="5551648" cy="829330"/>
              </a:xfrm>
              <a:prstGeom prst="rect">
                <a:avLst/>
              </a:prstGeom>
              <a:blipFill>
                <a:blip r:embed="rId5"/>
                <a:stretch>
                  <a:fillRect t="-2941" b="-1471"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 bwMode="auto">
          <a:xfrm>
            <a:off x="6048424" y="6558272"/>
            <a:ext cx="0" cy="38991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92D2E0-003B-4BD0-8F65-556269176423}"/>
              </a:ext>
            </a:extLst>
          </p:cNvPr>
          <p:cNvSpPr txBox="1"/>
          <p:nvPr/>
        </p:nvSpPr>
        <p:spPr>
          <a:xfrm>
            <a:off x="4584700" y="3450166"/>
            <a:ext cx="65" cy="2576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46E366-7B49-4E33-B530-34D85C764CAA}"/>
              </a:ext>
            </a:extLst>
          </p:cNvPr>
          <p:cNvCxnSpPr/>
          <p:nvPr/>
        </p:nvCxnSpPr>
        <p:spPr bwMode="auto">
          <a:xfrm>
            <a:off x="5897132" y="6948189"/>
            <a:ext cx="223300" cy="288032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4A1A54D-65B1-48F4-B029-E0D4A76708A4}"/>
              </a:ext>
            </a:extLst>
          </p:cNvPr>
          <p:cNvCxnSpPr/>
          <p:nvPr/>
        </p:nvCxnSpPr>
        <p:spPr bwMode="auto">
          <a:xfrm flipV="1">
            <a:off x="5911712" y="7009034"/>
            <a:ext cx="235848" cy="224408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3" name="Rectangle 1027">
            <a:extLst>
              <a:ext uri="{FF2B5EF4-FFF2-40B4-BE49-F238E27FC236}">
                <a16:creationId xmlns:a16="http://schemas.microsoft.com/office/drawing/2014/main" id="{7E919B4E-9EBD-4FD0-B53B-4A184D60A6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</p:spTree>
    <p:extLst>
      <p:ext uri="{BB962C8B-B14F-4D97-AF65-F5344CB8AC3E}">
        <p14:creationId xmlns:p14="http://schemas.microsoft.com/office/powerpoint/2010/main" val="23272756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Image 11">
            <a:extLst>
              <a:ext uri="{FF2B5EF4-FFF2-40B4-BE49-F238E27FC236}">
                <a16:creationId xmlns:a16="http://schemas.microsoft.com/office/drawing/2014/main" id="{B313B655-EC33-C806-9B3B-2670B6147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182" y="1655017"/>
            <a:ext cx="4109658" cy="3708995"/>
          </a:xfrm>
          <a:prstGeom prst="rect">
            <a:avLst/>
          </a:prstGeom>
        </p:spPr>
      </p:pic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6B99874-FE5C-1DA0-363C-015141A4D766}"/>
              </a:ext>
            </a:extLst>
          </p:cNvPr>
          <p:cNvSpPr/>
          <p:nvPr/>
        </p:nvSpPr>
        <p:spPr>
          <a:xfrm>
            <a:off x="502468" y="1619597"/>
            <a:ext cx="5041900" cy="3526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b="1" u="sng" dirty="0">
                <a:latin typeface="Arial" panose="020B0604020202020204" pitchFamily="34" charset="0"/>
              </a:rPr>
              <a:t>Data Network: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Experimentally validated </a:t>
            </a:r>
            <a:r>
              <a:rPr lang="en-US" sz="1600" b="1" dirty="0">
                <a:latin typeface="Arial" panose="020B0604020202020204" pitchFamily="34" charset="0"/>
              </a:rPr>
              <a:t>human PPI network </a:t>
            </a:r>
            <a:r>
              <a:rPr lang="en-US" sz="1600" dirty="0">
                <a:latin typeface="Arial" panose="020B0604020202020204" pitchFamily="34" charset="0"/>
              </a:rPr>
              <a:t>from </a:t>
            </a:r>
            <a:r>
              <a:rPr lang="en-US" sz="1600" dirty="0" err="1">
                <a:latin typeface="Arial" panose="020B0604020202020204" pitchFamily="34" charset="0"/>
              </a:rPr>
              <a:t>BioGRID</a:t>
            </a:r>
            <a:r>
              <a:rPr lang="en-US" sz="1600" dirty="0">
                <a:latin typeface="Arial" panose="020B0604020202020204" pitchFamily="34" charset="0"/>
              </a:rPr>
              <a:t> (v</a:t>
            </a:r>
            <a:r>
              <a:rPr lang="en-US" sz="1600" dirty="0"/>
              <a:t>3.5.179</a:t>
            </a:r>
            <a:r>
              <a:rPr lang="en-US" sz="1600" dirty="0">
                <a:latin typeface="Arial" panose="020B0604020202020204" pitchFamily="34" charset="0"/>
              </a:rPr>
              <a:t>)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</a:rPr>
              <a:t>We embed it by applying </a:t>
            </a:r>
            <a:r>
              <a:rPr lang="en-US" sz="1600" b="1" dirty="0">
                <a:latin typeface="Arial" panose="020B0604020202020204" pitchFamily="34" charset="0"/>
              </a:rPr>
              <a:t>orthogonal NMTF </a:t>
            </a:r>
            <a:r>
              <a:rPr lang="en-US" sz="1600" dirty="0">
                <a:latin typeface="Arial" panose="020B0604020202020204" pitchFamily="34" charset="0"/>
              </a:rPr>
              <a:t>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FF"/>
                </a:solidFill>
                <a:latin typeface="Arial" panose="020B0604020202020204" pitchFamily="34" charset="0"/>
              </a:rPr>
              <a:t>Adjacency matrix</a:t>
            </a:r>
            <a:r>
              <a:rPr lang="en-US" sz="1600" dirty="0">
                <a:latin typeface="Arial" panose="020B060402020202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2"/>
                </a:solidFill>
                <a:latin typeface="Arial" panose="020B0604020202020204" pitchFamily="34" charset="0"/>
              </a:rPr>
              <a:t>PPMI matrix</a:t>
            </a:r>
            <a:r>
              <a:rPr lang="en-US" sz="1600" dirty="0">
                <a:latin typeface="Arial" panose="020B060402020202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rgbClr val="33CCCC"/>
                </a:solidFill>
                <a:latin typeface="Arial" panose="020B0604020202020204" pitchFamily="34" charset="0"/>
              </a:rPr>
              <a:t>GDV PPMI matrix (</a:t>
            </a:r>
            <a:r>
              <a:rPr lang="en-US" sz="1600" b="1" i="1" dirty="0" err="1">
                <a:solidFill>
                  <a:srgbClr val="33CCCC"/>
                </a:solidFill>
                <a:latin typeface="Arial" panose="020B0604020202020204" pitchFamily="34" charset="0"/>
              </a:rPr>
              <a:t>graphlets</a:t>
            </a:r>
            <a:r>
              <a:rPr lang="en-US" sz="1600" b="1" i="1" dirty="0">
                <a:solidFill>
                  <a:srgbClr val="33CCCC"/>
                </a:solidFill>
                <a:latin typeface="Arial" panose="020B0604020202020204" pitchFamily="34" charset="0"/>
              </a:rPr>
              <a:t>-based)</a:t>
            </a:r>
            <a:r>
              <a:rPr lang="en-US" sz="1600" i="1" dirty="0">
                <a:latin typeface="Arial" panose="020B0604020202020204" pitchFamily="34" charset="0"/>
              </a:rPr>
              <a:t>,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</a:rPr>
              <a:t>We </a:t>
            </a:r>
            <a:r>
              <a:rPr lang="en-US" sz="1600" b="1" dirty="0">
                <a:latin typeface="Arial" panose="020B0604020202020204" pitchFamily="34" charset="0"/>
              </a:rPr>
              <a:t>cluster genes </a:t>
            </a:r>
            <a:r>
              <a:rPr lang="en-US" sz="1600" dirty="0">
                <a:latin typeface="Arial" panose="020B0604020202020204" pitchFamily="34" charset="0"/>
              </a:rPr>
              <a:t>using k-means on their embedding vectors (</a:t>
            </a:r>
            <a:r>
              <a:rPr lang="en-US" sz="1600" b="1" dirty="0">
                <a:latin typeface="Arial" panose="020B0604020202020204" pitchFamily="34" charset="0"/>
              </a:rPr>
              <a:t>cosine distance</a:t>
            </a:r>
            <a:r>
              <a:rPr lang="en-US" sz="1600" dirty="0">
                <a:latin typeface="Arial" panose="020B0604020202020204" pitchFamily="34" charset="0"/>
              </a:rPr>
              <a:t>)</a:t>
            </a:r>
          </a:p>
          <a:p>
            <a:endParaRPr lang="en-US" sz="1600" dirty="0">
              <a:latin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</a:rPr>
              <a:t>We report </a:t>
            </a:r>
            <a:r>
              <a:rPr lang="en-US" sz="1600" b="1" dirty="0">
                <a:latin typeface="Arial" panose="020B0604020202020204" pitchFamily="34" charset="0"/>
              </a:rPr>
              <a:t>enrichment </a:t>
            </a:r>
            <a:r>
              <a:rPr lang="en-US" sz="1600" dirty="0">
                <a:latin typeface="Arial" panose="020B0604020202020204" pitchFamily="34" charset="0"/>
              </a:rPr>
              <a:t>in Gene Ontology Biological Processes (GO-BP)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02468" y="5395494"/>
            <a:ext cx="9290372" cy="125947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PPI network embedding space allows for class </a:t>
            </a:r>
            <a:r>
              <a:rPr lang="en-US" sz="1600" b="1" dirty="0" err="1">
                <a:solidFill>
                  <a:srgbClr val="FF0000"/>
                </a:solidFill>
              </a:rPr>
              <a:t>separability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</a:p>
          <a:p>
            <a:pPr marL="1085773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functionally similar genes grouped together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The best results are obtained by using PPMI matrix representation </a:t>
            </a:r>
            <a:endParaRPr lang="en-US" sz="1600" dirty="0">
              <a:solidFill>
                <a:schemeClr val="tx1"/>
              </a:solidFill>
            </a:endParaRPr>
          </a:p>
          <a:p>
            <a:pPr marL="1085773" lvl="1" indent="-34290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/>
                </a:solidFill>
              </a:rPr>
              <a:t>PPI network with </a:t>
            </a:r>
            <a:r>
              <a:rPr lang="en-US" sz="1600" b="1" dirty="0">
                <a:solidFill>
                  <a:schemeClr val="tx1"/>
                </a:solidFill>
              </a:rPr>
              <a:t>GO-BP is </a:t>
            </a:r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homophilic</a:t>
            </a:r>
            <a:endParaRPr lang="en-US" sz="16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232" y="1255780"/>
            <a:ext cx="635783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1. Effect of </a:t>
            </a:r>
            <a:r>
              <a:rPr lang="en-US" sz="2400" b="1" u="sng" dirty="0">
                <a:solidFill>
                  <a:srgbClr val="FF0000"/>
                </a:solidFill>
              </a:rPr>
              <a:t>network matrix representation: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4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21668" y="1421416"/>
            <a:ext cx="9412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GO-BP</a:t>
            </a:r>
            <a:endParaRPr lang="sr-Latn-R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idx="12"/>
          </p:nvPr>
        </p:nvSpPr>
        <p:spPr>
          <a:xfrm>
            <a:off x="7518523" y="7293172"/>
            <a:ext cx="2346325" cy="519113"/>
          </a:xfrm>
        </p:spPr>
        <p:txBody>
          <a:bodyPr/>
          <a:lstStyle/>
          <a:p>
            <a:fld id="{639D6E80-5586-4F27-B9F3-A6BF16043C99}" type="slidenum">
              <a:rPr lang="en-GB" smtClean="0"/>
              <a:t>67</a:t>
            </a:fld>
            <a:endParaRPr lang="en-GB" dirty="0"/>
          </a:p>
        </p:txBody>
      </p:sp>
      <p:sp>
        <p:nvSpPr>
          <p:cNvPr id="17" name="Rectangle 1027">
            <a:extLst>
              <a:ext uri="{FF2B5EF4-FFF2-40B4-BE49-F238E27FC236}">
                <a16:creationId xmlns:a16="http://schemas.microsoft.com/office/drawing/2014/main" id="{82ADAD93-27A5-4ED4-AF22-772560FFB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</p:spTree>
    <p:extLst>
      <p:ext uri="{BB962C8B-B14F-4D97-AF65-F5344CB8AC3E}">
        <p14:creationId xmlns:p14="http://schemas.microsoft.com/office/powerpoint/2010/main" val="28802794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012" y="2059646"/>
            <a:ext cx="4684284" cy="280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23" dirty="0"/>
          </a:p>
          <a:p>
            <a:r>
              <a:rPr lang="en-US" sz="1600" dirty="0"/>
              <a:t>We performed a similar </a:t>
            </a:r>
            <a:r>
              <a:rPr lang="en-US" sz="1600" b="1" dirty="0"/>
              <a:t>clustering and enrichment </a:t>
            </a:r>
            <a:r>
              <a:rPr lang="en-US" sz="1600" dirty="0"/>
              <a:t>analysis, but using:</a:t>
            </a:r>
          </a:p>
          <a:p>
            <a:endParaRPr lang="en-US" sz="1600" dirty="0"/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ONMTF</a:t>
            </a:r>
            <a:r>
              <a:rPr lang="en-US" sz="1600" dirty="0">
                <a:solidFill>
                  <a:srgbClr val="0070C0"/>
                </a:solidFill>
              </a:rPr>
              <a:t>:</a:t>
            </a:r>
            <a:r>
              <a:rPr lang="en-US" sz="1600" dirty="0"/>
              <a:t> NMTF with orthogonality constraint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D01"/>
                </a:solidFill>
              </a:rPr>
              <a:t>NMTF</a:t>
            </a:r>
            <a:r>
              <a:rPr lang="en-US" sz="1600" dirty="0"/>
              <a:t>: NMTF without orthogonality constraint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CC6600"/>
                </a:solidFill>
              </a:rPr>
              <a:t>DeepWalk</a:t>
            </a:r>
            <a:r>
              <a:rPr lang="en-US" sz="1600" dirty="0">
                <a:solidFill>
                  <a:srgbClr val="CC6600"/>
                </a:solidFill>
              </a:rPr>
              <a:t>:</a:t>
            </a:r>
            <a:r>
              <a:rPr lang="en-US" sz="1600" dirty="0"/>
              <a:t> a Skip-gram NN based network embedder</a:t>
            </a:r>
          </a:p>
          <a:p>
            <a:endParaRPr lang="en-US" sz="1600" dirty="0"/>
          </a:p>
          <a:p>
            <a:r>
              <a:rPr lang="en-US" sz="1600" b="1" dirty="0"/>
              <a:t>All factorizing </a:t>
            </a:r>
            <a:r>
              <a:rPr lang="en-US" sz="1600" dirty="0"/>
              <a:t>(explicitly or implicitly) the same </a:t>
            </a:r>
            <a:r>
              <a:rPr lang="en-US" sz="1600" b="1" dirty="0"/>
              <a:t>PPMI matrix </a:t>
            </a:r>
            <a:r>
              <a:rPr lang="en-US" sz="1600" dirty="0"/>
              <a:t>representation of the human PPI network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91" y="1820716"/>
            <a:ext cx="4500305" cy="23881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91" y="4184861"/>
            <a:ext cx="4500305" cy="241666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22FFF1-855A-9A23-AA33-FD042514F2E3}"/>
              </a:ext>
            </a:extLst>
          </p:cNvPr>
          <p:cNvSpPr/>
          <p:nvPr/>
        </p:nvSpPr>
        <p:spPr>
          <a:xfrm>
            <a:off x="287784" y="4966405"/>
            <a:ext cx="4402335" cy="118969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NMTF with orthogonality constraint leads to the most functionally coherent embedding spaces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012" y="1328286"/>
            <a:ext cx="723948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2. Benefit of embedding into </a:t>
            </a:r>
            <a:r>
              <a:rPr lang="en-US" sz="2400" b="1" u="sng" dirty="0">
                <a:solidFill>
                  <a:srgbClr val="FF0000"/>
                </a:solidFill>
              </a:rPr>
              <a:t>orthogonal spaces:</a:t>
            </a:r>
          </a:p>
        </p:txBody>
      </p:sp>
      <p:sp>
        <p:nvSpPr>
          <p:cNvPr id="19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20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56536" y="1768730"/>
            <a:ext cx="94128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GO-BP</a:t>
            </a:r>
            <a:endParaRPr lang="sr-Latn-RS" b="1" dirty="0"/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70B304F1-4B73-4CCA-ACAA-FFBD04F1B116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027">
            <a:extLst>
              <a:ext uri="{FF2B5EF4-FFF2-40B4-BE49-F238E27FC236}">
                <a16:creationId xmlns:a16="http://schemas.microsoft.com/office/drawing/2014/main" id="{05619183-283F-433D-9A8C-0086F5BFA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</p:spTree>
    <p:extLst>
      <p:ext uri="{BB962C8B-B14F-4D97-AF65-F5344CB8AC3E}">
        <p14:creationId xmlns:p14="http://schemas.microsoft.com/office/powerpoint/2010/main" val="1740477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248" y="2771725"/>
            <a:ext cx="5695202" cy="24578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7784" y="1187549"/>
            <a:ext cx="524694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3. Relevance of </a:t>
            </a:r>
            <a:r>
              <a:rPr lang="en-US" sz="2400" b="1" u="sng" dirty="0">
                <a:solidFill>
                  <a:srgbClr val="FF0000"/>
                </a:solidFill>
              </a:rPr>
              <a:t>vector summation</a:t>
            </a:r>
            <a:r>
              <a:rPr lang="en-US" sz="2400" dirty="0"/>
              <a:t>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6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7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024" y="1942223"/>
            <a:ext cx="4122216" cy="26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define </a:t>
            </a:r>
            <a:r>
              <a:rPr lang="en-US" sz="1600" b="1" dirty="0"/>
              <a:t>vector representations </a:t>
            </a:r>
            <a:r>
              <a:rPr lang="en-US" sz="1600" dirty="0"/>
              <a:t>of</a:t>
            </a:r>
          </a:p>
          <a:p>
            <a:endParaRPr lang="en-US" sz="1600" dirty="0"/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1600" b="1" dirty="0"/>
              <a:t>each human </a:t>
            </a:r>
            <a:r>
              <a:rPr lang="en-US" sz="1600" b="1" dirty="0">
                <a:solidFill>
                  <a:srgbClr val="FF0000"/>
                </a:solidFill>
              </a:rPr>
              <a:t>protein complex</a:t>
            </a:r>
          </a:p>
          <a:p>
            <a:r>
              <a:rPr lang="en-US" sz="1600" dirty="0"/>
              <a:t>      (from CORUM v3.0)</a:t>
            </a:r>
          </a:p>
          <a:p>
            <a:endParaRPr lang="en-US" sz="1600" dirty="0"/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1600" b="1" dirty="0"/>
              <a:t>the whole set of </a:t>
            </a:r>
            <a:r>
              <a:rPr lang="en-US" sz="1600" b="1" dirty="0">
                <a:solidFill>
                  <a:srgbClr val="FF0000"/>
                </a:solidFill>
              </a:rPr>
              <a:t>cancer driver genes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of 12 tumors  (from </a:t>
            </a:r>
            <a:r>
              <a:rPr lang="en-US" sz="1600" dirty="0" err="1"/>
              <a:t>IntOgen</a:t>
            </a:r>
            <a:r>
              <a:rPr lang="en-US" sz="1600" dirty="0"/>
              <a:t>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as the </a:t>
            </a:r>
            <a:r>
              <a:rPr lang="en-US" sz="1600" b="1" u="sng" dirty="0">
                <a:solidFill>
                  <a:srgbClr val="FF0000"/>
                </a:solidFill>
              </a:rPr>
              <a:t>sum / average</a:t>
            </a:r>
            <a:r>
              <a:rPr lang="en-US" sz="1600" dirty="0"/>
              <a:t> of the vector representations of their constituent genes</a:t>
            </a:r>
          </a:p>
          <a:p>
            <a:endParaRPr lang="en-US" sz="1600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0F19F7F1-49E5-4A0D-9A07-2410D96E6AA5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027">
            <a:extLst>
              <a:ext uri="{FF2B5EF4-FFF2-40B4-BE49-F238E27FC236}">
                <a16:creationId xmlns:a16="http://schemas.microsoft.com/office/drawing/2014/main" id="{BB48BC86-672E-41CD-ADD5-5E0E1D139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</p:spTree>
    <p:extLst>
      <p:ext uri="{BB962C8B-B14F-4D97-AF65-F5344CB8AC3E}">
        <p14:creationId xmlns:p14="http://schemas.microsoft.com/office/powerpoint/2010/main" val="153427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86BA58-06AE-091F-976B-24315F3242FC}"/>
              </a:ext>
            </a:extLst>
          </p:cNvPr>
          <p:cNvSpPr/>
          <p:nvPr/>
        </p:nvSpPr>
        <p:spPr>
          <a:xfrm>
            <a:off x="193941" y="5426293"/>
            <a:ext cx="6836412" cy="144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7" name="Object 56" hidden="1">
            <a:extLst>
              <a:ext uri="{FF2B5EF4-FFF2-40B4-BE49-F238E27FC236}">
                <a16:creationId xmlns:a16="http://schemas.microsoft.com/office/drawing/2014/main" id="{EB02EC6D-ADDF-674C-E4BF-B33C794A5E0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50" y="945458"/>
          <a:ext cx="796" cy="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1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57" name="Object 56" hidden="1">
                        <a:extLst>
                          <a:ext uri="{FF2B5EF4-FFF2-40B4-BE49-F238E27FC236}">
                            <a16:creationId xmlns:a16="http://schemas.microsoft.com/office/drawing/2014/main" id="{EB02EC6D-ADDF-674C-E4BF-B33C794A5E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0" y="945458"/>
                        <a:ext cx="796" cy="7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phic 5">
            <a:extLst>
              <a:ext uri="{FF2B5EF4-FFF2-40B4-BE49-F238E27FC236}">
                <a16:creationId xmlns:a16="http://schemas.microsoft.com/office/drawing/2014/main" id="{D0430693-9A5C-74A4-3190-7B5BDBB572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1382628"/>
            <a:ext cx="6453931" cy="456039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B9E10FC-D121-C86E-C656-94BEC51D3152}"/>
              </a:ext>
            </a:extLst>
          </p:cNvPr>
          <p:cNvSpPr/>
          <p:nvPr/>
        </p:nvSpPr>
        <p:spPr>
          <a:xfrm>
            <a:off x="1650372" y="4405183"/>
            <a:ext cx="357883" cy="357883"/>
          </a:xfrm>
          <a:prstGeom prst="ellipse">
            <a:avLst/>
          </a:prstGeom>
          <a:solidFill>
            <a:srgbClr val="B0B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8454"/>
            <a:endParaRPr lang="en-AE" sz="744">
              <a:solidFill>
                <a:schemeClr val="tx1"/>
              </a:solidFill>
              <a:latin typeface="Helvetica Light" panose="020B0403020202020204"/>
              <a:cs typeface="Helvetica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18860F5-5D94-4F4E-FBA9-F3BCCBA6793A}"/>
              </a:ext>
            </a:extLst>
          </p:cNvPr>
          <p:cNvSpPr/>
          <p:nvPr/>
        </p:nvSpPr>
        <p:spPr>
          <a:xfrm>
            <a:off x="925969" y="3089728"/>
            <a:ext cx="333702" cy="333702"/>
          </a:xfrm>
          <a:prstGeom prst="ellipse">
            <a:avLst/>
          </a:prstGeom>
          <a:solidFill>
            <a:srgbClr val="00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8454"/>
            <a:endParaRPr lang="en-AE" sz="744">
              <a:solidFill>
                <a:schemeClr val="tx1"/>
              </a:solidFill>
              <a:latin typeface="Helvetica Light" panose="020B0403020202020204"/>
              <a:cs typeface="Helvetica" panose="020B0604020202020204" pitchFamily="34" charset="0"/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60C2E4A1-47EA-1F87-4895-6F47D6F98F5D}"/>
              </a:ext>
            </a:extLst>
          </p:cNvPr>
          <p:cNvSpPr txBox="1"/>
          <p:nvPr/>
        </p:nvSpPr>
        <p:spPr>
          <a:xfrm>
            <a:off x="2166941" y="1619597"/>
            <a:ext cx="2955400" cy="416290"/>
          </a:xfrm>
          <a:prstGeom prst="rect">
            <a:avLst/>
          </a:prstGeom>
        </p:spPr>
        <p:txBody>
          <a:bodyPr vert="horz" wrap="square" lIns="0" tIns="8277" rIns="0" bIns="0" rtlCol="0">
            <a:spAutoFit/>
          </a:bodyPr>
          <a:lstStyle/>
          <a:p>
            <a:pPr marL="6367" defTabSz="458454">
              <a:spcBef>
                <a:spcPts val="65"/>
              </a:spcBef>
            </a:pPr>
            <a:r>
              <a:rPr lang="en-US" b="1" u="sng" dirty="0">
                <a:latin typeface="Franklin Gothic Medium" panose="020B0603020102020204" pitchFamily="34" charset="0"/>
                <a:cs typeface="Helvetica" panose="020B0604020202020204" pitchFamily="34" charset="0"/>
              </a:rPr>
              <a:t>STUDENTS</a:t>
            </a:r>
            <a:r>
              <a:rPr lang="en-US" b="1" dirty="0">
                <a:latin typeface="Franklin Gothic Medium" panose="020B0603020102020204" pitchFamily="34" charset="0"/>
                <a:cs typeface="Helvetica" panose="020B0604020202020204" pitchFamily="34" charset="0"/>
              </a:rPr>
              <a:t> -- </a:t>
            </a:r>
            <a:r>
              <a:rPr lang="en-US" dirty="0">
                <a:latin typeface="Franklin Gothic Medium" panose="020B0603020102020204" pitchFamily="34" charset="0"/>
                <a:cs typeface="Helvetica" panose="020B0604020202020204" pitchFamily="34" charset="0"/>
              </a:rPr>
              <a:t>ORIGIN</a:t>
            </a:r>
            <a:r>
              <a:rPr lang="en-US" baseline="30000" dirty="0">
                <a:latin typeface="Franklin Gothic Medium" panose="020B0603020102020204" pitchFamily="34" charset="0"/>
                <a:cs typeface="Helvetica" panose="020B0604020202020204" pitchFamily="34" charset="0"/>
              </a:rPr>
              <a:t>1</a:t>
            </a:r>
          </a:p>
          <a:p>
            <a:pPr marL="6367" defTabSz="458454">
              <a:spcBef>
                <a:spcPts val="35"/>
              </a:spcBef>
            </a:pPr>
            <a:r>
              <a:rPr lang="en-US" sz="1050" dirty="0">
                <a:latin typeface="Helvetica Light" panose="020B0403020202020204"/>
                <a:cs typeface="Helvetica" panose="020B0604020202020204" pitchFamily="34" charset="0"/>
              </a:rPr>
              <a:t>(% of total students, </a:t>
            </a:r>
            <a:r>
              <a:rPr lang="en-US" sz="1050" b="1" dirty="0">
                <a:latin typeface="Helvetica Light" panose="020B0403020202020204"/>
                <a:cs typeface="Helvetica" panose="020B0604020202020204" pitchFamily="34" charset="0"/>
              </a:rPr>
              <a:t>number of students </a:t>
            </a:r>
            <a:r>
              <a:rPr lang="en-US" sz="1050" dirty="0">
                <a:latin typeface="Helvetica Light" panose="020B0403020202020204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AF2069D2-BE6D-CBE8-EEF4-E5F0F11CCE77}"/>
              </a:ext>
            </a:extLst>
          </p:cNvPr>
          <p:cNvSpPr txBox="1"/>
          <p:nvPr/>
        </p:nvSpPr>
        <p:spPr>
          <a:xfrm>
            <a:off x="7283423" y="1811228"/>
            <a:ext cx="2182918" cy="390194"/>
          </a:xfrm>
          <a:prstGeom prst="rect">
            <a:avLst/>
          </a:prstGeom>
        </p:spPr>
        <p:txBody>
          <a:bodyPr vert="horz" wrap="square" lIns="0" tIns="8277" rIns="0" bIns="0" rtlCol="0">
            <a:spAutoFit/>
          </a:bodyPr>
          <a:lstStyle/>
          <a:p>
            <a:pPr marL="6367" defTabSz="458454">
              <a:spcBef>
                <a:spcPts val="65"/>
              </a:spcBef>
            </a:pPr>
            <a:r>
              <a:rPr lang="en-US" b="1">
                <a:latin typeface="Helvetica Light" panose="020B0403020202020204"/>
                <a:cs typeface="Helvetica" panose="020B0604020202020204" pitchFamily="34" charset="0"/>
              </a:rPr>
              <a:t>DEMOGRAPHICS</a:t>
            </a:r>
            <a:endParaRPr lang="en-US">
              <a:latin typeface="Helvetica Light" panose="020B0403020202020204"/>
              <a:cs typeface="Helvetica" panose="020B0604020202020204" pitchFamily="34" charset="0"/>
            </a:endParaRPr>
          </a:p>
          <a:p>
            <a:pPr marL="6367" defTabSz="458454">
              <a:spcBef>
                <a:spcPts val="35"/>
              </a:spcBef>
            </a:pPr>
            <a:r>
              <a:rPr lang="en-US" sz="868">
                <a:latin typeface="Helvetica Light" panose="020B0403020202020204"/>
                <a:cs typeface="Helvetica" panose="020B0604020202020204" pitchFamily="34" charset="0"/>
              </a:rPr>
              <a:t>(total students)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226AD06B-007A-B461-ADC5-6C3FEB746E8E}"/>
              </a:ext>
            </a:extLst>
          </p:cNvPr>
          <p:cNvSpPr txBox="1"/>
          <p:nvPr/>
        </p:nvSpPr>
        <p:spPr>
          <a:xfrm>
            <a:off x="283987" y="5730695"/>
            <a:ext cx="1797397" cy="693643"/>
          </a:xfrm>
          <a:prstGeom prst="rect">
            <a:avLst/>
          </a:prstGeom>
        </p:spPr>
        <p:txBody>
          <a:bodyPr vert="horz" wrap="square" lIns="0" tIns="20375" rIns="0" bIns="0" rtlCol="0">
            <a:spAutoFit/>
          </a:bodyPr>
          <a:lstStyle/>
          <a:p>
            <a:pPr marL="6367" marR="2547" defTabSz="458454">
              <a:lnSpc>
                <a:spcPts val="1825"/>
              </a:lnSpc>
              <a:spcBef>
                <a:spcPts val="160"/>
              </a:spcBef>
            </a:pPr>
            <a:r>
              <a:rPr lang="en-US" sz="1323" b="1" spc="-25" dirty="0">
                <a:latin typeface="Helvetica Light" panose="020B0403020202020204"/>
                <a:cs typeface="Helvetica" panose="020B0604020202020204" pitchFamily="34" charset="0"/>
              </a:rPr>
              <a:t>202</a:t>
            </a:r>
            <a:r>
              <a:rPr lang="en-US" sz="1323" b="1" spc="7" dirty="0">
                <a:latin typeface="Helvetica Light" panose="020B0403020202020204"/>
                <a:cs typeface="Helvetica" panose="020B0604020202020204" pitchFamily="34" charset="0"/>
              </a:rPr>
              <a:t>4</a:t>
            </a:r>
            <a:r>
              <a:rPr lang="en-US" sz="1323" b="1" spc="-60" dirty="0">
                <a:latin typeface="Helvetica Light" panose="020B0403020202020204"/>
                <a:cs typeface="Helvetica" panose="020B0604020202020204" pitchFamily="34" charset="0"/>
              </a:rPr>
              <a:t> </a:t>
            </a:r>
            <a:r>
              <a:rPr lang="en-US" sz="1323" b="1" spc="-27" dirty="0">
                <a:latin typeface="Helvetica Light" panose="020B0403020202020204"/>
                <a:cs typeface="Helvetica" panose="020B0604020202020204" pitchFamily="34" charset="0"/>
              </a:rPr>
              <a:t>Fall</a:t>
            </a:r>
            <a:r>
              <a:rPr lang="en-US" sz="1323" b="1" spc="-25" dirty="0">
                <a:latin typeface="Helvetica Light" panose="020B0403020202020204"/>
                <a:cs typeface="Helvetica" panose="020B0604020202020204" pitchFamily="34" charset="0"/>
              </a:rPr>
              <a:t> Stude</a:t>
            </a:r>
            <a:r>
              <a:rPr lang="en-US" sz="1323" b="1" spc="-41" dirty="0">
                <a:latin typeface="Helvetica Light" panose="020B0403020202020204"/>
                <a:cs typeface="Helvetica" panose="020B0604020202020204" pitchFamily="34" charset="0"/>
              </a:rPr>
              <a:t>n</a:t>
            </a:r>
            <a:r>
              <a:rPr lang="en-US" sz="1323" b="1" spc="-27" dirty="0">
                <a:latin typeface="Helvetica Light" panose="020B0403020202020204"/>
                <a:cs typeface="Helvetica" panose="020B0604020202020204" pitchFamily="34" charset="0"/>
              </a:rPr>
              <a:t>t</a:t>
            </a:r>
            <a:r>
              <a:rPr lang="en-US" sz="1323" b="1" spc="5" dirty="0">
                <a:latin typeface="Helvetica Light" panose="020B0403020202020204"/>
                <a:cs typeface="Helvetica" panose="020B0604020202020204" pitchFamily="34" charset="0"/>
              </a:rPr>
              <a:t>s</a:t>
            </a:r>
            <a:r>
              <a:rPr lang="en-US" sz="1323" b="1" spc="-60" dirty="0">
                <a:latin typeface="Helvetica Light" panose="020B0403020202020204"/>
                <a:cs typeface="Helvetica" panose="020B0604020202020204" pitchFamily="34" charset="0"/>
              </a:rPr>
              <a:t> </a:t>
            </a:r>
            <a:r>
              <a:rPr lang="en-US" sz="1323" b="1" spc="-27" dirty="0">
                <a:latin typeface="Helvetica Light" panose="020B0403020202020204"/>
                <a:cs typeface="Helvetica" panose="020B0604020202020204" pitchFamily="34" charset="0"/>
              </a:rPr>
              <a:t>f</a:t>
            </a:r>
            <a:r>
              <a:rPr lang="en-US" sz="1323" b="1" spc="-48" dirty="0">
                <a:latin typeface="Helvetica Light" panose="020B0403020202020204"/>
                <a:cs typeface="Helvetica" panose="020B0604020202020204" pitchFamily="34" charset="0"/>
              </a:rPr>
              <a:t>r</a:t>
            </a:r>
            <a:r>
              <a:rPr lang="en-US" sz="1323" b="1" spc="-27" dirty="0">
                <a:latin typeface="Helvetica Light" panose="020B0403020202020204"/>
                <a:cs typeface="Helvetica" panose="020B0604020202020204" pitchFamily="34" charset="0"/>
              </a:rPr>
              <a:t>om </a:t>
            </a:r>
            <a:r>
              <a:rPr lang="en-US" sz="1323" b="1" spc="-195" dirty="0">
                <a:latin typeface="Helvetica Light" panose="020B0403020202020204"/>
                <a:cs typeface="Helvetica" panose="020B0604020202020204" pitchFamily="34" charset="0"/>
              </a:rPr>
              <a:t>T</a:t>
            </a:r>
            <a:r>
              <a:rPr lang="en-US" sz="1323" b="1" spc="-35" dirty="0">
                <a:latin typeface="Helvetica Light" panose="020B0403020202020204"/>
                <a:cs typeface="Helvetica" panose="020B0604020202020204" pitchFamily="34" charset="0"/>
              </a:rPr>
              <a:t>o</a:t>
            </a:r>
            <a:r>
              <a:rPr lang="en-US" sz="1323" b="1" spc="2" dirty="0">
                <a:latin typeface="Helvetica Light" panose="020B0403020202020204"/>
                <a:cs typeface="Helvetica" panose="020B0604020202020204" pitchFamily="34" charset="0"/>
              </a:rPr>
              <a:t>p</a:t>
            </a:r>
            <a:r>
              <a:rPr lang="en-US" sz="1323" b="1" spc="-73" dirty="0">
                <a:latin typeface="Helvetica Light" panose="020B0403020202020204"/>
                <a:cs typeface="Helvetica" panose="020B0604020202020204" pitchFamily="34" charset="0"/>
              </a:rPr>
              <a:t> </a:t>
            </a:r>
            <a:r>
              <a:rPr lang="en-US" sz="1323" b="1" spc="-37" dirty="0">
                <a:latin typeface="Helvetica Light" panose="020B0403020202020204"/>
                <a:cs typeface="Helvetica" panose="020B0604020202020204" pitchFamily="34" charset="0"/>
              </a:rPr>
              <a:t>50  Universities </a:t>
            </a:r>
            <a:r>
              <a:rPr lang="en-US" sz="1323" spc="-37" dirty="0">
                <a:latin typeface="Helvetica Light" panose="020B0403020202020204"/>
                <a:cs typeface="Helvetica" panose="020B0604020202020204" pitchFamily="34" charset="0"/>
              </a:rPr>
              <a:t>(Select)</a:t>
            </a:r>
            <a:endParaRPr lang="en-US" sz="1323" dirty="0">
              <a:latin typeface="Helvetica Light" panose="020B0403020202020204"/>
              <a:cs typeface="Helvetica" panose="020B0604020202020204" pitchFamily="34" charset="0"/>
            </a:endParaRPr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CF489F57-3E3B-3992-BF09-AD0B496F7FD0}"/>
              </a:ext>
            </a:extLst>
          </p:cNvPr>
          <p:cNvSpPr txBox="1"/>
          <p:nvPr/>
        </p:nvSpPr>
        <p:spPr>
          <a:xfrm>
            <a:off x="812500" y="2866050"/>
            <a:ext cx="530619" cy="898971"/>
          </a:xfrm>
          <a:prstGeom prst="rect">
            <a:avLst/>
          </a:prstGeom>
        </p:spPr>
        <p:txBody>
          <a:bodyPr vert="horz" wrap="square" lIns="0" tIns="49346" rIns="0" bIns="0" rtlCol="0">
            <a:spAutoFit/>
          </a:bodyPr>
          <a:lstStyle/>
          <a:p>
            <a:pPr marR="9550" algn="ctr" defTabSz="458454">
              <a:spcBef>
                <a:spcPts val="389"/>
              </a:spcBef>
            </a:pPr>
            <a:r>
              <a:rPr lang="en-US" sz="992" spc="-57">
                <a:latin typeface="Helvetica Light" panose="020B0403020202020204"/>
                <a:cs typeface="Helvetica" panose="020B0604020202020204" pitchFamily="34" charset="0"/>
              </a:rPr>
              <a:t>2%</a:t>
            </a:r>
            <a:endParaRPr lang="en-US" sz="992">
              <a:latin typeface="Helvetica Light" panose="020B0403020202020204"/>
              <a:cs typeface="Helvetica" panose="020B0604020202020204" pitchFamily="34" charset="0"/>
            </a:endParaRPr>
          </a:p>
          <a:p>
            <a:pPr algn="ctr" defTabSz="458454">
              <a:spcBef>
                <a:spcPts val="403"/>
              </a:spcBef>
            </a:pPr>
            <a:r>
              <a:rPr lang="en-US" b="1" spc="2">
                <a:latin typeface="Helvetica Light" panose="020B0403020202020204"/>
                <a:cs typeface="Helvetica" panose="020B0604020202020204" pitchFamily="34" charset="0"/>
              </a:rPr>
              <a:t>9</a:t>
            </a:r>
            <a:endParaRPr lang="en-US">
              <a:latin typeface="Helvetica Light" panose="020B0403020202020204"/>
              <a:cs typeface="Helvetica" panose="020B0604020202020204" pitchFamily="34" charset="0"/>
            </a:endParaRPr>
          </a:p>
          <a:p>
            <a:pPr marL="6367" marR="2547" indent="-6686" algn="ctr" defTabSz="458454">
              <a:lnSpc>
                <a:spcPts val="1183"/>
              </a:lnSpc>
              <a:spcBef>
                <a:spcPts val="814"/>
              </a:spcBef>
            </a:pPr>
            <a:r>
              <a:rPr lang="en-US" sz="909" spc="-48">
                <a:latin typeface="Helvetica Light" panose="020B0403020202020204"/>
                <a:cs typeface="Helvetica" panose="020B0604020202020204" pitchFamily="34" charset="0"/>
              </a:rPr>
              <a:t>North </a:t>
            </a:r>
            <a:r>
              <a:rPr lang="en-US" sz="909" spc="-45">
                <a:latin typeface="Helvetica Light" panose="020B0403020202020204"/>
                <a:cs typeface="Helvetica" panose="020B0604020202020204" pitchFamily="34" charset="0"/>
              </a:rPr>
              <a:t> Ameri</a:t>
            </a:r>
            <a:r>
              <a:rPr lang="en-US" sz="909" spc="-55">
                <a:latin typeface="Helvetica Light" panose="020B0403020202020204"/>
                <a:cs typeface="Helvetica" panose="020B0604020202020204" pitchFamily="34" charset="0"/>
              </a:rPr>
              <a:t>c</a:t>
            </a:r>
            <a:r>
              <a:rPr lang="en-US" sz="909" spc="2">
                <a:latin typeface="Helvetica Light" panose="020B0403020202020204"/>
                <a:cs typeface="Helvetica" panose="020B0604020202020204" pitchFamily="34" charset="0"/>
              </a:rPr>
              <a:t>a</a:t>
            </a:r>
            <a:endParaRPr lang="en-US" sz="909">
              <a:latin typeface="Helvetica Light" panose="020B0403020202020204"/>
              <a:cs typeface="Helvetica" panose="020B0604020202020204" pitchFamily="34" charset="0"/>
            </a:endParaRPr>
          </a:p>
        </p:txBody>
      </p:sp>
      <p:sp>
        <p:nvSpPr>
          <p:cNvPr id="24" name="object 18">
            <a:extLst>
              <a:ext uri="{FF2B5EF4-FFF2-40B4-BE49-F238E27FC236}">
                <a16:creationId xmlns:a16="http://schemas.microsoft.com/office/drawing/2014/main" id="{E59E0C18-FD18-9873-2F3E-7AD7D0657F8E}"/>
              </a:ext>
            </a:extLst>
          </p:cNvPr>
          <p:cNvSpPr txBox="1"/>
          <p:nvPr/>
        </p:nvSpPr>
        <p:spPr>
          <a:xfrm>
            <a:off x="1498922" y="4183299"/>
            <a:ext cx="668019" cy="723980"/>
          </a:xfrm>
          <a:prstGeom prst="rect">
            <a:avLst/>
          </a:prstGeom>
        </p:spPr>
        <p:txBody>
          <a:bodyPr vert="horz" wrap="square" lIns="0" tIns="70675" rIns="0" bIns="0" rtlCol="0">
            <a:spAutoFit/>
          </a:bodyPr>
          <a:lstStyle/>
          <a:p>
            <a:pPr marR="3821" algn="ctr" defTabSz="458454">
              <a:spcBef>
                <a:spcPts val="556"/>
              </a:spcBef>
            </a:pPr>
            <a:r>
              <a:rPr lang="en-US" sz="992" spc="-57">
                <a:latin typeface="Helvetica Light" panose="020B0403020202020204"/>
                <a:cs typeface="Helvetica" panose="020B0604020202020204" pitchFamily="34" charset="0"/>
              </a:rPr>
              <a:t>2%</a:t>
            </a:r>
            <a:endParaRPr lang="en-US" sz="992">
              <a:latin typeface="Helvetica Light" panose="020B0403020202020204"/>
              <a:cs typeface="Helvetica" panose="020B0604020202020204" pitchFamily="34" charset="0"/>
            </a:endParaRPr>
          </a:p>
          <a:p>
            <a:pPr algn="ctr" defTabSz="458454">
              <a:spcBef>
                <a:spcPts val="604"/>
              </a:spcBef>
            </a:pPr>
            <a:r>
              <a:rPr lang="en-US" sz="1323" b="1" spc="-68">
                <a:latin typeface="Helvetica Light" panose="020B0403020202020204"/>
                <a:cs typeface="Helvetica" panose="020B0604020202020204" pitchFamily="34" charset="0"/>
              </a:rPr>
              <a:t>9</a:t>
            </a:r>
          </a:p>
          <a:p>
            <a:pPr marL="6049" marR="2547" indent="-6686" algn="ctr" defTabSz="458454">
              <a:lnSpc>
                <a:spcPts val="1183"/>
              </a:lnSpc>
              <a:spcBef>
                <a:spcPts val="812"/>
              </a:spcBef>
            </a:pPr>
            <a:r>
              <a:rPr lang="en-US" sz="909" spc="-43">
                <a:latin typeface="Helvetica Light" panose="020B0403020202020204"/>
                <a:cs typeface="Helvetica" panose="020B0604020202020204" pitchFamily="34" charset="0"/>
              </a:rPr>
              <a:t>South America</a:t>
            </a:r>
            <a:endParaRPr lang="en-US" sz="909">
              <a:latin typeface="Helvetica Light" panose="020B0403020202020204"/>
              <a:cs typeface="Helvetica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555888-D152-44A1-1C1A-43970CD1E2E7}"/>
              </a:ext>
            </a:extLst>
          </p:cNvPr>
          <p:cNvSpPr/>
          <p:nvPr/>
        </p:nvSpPr>
        <p:spPr>
          <a:xfrm>
            <a:off x="2829264" y="4221408"/>
            <a:ext cx="355342" cy="355342"/>
          </a:xfrm>
          <a:prstGeom prst="ellipse">
            <a:avLst/>
          </a:prstGeom>
          <a:solidFill>
            <a:srgbClr val="00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8454"/>
            <a:endParaRPr lang="en-AE" sz="744">
              <a:solidFill>
                <a:schemeClr val="tx1"/>
              </a:solidFill>
              <a:latin typeface="Helvetica Light" panose="020B0403020202020204"/>
              <a:cs typeface="Helvetica" panose="020B0604020202020204" pitchFamily="34" charset="0"/>
            </a:endParaRPr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F3568D06-C617-F9B9-7785-A2A50DDA36C2}"/>
              </a:ext>
            </a:extLst>
          </p:cNvPr>
          <p:cNvSpPr txBox="1"/>
          <p:nvPr/>
        </p:nvSpPr>
        <p:spPr>
          <a:xfrm>
            <a:off x="2725788" y="3901617"/>
            <a:ext cx="547583" cy="1124201"/>
          </a:xfrm>
          <a:prstGeom prst="rect">
            <a:avLst/>
          </a:prstGeom>
        </p:spPr>
        <p:txBody>
          <a:bodyPr vert="horz" wrap="square" lIns="0" tIns="111426" rIns="0" bIns="0" rtlCol="0">
            <a:spAutoFit/>
          </a:bodyPr>
          <a:lstStyle/>
          <a:p>
            <a:pPr marR="4139" algn="ctr" defTabSz="458454">
              <a:spcBef>
                <a:spcPts val="877"/>
              </a:spcBef>
            </a:pPr>
            <a:r>
              <a:rPr lang="es-ES" sz="992" spc="-57">
                <a:latin typeface="Helvetica Light" panose="020B0403020202020204"/>
                <a:cs typeface="Helvetica" panose="020B0604020202020204" pitchFamily="34" charset="0"/>
              </a:rPr>
              <a:t>2%</a:t>
            </a:r>
            <a:endParaRPr lang="es-ES" sz="992">
              <a:latin typeface="Helvetica Light" panose="020B0403020202020204"/>
              <a:cs typeface="Helvetica" panose="020B0604020202020204" pitchFamily="34" charset="0"/>
            </a:endParaRPr>
          </a:p>
          <a:p>
            <a:pPr marL="6367" algn="ctr" defTabSz="458454">
              <a:spcBef>
                <a:spcPts val="991"/>
              </a:spcBef>
            </a:pPr>
            <a:r>
              <a:rPr lang="es-ES" sz="1323" b="1" spc="-68">
                <a:latin typeface="Helvetica Light" panose="020B0403020202020204"/>
                <a:cs typeface="Helvetica" panose="020B0604020202020204" pitchFamily="34" charset="0"/>
              </a:rPr>
              <a:t>8</a:t>
            </a:r>
          </a:p>
          <a:p>
            <a:pPr marL="6367" marR="2547" algn="ctr" defTabSz="458454">
              <a:lnSpc>
                <a:spcPts val="1183"/>
              </a:lnSpc>
              <a:spcBef>
                <a:spcPts val="838"/>
              </a:spcBef>
            </a:pPr>
            <a:r>
              <a:rPr lang="es-ES" sz="909" spc="-48">
                <a:latin typeface="Helvetica Light" panose="020B0403020202020204"/>
                <a:cs typeface="Helvetica" panose="020B0604020202020204" pitchFamily="34" charset="0"/>
              </a:rPr>
              <a:t>Sub </a:t>
            </a:r>
            <a:r>
              <a:rPr lang="es-ES" sz="909" spc="-45">
                <a:latin typeface="Helvetica Light" panose="020B0403020202020204"/>
                <a:cs typeface="Helvetica" panose="020B0604020202020204" pitchFamily="34" charset="0"/>
              </a:rPr>
              <a:t> </a:t>
            </a:r>
            <a:r>
              <a:rPr lang="es-ES" sz="909" spc="-48" err="1">
                <a:latin typeface="Helvetica Light" panose="020B0403020202020204"/>
                <a:cs typeface="Helvetica" panose="020B0604020202020204" pitchFamily="34" charset="0"/>
              </a:rPr>
              <a:t>Saha</a:t>
            </a:r>
            <a:r>
              <a:rPr lang="es-ES" sz="909" spc="-73" err="1">
                <a:latin typeface="Helvetica Light" panose="020B0403020202020204"/>
                <a:cs typeface="Helvetica" panose="020B0604020202020204" pitchFamily="34" charset="0"/>
              </a:rPr>
              <a:t>r</a:t>
            </a:r>
            <a:r>
              <a:rPr lang="es-ES" sz="909" spc="-48" err="1">
                <a:latin typeface="Helvetica Light" panose="020B0403020202020204"/>
                <a:cs typeface="Helvetica" panose="020B0604020202020204" pitchFamily="34" charset="0"/>
              </a:rPr>
              <a:t>an</a:t>
            </a:r>
            <a:r>
              <a:rPr lang="es-ES" sz="909" spc="-48">
                <a:latin typeface="Helvetica Light" panose="020B0403020202020204"/>
                <a:cs typeface="Helvetica" panose="020B0604020202020204" pitchFamily="34" charset="0"/>
              </a:rPr>
              <a:t>  </a:t>
            </a:r>
            <a:r>
              <a:rPr lang="es-ES" sz="909" spc="-41" err="1">
                <a:latin typeface="Helvetica Light" panose="020B0403020202020204"/>
                <a:cs typeface="Helvetica" panose="020B0604020202020204" pitchFamily="34" charset="0"/>
              </a:rPr>
              <a:t>Africa</a:t>
            </a:r>
            <a:endParaRPr lang="es-ES" sz="909">
              <a:latin typeface="Helvetica Light" panose="020B0403020202020204"/>
              <a:cs typeface="Helvetica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DEACE3-72EC-BD07-CAF1-E4F11F2D1092}"/>
              </a:ext>
            </a:extLst>
          </p:cNvPr>
          <p:cNvGrpSpPr/>
          <p:nvPr/>
        </p:nvGrpSpPr>
        <p:grpSpPr>
          <a:xfrm>
            <a:off x="2579046" y="2386592"/>
            <a:ext cx="735487" cy="918614"/>
            <a:chOff x="3867870" y="1743940"/>
            <a:chExt cx="889534" cy="111101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D4CE14C-92EA-B7C1-FFC3-EBB3DB8E31F4}"/>
                </a:ext>
              </a:extLst>
            </p:cNvPr>
            <p:cNvSpPr/>
            <p:nvPr/>
          </p:nvSpPr>
          <p:spPr>
            <a:xfrm>
              <a:off x="4066859" y="2015661"/>
              <a:ext cx="550329" cy="567246"/>
            </a:xfrm>
            <a:prstGeom prst="ellipse">
              <a:avLst/>
            </a:prstGeom>
            <a:solidFill>
              <a:srgbClr val="466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8454"/>
              <a:endParaRPr lang="en-AE" sz="744">
                <a:solidFill>
                  <a:schemeClr val="tx1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1DC19B0-951E-C192-59BD-3843A70461E1}"/>
                </a:ext>
              </a:extLst>
            </p:cNvPr>
            <p:cNvGrpSpPr/>
            <p:nvPr/>
          </p:nvGrpSpPr>
          <p:grpSpPr>
            <a:xfrm>
              <a:off x="3867870" y="1743940"/>
              <a:ext cx="889534" cy="1111016"/>
              <a:chOff x="3537199" y="1465059"/>
              <a:chExt cx="805940" cy="1006606"/>
            </a:xfrm>
          </p:grpSpPr>
          <p:sp>
            <p:nvSpPr>
              <p:cNvPr id="17" name="object 11">
                <a:extLst>
                  <a:ext uri="{FF2B5EF4-FFF2-40B4-BE49-F238E27FC236}">
                    <a16:creationId xmlns:a16="http://schemas.microsoft.com/office/drawing/2014/main" id="{65543461-6B4C-F5E5-817B-94FA5E3A5F7E}"/>
                  </a:ext>
                </a:extLst>
              </p:cNvPr>
              <p:cNvSpPr txBox="1"/>
              <p:nvPr/>
            </p:nvSpPr>
            <p:spPr>
              <a:xfrm>
                <a:off x="3537199" y="2275805"/>
                <a:ext cx="805940" cy="195860"/>
              </a:xfrm>
              <a:prstGeom prst="rect">
                <a:avLst/>
              </a:prstGeom>
            </p:spPr>
            <p:txBody>
              <a:bodyPr vert="horz" wrap="square" lIns="0" tIns="36611" rIns="0" bIns="0" rtlCol="0">
                <a:spAutoFit/>
              </a:bodyPr>
              <a:lstStyle/>
              <a:p>
                <a:pPr marL="6367" marR="2547" indent="64308" algn="ctr" defTabSz="458454">
                  <a:lnSpc>
                    <a:spcPts val="1183"/>
                  </a:lnSpc>
                  <a:spcBef>
                    <a:spcPts val="289"/>
                  </a:spcBef>
                </a:pPr>
                <a:r>
                  <a:rPr sz="909" spc="-48">
                    <a:latin typeface="Helvetica Light" panose="020B0403020202020204"/>
                    <a:cs typeface="Helvetica" panose="020B0604020202020204" pitchFamily="34" charset="0"/>
                  </a:rPr>
                  <a:t>Eu</a:t>
                </a:r>
                <a:r>
                  <a:rPr sz="909" spc="-68">
                    <a:latin typeface="Helvetica Light" panose="020B0403020202020204"/>
                    <a:cs typeface="Helvetica" panose="020B0604020202020204" pitchFamily="34" charset="0"/>
                  </a:rPr>
                  <a:t>r</a:t>
                </a:r>
                <a:r>
                  <a:rPr sz="909" spc="-48">
                    <a:latin typeface="Helvetica Light" panose="020B0403020202020204"/>
                    <a:cs typeface="Helvetica" panose="020B0604020202020204" pitchFamily="34" charset="0"/>
                  </a:rPr>
                  <a:t>op</a:t>
                </a:r>
                <a:r>
                  <a:rPr sz="909" spc="2">
                    <a:latin typeface="Helvetica Light" panose="020B0403020202020204"/>
                    <a:cs typeface="Helvetica" panose="020B0604020202020204" pitchFamily="34" charset="0"/>
                  </a:rPr>
                  <a:t>e</a:t>
                </a:r>
                <a:endParaRPr sz="909">
                  <a:latin typeface="Helvetica Light" panose="020B0403020202020204"/>
                  <a:cs typeface="Helvetica" panose="020B0604020202020204" pitchFamily="34" charset="0"/>
                </a:endParaRPr>
              </a:p>
            </p:txBody>
          </p:sp>
          <p:sp>
            <p:nvSpPr>
              <p:cNvPr id="20" name="object 14">
                <a:extLst>
                  <a:ext uri="{FF2B5EF4-FFF2-40B4-BE49-F238E27FC236}">
                    <a16:creationId xmlns:a16="http://schemas.microsoft.com/office/drawing/2014/main" id="{907FA2ED-474F-3319-E4E1-C1FD0AD7470B}"/>
                  </a:ext>
                </a:extLst>
              </p:cNvPr>
              <p:cNvSpPr txBox="1"/>
              <p:nvPr/>
            </p:nvSpPr>
            <p:spPr>
              <a:xfrm>
                <a:off x="3809334" y="1465059"/>
                <a:ext cx="377363" cy="162957"/>
              </a:xfrm>
              <a:prstGeom prst="rect">
                <a:avLst/>
              </a:prstGeom>
            </p:spPr>
            <p:txBody>
              <a:bodyPr vert="horz" wrap="square" lIns="0" tIns="6685" rIns="0" bIns="0" rtlCol="0">
                <a:spAutoFit/>
              </a:bodyPr>
              <a:lstStyle/>
              <a:p>
                <a:pPr marL="6367" algn="ctr" defTabSz="458454">
                  <a:spcBef>
                    <a:spcPts val="53"/>
                  </a:spcBef>
                </a:pPr>
                <a:r>
                  <a:rPr lang="en-AE" sz="992" spc="-60">
                    <a:latin typeface="Helvetica Light" panose="020B0403020202020204"/>
                    <a:cs typeface="Helvetica" panose="020B0604020202020204" pitchFamily="34" charset="0"/>
                  </a:rPr>
                  <a:t>7%</a:t>
                </a:r>
                <a:endParaRPr sz="992">
                  <a:latin typeface="Helvetica Light" panose="020B0403020202020204"/>
                  <a:cs typeface="Helvetica" panose="020B0604020202020204" pitchFamily="34" charset="0"/>
                </a:endParaRPr>
              </a:p>
            </p:txBody>
          </p:sp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6A3F8240-C54C-204A-3981-917785B85AC7}"/>
                  </a:ext>
                </a:extLst>
              </p:cNvPr>
              <p:cNvSpPr txBox="1"/>
              <p:nvPr/>
            </p:nvSpPr>
            <p:spPr>
              <a:xfrm>
                <a:off x="3717488" y="1830881"/>
                <a:ext cx="445363" cy="290062"/>
              </a:xfrm>
              <a:prstGeom prst="rect">
                <a:avLst/>
              </a:prstGeom>
            </p:spPr>
            <p:txBody>
              <a:bodyPr vert="horz" wrap="square" lIns="0" tIns="7003" rIns="0" bIns="0" rtlCol="0">
                <a:spAutoFit/>
              </a:bodyPr>
              <a:lstStyle/>
              <a:p>
                <a:pPr marL="6367" algn="ctr" defTabSz="458454">
                  <a:spcBef>
                    <a:spcPts val="55"/>
                  </a:spcBef>
                </a:pPr>
                <a:r>
                  <a:rPr lang="en-AE" b="1" spc="-68">
                    <a:latin typeface="Helvetica Light" panose="020B0403020202020204"/>
                    <a:cs typeface="Helvetica" panose="020B0604020202020204" pitchFamily="34" charset="0"/>
                  </a:rPr>
                  <a:t>24</a:t>
                </a:r>
                <a:endParaRPr>
                  <a:latin typeface="Helvetica Light" panose="020B0403020202020204"/>
                  <a:cs typeface="Helvetica" panose="020B0604020202020204" pitchFamily="34" charset="0"/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1471BB-4E16-B68A-9461-A1919E9FB698}"/>
              </a:ext>
            </a:extLst>
          </p:cNvPr>
          <p:cNvGrpSpPr/>
          <p:nvPr/>
        </p:nvGrpSpPr>
        <p:grpSpPr>
          <a:xfrm>
            <a:off x="5244938" y="3557099"/>
            <a:ext cx="1054298" cy="1529057"/>
            <a:chOff x="6681552" y="2839440"/>
            <a:chExt cx="1275120" cy="184931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DA3AB2D-7765-FC56-CC9A-568E70D6E286}"/>
                </a:ext>
              </a:extLst>
            </p:cNvPr>
            <p:cNvSpPr/>
            <p:nvPr/>
          </p:nvSpPr>
          <p:spPr>
            <a:xfrm>
              <a:off x="6681552" y="3126623"/>
              <a:ext cx="1275120" cy="1275120"/>
            </a:xfrm>
            <a:prstGeom prst="ellipse">
              <a:avLst/>
            </a:prstGeom>
            <a:solidFill>
              <a:srgbClr val="00A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8454"/>
              <a:endParaRPr lang="en-AE" sz="744">
                <a:solidFill>
                  <a:schemeClr val="tx1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6DCE9E71-BE6E-F4CE-1CAD-B5A6C361FB3E}"/>
                </a:ext>
              </a:extLst>
            </p:cNvPr>
            <p:cNvSpPr txBox="1"/>
            <p:nvPr/>
          </p:nvSpPr>
          <p:spPr>
            <a:xfrm>
              <a:off x="7010404" y="4472579"/>
              <a:ext cx="795183" cy="216176"/>
            </a:xfrm>
            <a:prstGeom prst="rect">
              <a:avLst/>
            </a:prstGeom>
          </p:spPr>
          <p:txBody>
            <a:bodyPr vert="horz" wrap="square" lIns="0" tIns="36611" rIns="0" bIns="0" rtlCol="0">
              <a:spAutoFit/>
            </a:bodyPr>
            <a:lstStyle/>
            <a:p>
              <a:pPr marL="6367" marR="2547" indent="115882" defTabSz="458454">
                <a:lnSpc>
                  <a:spcPts val="1183"/>
                </a:lnSpc>
                <a:spcBef>
                  <a:spcPts val="289"/>
                </a:spcBef>
              </a:pPr>
              <a:r>
                <a:rPr lang="en-US" sz="909" spc="-45">
                  <a:latin typeface="Helvetica Light" panose="020B0403020202020204"/>
                  <a:cs typeface="Helvetica" panose="020B0604020202020204" pitchFamily="34" charset="0"/>
                </a:rPr>
                <a:t>Asia</a:t>
              </a:r>
              <a:endParaRPr lang="en-US" sz="909"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21" name="object 15">
              <a:extLst>
                <a:ext uri="{FF2B5EF4-FFF2-40B4-BE49-F238E27FC236}">
                  <a16:creationId xmlns:a16="http://schemas.microsoft.com/office/drawing/2014/main" id="{02B1F8E9-9F1C-570D-DDD7-34A6056F5B78}"/>
                </a:ext>
              </a:extLst>
            </p:cNvPr>
            <p:cNvSpPr txBox="1"/>
            <p:nvPr/>
          </p:nvSpPr>
          <p:spPr>
            <a:xfrm>
              <a:off x="7138327" y="2839440"/>
              <a:ext cx="416505" cy="179859"/>
            </a:xfrm>
            <a:prstGeom prst="rect">
              <a:avLst/>
            </a:prstGeom>
          </p:spPr>
          <p:txBody>
            <a:bodyPr vert="horz" wrap="square" lIns="0" tIns="6685" rIns="0" bIns="0" rtlCol="0">
              <a:spAutoFit/>
            </a:bodyPr>
            <a:lstStyle/>
            <a:p>
              <a:pPr marL="6367" defTabSz="458454">
                <a:spcBef>
                  <a:spcPts val="53"/>
                </a:spcBef>
              </a:pPr>
              <a:r>
                <a:rPr lang="en-AE" sz="992" spc="-60">
                  <a:latin typeface="Helvetica Light" panose="020B0403020202020204"/>
                  <a:cs typeface="Helvetica" panose="020B0604020202020204" pitchFamily="34" charset="0"/>
                </a:rPr>
                <a:t>54%</a:t>
              </a:r>
              <a:endParaRPr lang="en-AE" sz="992"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sp>
          <p:nvSpPr>
            <p:cNvPr id="27" name="object 21">
              <a:extLst>
                <a:ext uri="{FF2B5EF4-FFF2-40B4-BE49-F238E27FC236}">
                  <a16:creationId xmlns:a16="http://schemas.microsoft.com/office/drawing/2014/main" id="{42745EF7-EF3D-556D-F22D-9B62773CC81D}"/>
                </a:ext>
              </a:extLst>
            </p:cNvPr>
            <p:cNvSpPr txBox="1"/>
            <p:nvPr/>
          </p:nvSpPr>
          <p:spPr>
            <a:xfrm>
              <a:off x="7034250" y="3584213"/>
              <a:ext cx="535400" cy="352022"/>
            </a:xfrm>
            <a:prstGeom prst="rect">
              <a:avLst/>
            </a:prstGeom>
          </p:spPr>
          <p:txBody>
            <a:bodyPr vert="horz" wrap="square" lIns="0" tIns="7003" rIns="0" bIns="0" rtlCol="0">
              <a:spAutoFit/>
            </a:bodyPr>
            <a:lstStyle/>
            <a:p>
              <a:pPr marL="6367" algn="ctr" defTabSz="458454">
                <a:spcBef>
                  <a:spcPts val="55"/>
                </a:spcBef>
              </a:pPr>
              <a:r>
                <a:rPr lang="en-AE" sz="1984" b="1" spc="-68">
                  <a:latin typeface="Helvetica Light" panose="020B0403020202020204"/>
                  <a:cs typeface="Helvetica" panose="020B0604020202020204" pitchFamily="34" charset="0"/>
                </a:rPr>
                <a:t>196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53064E-1062-47F8-1F45-18D1EBC7C668}"/>
              </a:ext>
            </a:extLst>
          </p:cNvPr>
          <p:cNvGrpSpPr/>
          <p:nvPr/>
        </p:nvGrpSpPr>
        <p:grpSpPr>
          <a:xfrm>
            <a:off x="3860631" y="2785450"/>
            <a:ext cx="900930" cy="1602419"/>
            <a:chOff x="5007387" y="2226339"/>
            <a:chExt cx="1089629" cy="193804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4788A14-E93B-0BB0-6F5A-2237E4A67286}"/>
                </a:ext>
              </a:extLst>
            </p:cNvPr>
            <p:cNvSpPr/>
            <p:nvPr/>
          </p:nvSpPr>
          <p:spPr>
            <a:xfrm>
              <a:off x="5007387" y="2611465"/>
              <a:ext cx="1089629" cy="1089629"/>
            </a:xfrm>
            <a:prstGeom prst="ellipse">
              <a:avLst/>
            </a:prstGeom>
            <a:solidFill>
              <a:srgbClr val="8DC8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8454"/>
              <a:endParaRPr lang="en-AE" sz="1323">
                <a:solidFill>
                  <a:schemeClr val="tx1"/>
                </a:solidFill>
                <a:latin typeface="Helvetica Light" panose="020B0403020202020204"/>
                <a:cs typeface="Helvetica" panose="020B0604020202020204" pitchFamily="34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4811FE4-ABAA-E281-9D3E-12A9622120D4}"/>
                </a:ext>
              </a:extLst>
            </p:cNvPr>
            <p:cNvGrpSpPr/>
            <p:nvPr/>
          </p:nvGrpSpPr>
          <p:grpSpPr>
            <a:xfrm>
              <a:off x="5091284" y="2226339"/>
              <a:ext cx="891659" cy="1938044"/>
              <a:chOff x="4832958" y="2107700"/>
              <a:chExt cx="807865" cy="1755914"/>
            </a:xfrm>
          </p:grpSpPr>
          <p:sp>
            <p:nvSpPr>
              <p:cNvPr id="19" name="object 13">
                <a:extLst>
                  <a:ext uri="{FF2B5EF4-FFF2-40B4-BE49-F238E27FC236}">
                    <a16:creationId xmlns:a16="http://schemas.microsoft.com/office/drawing/2014/main" id="{4E22B660-E1A3-02E8-C441-E4F023B997B3}"/>
                  </a:ext>
                </a:extLst>
              </p:cNvPr>
              <p:cNvSpPr txBox="1"/>
              <p:nvPr/>
            </p:nvSpPr>
            <p:spPr>
              <a:xfrm>
                <a:off x="4832958" y="3499125"/>
                <a:ext cx="807865" cy="364489"/>
              </a:xfrm>
              <a:prstGeom prst="rect">
                <a:avLst/>
              </a:prstGeom>
            </p:spPr>
            <p:txBody>
              <a:bodyPr vert="horz" wrap="square" lIns="0" tIns="36611" rIns="0" bIns="0" rtlCol="0">
                <a:spAutoFit/>
              </a:bodyPr>
              <a:lstStyle/>
              <a:p>
                <a:pPr marL="6367" marR="2547" algn="ctr" defTabSz="458454">
                  <a:lnSpc>
                    <a:spcPts val="1183"/>
                  </a:lnSpc>
                  <a:spcBef>
                    <a:spcPts val="289"/>
                  </a:spcBef>
                </a:pPr>
                <a:r>
                  <a:rPr sz="909" spc="-45">
                    <a:latin typeface="Helvetica Light" panose="020B0403020202020204"/>
                    <a:cs typeface="Helvetica" panose="020B0604020202020204" pitchFamily="34" charset="0"/>
                  </a:rPr>
                  <a:t>Middl</a:t>
                </a:r>
                <a:r>
                  <a:rPr sz="909" spc="2">
                    <a:latin typeface="Helvetica Light" panose="020B0403020202020204"/>
                    <a:cs typeface="Helvetica" panose="020B0604020202020204" pitchFamily="34" charset="0"/>
                  </a:rPr>
                  <a:t>e</a:t>
                </a:r>
                <a:r>
                  <a:rPr sz="909" spc="-95">
                    <a:latin typeface="Helvetica Light" panose="020B0403020202020204"/>
                    <a:cs typeface="Helvetica" panose="020B0604020202020204" pitchFamily="34" charset="0"/>
                  </a:rPr>
                  <a:t> </a:t>
                </a:r>
                <a:r>
                  <a:rPr sz="909" spc="-65">
                    <a:latin typeface="Helvetica Light" panose="020B0403020202020204"/>
                    <a:cs typeface="Helvetica" panose="020B0604020202020204" pitchFamily="34" charset="0"/>
                  </a:rPr>
                  <a:t>E</a:t>
                </a:r>
                <a:r>
                  <a:rPr sz="909" spc="-45">
                    <a:latin typeface="Helvetica Light" panose="020B0403020202020204"/>
                    <a:cs typeface="Helvetica" panose="020B0604020202020204" pitchFamily="34" charset="0"/>
                  </a:rPr>
                  <a:t>a</a:t>
                </a:r>
                <a:r>
                  <a:rPr sz="909" spc="-60">
                    <a:latin typeface="Helvetica Light" panose="020B0403020202020204"/>
                    <a:cs typeface="Helvetica" panose="020B0604020202020204" pitchFamily="34" charset="0"/>
                  </a:rPr>
                  <a:t>s</a:t>
                </a:r>
                <a:r>
                  <a:rPr sz="909">
                    <a:latin typeface="Helvetica Light" panose="020B0403020202020204"/>
                    <a:cs typeface="Helvetica" panose="020B0604020202020204" pitchFamily="34" charset="0"/>
                  </a:rPr>
                  <a:t>t  &amp;</a:t>
                </a:r>
                <a:r>
                  <a:rPr sz="909" spc="-95">
                    <a:latin typeface="Helvetica Light" panose="020B0403020202020204"/>
                    <a:cs typeface="Helvetica" panose="020B0604020202020204" pitchFamily="34" charset="0"/>
                  </a:rPr>
                  <a:t> </a:t>
                </a:r>
                <a:r>
                  <a:rPr sz="909" spc="-45">
                    <a:latin typeface="Helvetica Light" panose="020B0403020202020204"/>
                    <a:cs typeface="Helvetica" panose="020B0604020202020204" pitchFamily="34" charset="0"/>
                  </a:rPr>
                  <a:t>N</a:t>
                </a:r>
                <a:r>
                  <a:rPr sz="909" spc="-50">
                    <a:latin typeface="Helvetica Light" panose="020B0403020202020204"/>
                    <a:cs typeface="Helvetica" panose="020B0604020202020204" pitchFamily="34" charset="0"/>
                  </a:rPr>
                  <a:t>orth  </a:t>
                </a:r>
                <a:r>
                  <a:rPr sz="909" spc="-41">
                    <a:latin typeface="Helvetica Light" panose="020B0403020202020204"/>
                    <a:cs typeface="Helvetica" panose="020B0604020202020204" pitchFamily="34" charset="0"/>
                  </a:rPr>
                  <a:t>Africa</a:t>
                </a:r>
                <a:endParaRPr sz="909">
                  <a:latin typeface="Helvetica Light" panose="020B0403020202020204"/>
                  <a:cs typeface="Helvetica" panose="020B0604020202020204" pitchFamily="34" charset="0"/>
                </a:endParaRPr>
              </a:p>
            </p:txBody>
          </p:sp>
          <p:sp>
            <p:nvSpPr>
              <p:cNvPr id="22" name="object 16">
                <a:extLst>
                  <a:ext uri="{FF2B5EF4-FFF2-40B4-BE49-F238E27FC236}">
                    <a16:creationId xmlns:a16="http://schemas.microsoft.com/office/drawing/2014/main" id="{BF5AB637-D3DB-A06B-70DF-7B79815CC754}"/>
                  </a:ext>
                </a:extLst>
              </p:cNvPr>
              <p:cNvSpPr txBox="1"/>
              <p:nvPr/>
            </p:nvSpPr>
            <p:spPr>
              <a:xfrm>
                <a:off x="5048209" y="2107700"/>
                <a:ext cx="377363" cy="162957"/>
              </a:xfrm>
              <a:prstGeom prst="rect">
                <a:avLst/>
              </a:prstGeom>
            </p:spPr>
            <p:txBody>
              <a:bodyPr vert="horz" wrap="square" lIns="0" tIns="6685" rIns="0" bIns="0" rtlCol="0">
                <a:spAutoFit/>
              </a:bodyPr>
              <a:lstStyle/>
              <a:p>
                <a:pPr marL="6367" algn="ctr" defTabSz="458454">
                  <a:spcBef>
                    <a:spcPts val="53"/>
                  </a:spcBef>
                </a:pPr>
                <a:r>
                  <a:rPr lang="en-AE" sz="992" spc="-60">
                    <a:latin typeface="Helvetica Light" panose="020B0403020202020204"/>
                    <a:cs typeface="Helvetica" panose="020B0604020202020204" pitchFamily="34" charset="0"/>
                  </a:rPr>
                  <a:t>33</a:t>
                </a:r>
                <a:r>
                  <a:rPr sz="992" spc="-60">
                    <a:latin typeface="Helvetica Light" panose="020B0403020202020204"/>
                    <a:cs typeface="Helvetica" panose="020B0604020202020204" pitchFamily="34" charset="0"/>
                  </a:rPr>
                  <a:t>%</a:t>
                </a:r>
                <a:endParaRPr sz="992">
                  <a:latin typeface="Helvetica Light" panose="020B0403020202020204"/>
                  <a:cs typeface="Helvetica" panose="020B0604020202020204" pitchFamily="34" charset="0"/>
                </a:endParaRPr>
              </a:p>
            </p:txBody>
          </p:sp>
          <p:sp>
            <p:nvSpPr>
              <p:cNvPr id="28" name="object 22">
                <a:extLst>
                  <a:ext uri="{FF2B5EF4-FFF2-40B4-BE49-F238E27FC236}">
                    <a16:creationId xmlns:a16="http://schemas.microsoft.com/office/drawing/2014/main" id="{D7258D16-6855-3FB8-EDB1-F2FBD272AF5B}"/>
                  </a:ext>
                </a:extLst>
              </p:cNvPr>
              <p:cNvSpPr txBox="1"/>
              <p:nvPr/>
            </p:nvSpPr>
            <p:spPr>
              <a:xfrm>
                <a:off x="4986999" y="2791939"/>
                <a:ext cx="499781" cy="318941"/>
              </a:xfrm>
              <a:prstGeom prst="rect">
                <a:avLst/>
              </a:prstGeom>
            </p:spPr>
            <p:txBody>
              <a:bodyPr vert="horz" wrap="square" lIns="0" tIns="7003" rIns="0" bIns="0" rtlCol="0">
                <a:spAutoFit/>
              </a:bodyPr>
              <a:lstStyle/>
              <a:p>
                <a:pPr marL="6367" algn="ctr" defTabSz="458454">
                  <a:spcBef>
                    <a:spcPts val="55"/>
                  </a:spcBef>
                </a:pPr>
                <a:r>
                  <a:rPr lang="en-AE" sz="1984" b="1" spc="-68">
                    <a:latin typeface="Helvetica Light" panose="020B0403020202020204"/>
                    <a:cs typeface="Helvetica" panose="020B0604020202020204" pitchFamily="34" charset="0"/>
                  </a:rPr>
                  <a:t>119</a:t>
                </a:r>
                <a:endParaRPr sz="1984" b="1" spc="-68">
                  <a:latin typeface="Helvetica Light" panose="020B0403020202020204"/>
                  <a:cs typeface="Helvetica" panose="020B0604020202020204" pitchFamily="34" charset="0"/>
                </a:endParaRPr>
              </a:p>
            </p:txBody>
          </p:sp>
        </p:grpSp>
      </p:grpSp>
      <p:sp>
        <p:nvSpPr>
          <p:cNvPr id="34" name="object 5">
            <a:extLst>
              <a:ext uri="{FF2B5EF4-FFF2-40B4-BE49-F238E27FC236}">
                <a16:creationId xmlns:a16="http://schemas.microsoft.com/office/drawing/2014/main" id="{E94F2C5A-3FDD-6A04-F3E1-FF257143C6D4}"/>
              </a:ext>
            </a:extLst>
          </p:cNvPr>
          <p:cNvSpPr txBox="1"/>
          <p:nvPr/>
        </p:nvSpPr>
        <p:spPr>
          <a:xfrm>
            <a:off x="488102" y="6687697"/>
            <a:ext cx="1546357" cy="165773"/>
          </a:xfrm>
          <a:prstGeom prst="rect">
            <a:avLst/>
          </a:prstGeom>
        </p:spPr>
        <p:txBody>
          <a:bodyPr vert="horz" wrap="square" lIns="0" tIns="8277" rIns="0" bIns="0" rtlCol="0">
            <a:spAutoFit/>
          </a:bodyPr>
          <a:lstStyle/>
          <a:p>
            <a:pPr marL="6367" defTabSz="458454">
              <a:spcBef>
                <a:spcPts val="35"/>
              </a:spcBef>
            </a:pPr>
            <a:r>
              <a:rPr lang="en-US" sz="1100" baseline="30000" dirty="0">
                <a:latin typeface="Helvetica Light" panose="020B0403020202020204"/>
                <a:cs typeface="Helvetica" panose="020B0604020202020204" pitchFamily="34" charset="0"/>
              </a:rPr>
              <a:t>1 </a:t>
            </a:r>
            <a:r>
              <a:rPr lang="en-US" sz="1100" dirty="0">
                <a:latin typeface="Helvetica Light" panose="020B0403020202020204"/>
                <a:cs typeface="Helvetica" panose="020B0604020202020204" pitchFamily="34" charset="0"/>
              </a:rPr>
              <a:t>As of Fall 2024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FF487CC-F6A6-E7EE-5AAF-2092235F85BF}"/>
              </a:ext>
            </a:extLst>
          </p:cNvPr>
          <p:cNvGrpSpPr/>
          <p:nvPr/>
        </p:nvGrpSpPr>
        <p:grpSpPr>
          <a:xfrm>
            <a:off x="7343113" y="2344166"/>
            <a:ext cx="1824801" cy="600131"/>
            <a:chOff x="495300" y="1642980"/>
            <a:chExt cx="2207003" cy="72582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584E7304-32DF-7D25-E226-7CFEF3AF716C}"/>
                </a:ext>
              </a:extLst>
            </p:cNvPr>
            <p:cNvGrpSpPr/>
            <p:nvPr/>
          </p:nvGrpSpPr>
          <p:grpSpPr>
            <a:xfrm>
              <a:off x="495300" y="1642980"/>
              <a:ext cx="708660" cy="725828"/>
              <a:chOff x="1209874" y="1257300"/>
              <a:chExt cx="1228800" cy="1258571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888ED09-EB29-24B3-5E26-B815EFEC21AA}"/>
                  </a:ext>
                </a:extLst>
              </p:cNvPr>
              <p:cNvSpPr/>
              <p:nvPr/>
            </p:nvSpPr>
            <p:spPr>
              <a:xfrm>
                <a:off x="1311510" y="1373929"/>
                <a:ext cx="1026078" cy="1026076"/>
              </a:xfrm>
              <a:custGeom>
                <a:avLst/>
                <a:gdLst>
                  <a:gd name="connsiteX0" fmla="*/ 982390 w 982390"/>
                  <a:gd name="connsiteY0" fmla="*/ 491195 h 982389"/>
                  <a:gd name="connsiteX1" fmla="*/ 491195 w 982390"/>
                  <a:gd name="connsiteY1" fmla="*/ 982389 h 982389"/>
                  <a:gd name="connsiteX2" fmla="*/ 0 w 982390"/>
                  <a:gd name="connsiteY2" fmla="*/ 491195 h 982389"/>
                  <a:gd name="connsiteX3" fmla="*/ 491195 w 982390"/>
                  <a:gd name="connsiteY3" fmla="*/ 0 h 982389"/>
                  <a:gd name="connsiteX4" fmla="*/ 982390 w 982390"/>
                  <a:gd name="connsiteY4" fmla="*/ 491195 h 982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390" h="982389">
                    <a:moveTo>
                      <a:pt x="982390" y="491195"/>
                    </a:moveTo>
                    <a:cubicBezTo>
                      <a:pt x="982390" y="762474"/>
                      <a:pt x="762475" y="982389"/>
                      <a:pt x="491195" y="982389"/>
                    </a:cubicBezTo>
                    <a:cubicBezTo>
                      <a:pt x="219916" y="982389"/>
                      <a:pt x="0" y="762474"/>
                      <a:pt x="0" y="491195"/>
                    </a:cubicBezTo>
                    <a:cubicBezTo>
                      <a:pt x="0" y="219915"/>
                      <a:pt x="219916" y="0"/>
                      <a:pt x="491195" y="0"/>
                    </a:cubicBezTo>
                    <a:cubicBezTo>
                      <a:pt x="762475" y="0"/>
                      <a:pt x="982390" y="219915"/>
                      <a:pt x="982390" y="491195"/>
                    </a:cubicBezTo>
                    <a:close/>
                  </a:path>
                </a:pathLst>
              </a:custGeom>
              <a:solidFill>
                <a:schemeClr val="bg1"/>
              </a:solidFill>
              <a:ln w="1890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756026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IN" sz="1488">
                  <a:latin typeface="Helvetica Light" panose="020B0403020202020204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1EE628B-8AFB-5B71-45D1-E9E5D0EF6811}"/>
                  </a:ext>
                </a:extLst>
              </p:cNvPr>
              <p:cNvSpPr/>
              <p:nvPr/>
            </p:nvSpPr>
            <p:spPr>
              <a:xfrm>
                <a:off x="1209874" y="1257300"/>
                <a:ext cx="1228800" cy="1258571"/>
              </a:xfrm>
              <a:custGeom>
                <a:avLst/>
                <a:gdLst>
                  <a:gd name="connsiteX0" fmla="*/ 1228717 w 1228800"/>
                  <a:gd name="connsiteY0" fmla="*/ 629666 h 1258571"/>
                  <a:gd name="connsiteX1" fmla="*/ 1178626 w 1228800"/>
                  <a:gd name="connsiteY1" fmla="*/ 395973 h 1258571"/>
                  <a:gd name="connsiteX2" fmla="*/ 1043591 w 1228800"/>
                  <a:gd name="connsiteY2" fmla="*/ 200562 h 1258571"/>
                  <a:gd name="connsiteX3" fmla="*/ 845322 w 1228800"/>
                  <a:gd name="connsiteY3" fmla="*/ 72382 h 1258571"/>
                  <a:gd name="connsiteX4" fmla="*/ 645721 w 1228800"/>
                  <a:gd name="connsiteY4" fmla="*/ 30862 h 1258571"/>
                  <a:gd name="connsiteX5" fmla="*/ 645721 w 1228800"/>
                  <a:gd name="connsiteY5" fmla="*/ 30100 h 1258571"/>
                  <a:gd name="connsiteX6" fmla="*/ 614676 w 1228800"/>
                  <a:gd name="connsiteY6" fmla="*/ 8 h 1258571"/>
                  <a:gd name="connsiteX7" fmla="*/ 614676 w 1228800"/>
                  <a:gd name="connsiteY7" fmla="*/ 8 h 1258571"/>
                  <a:gd name="connsiteX8" fmla="*/ 375078 w 1228800"/>
                  <a:gd name="connsiteY8" fmla="*/ 51432 h 1258571"/>
                  <a:gd name="connsiteX9" fmla="*/ 174714 w 1228800"/>
                  <a:gd name="connsiteY9" fmla="*/ 189896 h 1258571"/>
                  <a:gd name="connsiteX10" fmla="*/ 43297 w 1228800"/>
                  <a:gd name="connsiteY10" fmla="*/ 393116 h 1258571"/>
                  <a:gd name="connsiteX11" fmla="*/ 63 w 1228800"/>
                  <a:gd name="connsiteY11" fmla="*/ 629666 h 1258571"/>
                  <a:gd name="connsiteX12" fmla="*/ 50344 w 1228800"/>
                  <a:gd name="connsiteY12" fmla="*/ 863360 h 1258571"/>
                  <a:gd name="connsiteX13" fmla="*/ 185570 w 1228800"/>
                  <a:gd name="connsiteY13" fmla="*/ 1058771 h 1258571"/>
                  <a:gd name="connsiteX14" fmla="*/ 383839 w 1228800"/>
                  <a:gd name="connsiteY14" fmla="*/ 1186760 h 1258571"/>
                  <a:gd name="connsiteX15" fmla="*/ 584202 w 1228800"/>
                  <a:gd name="connsiteY15" fmla="*/ 1228470 h 1258571"/>
                  <a:gd name="connsiteX16" fmla="*/ 584202 w 1228800"/>
                  <a:gd name="connsiteY16" fmla="*/ 1229232 h 1258571"/>
                  <a:gd name="connsiteX17" fmla="*/ 614485 w 1228800"/>
                  <a:gd name="connsiteY17" fmla="*/ 1258563 h 1258571"/>
                  <a:gd name="connsiteX18" fmla="*/ 614485 w 1228800"/>
                  <a:gd name="connsiteY18" fmla="*/ 1258563 h 1258571"/>
                  <a:gd name="connsiteX19" fmla="*/ 853893 w 1228800"/>
                  <a:gd name="connsiteY19" fmla="*/ 1207329 h 1258571"/>
                  <a:gd name="connsiteX20" fmla="*/ 1054066 w 1228800"/>
                  <a:gd name="connsiteY20" fmla="*/ 1069056 h 1258571"/>
                  <a:gd name="connsiteX21" fmla="*/ 1185483 w 1228800"/>
                  <a:gd name="connsiteY21" fmla="*/ 866026 h 1258571"/>
                  <a:gd name="connsiteX22" fmla="*/ 1228717 w 1228800"/>
                  <a:gd name="connsiteY22" fmla="*/ 629666 h 1258571"/>
                  <a:gd name="connsiteX23" fmla="*/ 1198815 w 1228800"/>
                  <a:gd name="connsiteY23" fmla="*/ 629666 h 1258571"/>
                  <a:gd name="connsiteX24" fmla="*/ 1151010 w 1228800"/>
                  <a:gd name="connsiteY24" fmla="*/ 851742 h 1258571"/>
                  <a:gd name="connsiteX25" fmla="*/ 1022450 w 1228800"/>
                  <a:gd name="connsiteY25" fmla="*/ 1037440 h 1258571"/>
                  <a:gd name="connsiteX26" fmla="*/ 833895 w 1228800"/>
                  <a:gd name="connsiteY26" fmla="*/ 1159143 h 1258571"/>
                  <a:gd name="connsiteX27" fmla="*/ 614676 w 1228800"/>
                  <a:gd name="connsiteY27" fmla="*/ 1198949 h 1258571"/>
                  <a:gd name="connsiteX28" fmla="*/ 613723 w 1228800"/>
                  <a:gd name="connsiteY28" fmla="*/ 1198949 h 1258571"/>
                  <a:gd name="connsiteX29" fmla="*/ 584393 w 1228800"/>
                  <a:gd name="connsiteY29" fmla="*/ 1227518 h 1258571"/>
                  <a:gd name="connsiteX30" fmla="*/ 386886 w 1228800"/>
                  <a:gd name="connsiteY30" fmla="*/ 1179713 h 1258571"/>
                  <a:gd name="connsiteX31" fmla="*/ 196427 w 1228800"/>
                  <a:gd name="connsiteY31" fmla="*/ 1047915 h 1258571"/>
                  <a:gd name="connsiteX32" fmla="*/ 71676 w 1228800"/>
                  <a:gd name="connsiteY32" fmla="*/ 854599 h 1258571"/>
                  <a:gd name="connsiteX33" fmla="*/ 30917 w 1228800"/>
                  <a:gd name="connsiteY33" fmla="*/ 629666 h 1258571"/>
                  <a:gd name="connsiteX34" fmla="*/ 78913 w 1228800"/>
                  <a:gd name="connsiteY34" fmla="*/ 407781 h 1258571"/>
                  <a:gd name="connsiteX35" fmla="*/ 207473 w 1228800"/>
                  <a:gd name="connsiteY35" fmla="*/ 222274 h 1258571"/>
                  <a:gd name="connsiteX36" fmla="*/ 395838 w 1228800"/>
                  <a:gd name="connsiteY36" fmla="*/ 100761 h 1258571"/>
                  <a:gd name="connsiteX37" fmla="*/ 614866 w 1228800"/>
                  <a:gd name="connsiteY37" fmla="*/ 61145 h 1258571"/>
                  <a:gd name="connsiteX38" fmla="*/ 615818 w 1228800"/>
                  <a:gd name="connsiteY38" fmla="*/ 61145 h 1258571"/>
                  <a:gd name="connsiteX39" fmla="*/ 645911 w 1228800"/>
                  <a:gd name="connsiteY39" fmla="*/ 31815 h 1258571"/>
                  <a:gd name="connsiteX40" fmla="*/ 842656 w 1228800"/>
                  <a:gd name="connsiteY40" fmla="*/ 79429 h 1258571"/>
                  <a:gd name="connsiteX41" fmla="*/ 1033115 w 1228800"/>
                  <a:gd name="connsiteY41" fmla="*/ 211227 h 1258571"/>
                  <a:gd name="connsiteX42" fmla="*/ 1158057 w 1228800"/>
                  <a:gd name="connsiteY42" fmla="*/ 404543 h 1258571"/>
                  <a:gd name="connsiteX43" fmla="*/ 1198815 w 1228800"/>
                  <a:gd name="connsiteY43" fmla="*/ 629666 h 125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28800" h="1258571">
                    <a:moveTo>
                      <a:pt x="1228717" y="629666"/>
                    </a:moveTo>
                    <a:cubicBezTo>
                      <a:pt x="1227384" y="549293"/>
                      <a:pt x="1210433" y="469300"/>
                      <a:pt x="1178626" y="395973"/>
                    </a:cubicBezTo>
                    <a:cubicBezTo>
                      <a:pt x="1146820" y="322646"/>
                      <a:pt x="1100728" y="255985"/>
                      <a:pt x="1043591" y="200562"/>
                    </a:cubicBezTo>
                    <a:cubicBezTo>
                      <a:pt x="986643" y="145328"/>
                      <a:pt x="918840" y="101523"/>
                      <a:pt x="845322" y="72382"/>
                    </a:cubicBezTo>
                    <a:cubicBezTo>
                      <a:pt x="781709" y="47242"/>
                      <a:pt x="713905" y="33338"/>
                      <a:pt x="645721" y="30862"/>
                    </a:cubicBezTo>
                    <a:cubicBezTo>
                      <a:pt x="645721" y="30672"/>
                      <a:pt x="645721" y="30291"/>
                      <a:pt x="645721" y="30100"/>
                    </a:cubicBezTo>
                    <a:cubicBezTo>
                      <a:pt x="645530" y="13150"/>
                      <a:pt x="631436" y="-373"/>
                      <a:pt x="614676" y="8"/>
                    </a:cubicBezTo>
                    <a:lnTo>
                      <a:pt x="614676" y="8"/>
                    </a:lnTo>
                    <a:cubicBezTo>
                      <a:pt x="532207" y="1341"/>
                      <a:pt x="450309" y="18863"/>
                      <a:pt x="375078" y="51432"/>
                    </a:cubicBezTo>
                    <a:cubicBezTo>
                      <a:pt x="299846" y="84000"/>
                      <a:pt x="231471" y="131425"/>
                      <a:pt x="174714" y="189896"/>
                    </a:cubicBezTo>
                    <a:cubicBezTo>
                      <a:pt x="117957" y="248367"/>
                      <a:pt x="73199" y="317884"/>
                      <a:pt x="43297" y="393116"/>
                    </a:cubicBezTo>
                    <a:cubicBezTo>
                      <a:pt x="13395" y="468347"/>
                      <a:pt x="-1080" y="549293"/>
                      <a:pt x="63" y="629666"/>
                    </a:cubicBezTo>
                    <a:cubicBezTo>
                      <a:pt x="1396" y="710040"/>
                      <a:pt x="18537" y="790033"/>
                      <a:pt x="50344" y="863360"/>
                    </a:cubicBezTo>
                    <a:cubicBezTo>
                      <a:pt x="82151" y="936687"/>
                      <a:pt x="128432" y="1003538"/>
                      <a:pt x="185570" y="1058771"/>
                    </a:cubicBezTo>
                    <a:cubicBezTo>
                      <a:pt x="242708" y="1114004"/>
                      <a:pt x="310512" y="1157810"/>
                      <a:pt x="383839" y="1186760"/>
                    </a:cubicBezTo>
                    <a:cubicBezTo>
                      <a:pt x="447833" y="1212091"/>
                      <a:pt x="516018" y="1226185"/>
                      <a:pt x="584202" y="1228470"/>
                    </a:cubicBezTo>
                    <a:cubicBezTo>
                      <a:pt x="584202" y="1228661"/>
                      <a:pt x="584202" y="1229042"/>
                      <a:pt x="584202" y="1229232"/>
                    </a:cubicBezTo>
                    <a:cubicBezTo>
                      <a:pt x="584393" y="1245802"/>
                      <a:pt x="598106" y="1258944"/>
                      <a:pt x="614485" y="1258563"/>
                    </a:cubicBezTo>
                    <a:lnTo>
                      <a:pt x="614485" y="1258563"/>
                    </a:lnTo>
                    <a:cubicBezTo>
                      <a:pt x="696764" y="1257230"/>
                      <a:pt x="778661" y="1239898"/>
                      <a:pt x="853893" y="1207329"/>
                    </a:cubicBezTo>
                    <a:cubicBezTo>
                      <a:pt x="929124" y="1174951"/>
                      <a:pt x="997499" y="1127527"/>
                      <a:pt x="1054066" y="1069056"/>
                    </a:cubicBezTo>
                    <a:cubicBezTo>
                      <a:pt x="1110632" y="1010585"/>
                      <a:pt x="1155581" y="941258"/>
                      <a:pt x="1185483" y="866026"/>
                    </a:cubicBezTo>
                    <a:cubicBezTo>
                      <a:pt x="1215385" y="790985"/>
                      <a:pt x="1230050" y="710040"/>
                      <a:pt x="1228717" y="629666"/>
                    </a:cubicBezTo>
                    <a:close/>
                    <a:moveTo>
                      <a:pt x="1198815" y="629666"/>
                    </a:moveTo>
                    <a:cubicBezTo>
                      <a:pt x="1197482" y="706231"/>
                      <a:pt x="1181293" y="782224"/>
                      <a:pt x="1151010" y="851742"/>
                    </a:cubicBezTo>
                    <a:cubicBezTo>
                      <a:pt x="1120727" y="921450"/>
                      <a:pt x="1076731" y="984873"/>
                      <a:pt x="1022450" y="1037440"/>
                    </a:cubicBezTo>
                    <a:cubicBezTo>
                      <a:pt x="968169" y="1090007"/>
                      <a:pt x="903603" y="1131527"/>
                      <a:pt x="833895" y="1159143"/>
                    </a:cubicBezTo>
                    <a:cubicBezTo>
                      <a:pt x="764186" y="1186760"/>
                      <a:pt x="689145" y="1200092"/>
                      <a:pt x="614676" y="1198949"/>
                    </a:cubicBezTo>
                    <a:cubicBezTo>
                      <a:pt x="614485" y="1198949"/>
                      <a:pt x="613914" y="1198949"/>
                      <a:pt x="613723" y="1198949"/>
                    </a:cubicBezTo>
                    <a:cubicBezTo>
                      <a:pt x="597725" y="1199140"/>
                      <a:pt x="584964" y="1211901"/>
                      <a:pt x="584393" y="1227518"/>
                    </a:cubicBezTo>
                    <a:cubicBezTo>
                      <a:pt x="516208" y="1222947"/>
                      <a:pt x="449166" y="1206758"/>
                      <a:pt x="386886" y="1179713"/>
                    </a:cubicBezTo>
                    <a:cubicBezTo>
                      <a:pt x="315273" y="1148668"/>
                      <a:pt x="250327" y="1103529"/>
                      <a:pt x="196427" y="1047915"/>
                    </a:cubicBezTo>
                    <a:cubicBezTo>
                      <a:pt x="142526" y="992301"/>
                      <a:pt x="99864" y="926211"/>
                      <a:pt x="71676" y="854599"/>
                    </a:cubicBezTo>
                    <a:cubicBezTo>
                      <a:pt x="43297" y="782986"/>
                      <a:pt x="29584" y="706231"/>
                      <a:pt x="30917" y="629666"/>
                    </a:cubicBezTo>
                    <a:cubicBezTo>
                      <a:pt x="32250" y="553102"/>
                      <a:pt x="48439" y="477299"/>
                      <a:pt x="78913" y="407781"/>
                    </a:cubicBezTo>
                    <a:cubicBezTo>
                      <a:pt x="109196" y="338073"/>
                      <a:pt x="153192" y="274841"/>
                      <a:pt x="207473" y="222274"/>
                    </a:cubicBezTo>
                    <a:cubicBezTo>
                      <a:pt x="261754" y="169898"/>
                      <a:pt x="326129" y="128377"/>
                      <a:pt x="395838" y="100761"/>
                    </a:cubicBezTo>
                    <a:cubicBezTo>
                      <a:pt x="465546" y="73144"/>
                      <a:pt x="540396" y="59812"/>
                      <a:pt x="614866" y="61145"/>
                    </a:cubicBezTo>
                    <a:cubicBezTo>
                      <a:pt x="615247" y="61145"/>
                      <a:pt x="615628" y="61145"/>
                      <a:pt x="615818" y="61145"/>
                    </a:cubicBezTo>
                    <a:cubicBezTo>
                      <a:pt x="632198" y="60955"/>
                      <a:pt x="645149" y="48004"/>
                      <a:pt x="645911" y="31815"/>
                    </a:cubicBezTo>
                    <a:cubicBezTo>
                      <a:pt x="713715" y="36386"/>
                      <a:pt x="780566" y="52575"/>
                      <a:pt x="842656" y="79429"/>
                    </a:cubicBezTo>
                    <a:cubicBezTo>
                      <a:pt x="914269" y="110474"/>
                      <a:pt x="979215" y="155613"/>
                      <a:pt x="1033115" y="211227"/>
                    </a:cubicBezTo>
                    <a:cubicBezTo>
                      <a:pt x="1087015" y="266841"/>
                      <a:pt x="1129678" y="332931"/>
                      <a:pt x="1158057" y="404543"/>
                    </a:cubicBezTo>
                    <a:cubicBezTo>
                      <a:pt x="1186245" y="476156"/>
                      <a:pt x="1200148" y="553102"/>
                      <a:pt x="1198815" y="6296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56026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IN" sz="1488">
                  <a:latin typeface="Helvetica Light" panose="020B0403020202020204"/>
                </a:endParaRP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1420834-4576-CBAA-908C-B98EA6575CAB}"/>
                </a:ext>
              </a:extLst>
            </p:cNvPr>
            <p:cNvSpPr txBox="1"/>
            <p:nvPr/>
          </p:nvSpPr>
          <p:spPr>
            <a:xfrm>
              <a:off x="1379257" y="1713507"/>
              <a:ext cx="1323046" cy="584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IN" sz="1984" b="1">
                  <a:latin typeface="Helvetica Light" panose="020B0403020202020204"/>
                  <a:cs typeface="Arial" panose="020B0604020202020204" pitchFamily="34" charset="0"/>
                </a:rPr>
                <a:t>49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IN" sz="1158">
                  <a:latin typeface="Helvetica Light" panose="020B0403020202020204"/>
                  <a:cs typeface="Arial" panose="020B0604020202020204" pitchFamily="34" charset="0"/>
                </a:rPr>
                <a:t>Nationalities</a:t>
              </a:r>
            </a:p>
          </p:txBody>
        </p:sp>
        <p:sp>
          <p:nvSpPr>
            <p:cNvPr id="100" name="Freeform 7">
              <a:extLst>
                <a:ext uri="{FF2B5EF4-FFF2-40B4-BE49-F238E27FC236}">
                  <a16:creationId xmlns:a16="http://schemas.microsoft.com/office/drawing/2014/main" id="{60F3ECE5-B937-130F-FB57-ABC6BCA64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497" y="1830761"/>
              <a:ext cx="350267" cy="350267"/>
            </a:xfrm>
            <a:custGeom>
              <a:avLst/>
              <a:gdLst>
                <a:gd name="T0" fmla="*/ 9 w 1589"/>
                <a:gd name="T1" fmla="*/ 656 h 1536"/>
                <a:gd name="T2" fmla="*/ 198 w 1589"/>
                <a:gd name="T3" fmla="*/ 277 h 1536"/>
                <a:gd name="T4" fmla="*/ 515 w 1589"/>
                <a:gd name="T5" fmla="*/ 375 h 1536"/>
                <a:gd name="T6" fmla="*/ 651 w 1589"/>
                <a:gd name="T7" fmla="*/ 452 h 1536"/>
                <a:gd name="T8" fmla="*/ 773 w 1589"/>
                <a:gd name="T9" fmla="*/ 388 h 1536"/>
                <a:gd name="T10" fmla="*/ 843 w 1589"/>
                <a:gd name="T11" fmla="*/ 726 h 1536"/>
                <a:gd name="T12" fmla="*/ 736 w 1589"/>
                <a:gd name="T13" fmla="*/ 856 h 1536"/>
                <a:gd name="T14" fmla="*/ 763 w 1589"/>
                <a:gd name="T15" fmla="*/ 942 h 1536"/>
                <a:gd name="T16" fmla="*/ 1028 w 1589"/>
                <a:gd name="T17" fmla="*/ 974 h 1536"/>
                <a:gd name="T18" fmla="*/ 1175 w 1589"/>
                <a:gd name="T19" fmla="*/ 1207 h 1536"/>
                <a:gd name="T20" fmla="*/ 1142 w 1589"/>
                <a:gd name="T21" fmla="*/ 1381 h 1536"/>
                <a:gd name="T22" fmla="*/ 1180 w 1589"/>
                <a:gd name="T23" fmla="*/ 182 h 1536"/>
                <a:gd name="T24" fmla="*/ 1096 w 1589"/>
                <a:gd name="T25" fmla="*/ 330 h 1536"/>
                <a:gd name="T26" fmla="*/ 1177 w 1589"/>
                <a:gd name="T27" fmla="*/ 495 h 1536"/>
                <a:gd name="T28" fmla="*/ 1322 w 1589"/>
                <a:gd name="T29" fmla="*/ 559 h 1536"/>
                <a:gd name="T30" fmla="*/ 1377 w 1589"/>
                <a:gd name="T31" fmla="*/ 755 h 1536"/>
                <a:gd name="T32" fmla="*/ 1327 w 1589"/>
                <a:gd name="T33" fmla="*/ 855 h 1536"/>
                <a:gd name="T34" fmla="*/ 1323 w 1589"/>
                <a:gd name="T35" fmla="*/ 928 h 1536"/>
                <a:gd name="T36" fmla="*/ 1283 w 1589"/>
                <a:gd name="T37" fmla="*/ 823 h 1536"/>
                <a:gd name="T38" fmla="*/ 1326 w 1589"/>
                <a:gd name="T39" fmla="*/ 686 h 1536"/>
                <a:gd name="T40" fmla="*/ 1222 w 1589"/>
                <a:gd name="T41" fmla="*/ 552 h 1536"/>
                <a:gd name="T42" fmla="*/ 1085 w 1589"/>
                <a:gd name="T43" fmla="*/ 481 h 1536"/>
                <a:gd name="T44" fmla="*/ 1064 w 1589"/>
                <a:gd name="T45" fmla="*/ 253 h 1536"/>
                <a:gd name="T46" fmla="*/ 1136 w 1589"/>
                <a:gd name="T47" fmla="*/ 154 h 1536"/>
                <a:gd name="T48" fmla="*/ 362 w 1589"/>
                <a:gd name="T49" fmla="*/ 179 h 1536"/>
                <a:gd name="T50" fmla="*/ 315 w 1589"/>
                <a:gd name="T51" fmla="*/ 180 h 1536"/>
                <a:gd name="T52" fmla="*/ 396 w 1589"/>
                <a:gd name="T53" fmla="*/ 97 h 1536"/>
                <a:gd name="T54" fmla="*/ 711 w 1589"/>
                <a:gd name="T55" fmla="*/ 0 h 1536"/>
                <a:gd name="T56" fmla="*/ 827 w 1589"/>
                <a:gd name="T57" fmla="*/ 3 h 1536"/>
                <a:gd name="T58" fmla="*/ 1518 w 1589"/>
                <a:gd name="T59" fmla="*/ 929 h 1536"/>
                <a:gd name="T60" fmla="*/ 912 w 1589"/>
                <a:gd name="T61" fmla="*/ 1524 h 1536"/>
                <a:gd name="T62" fmla="*/ 777 w 1589"/>
                <a:gd name="T63" fmla="*/ 1536 h 1536"/>
                <a:gd name="T64" fmla="*/ 538 w 1589"/>
                <a:gd name="T65" fmla="*/ 1244 h 1536"/>
                <a:gd name="T66" fmla="*/ 504 w 1589"/>
                <a:gd name="T67" fmla="*/ 1081 h 1536"/>
                <a:gd name="T68" fmla="*/ 203 w 1589"/>
                <a:gd name="T69" fmla="*/ 929 h 1536"/>
                <a:gd name="T70" fmla="*/ 167 w 1589"/>
                <a:gd name="T71" fmla="*/ 714 h 1536"/>
                <a:gd name="T72" fmla="*/ 237 w 1589"/>
                <a:gd name="T73" fmla="*/ 872 h 1536"/>
                <a:gd name="T74" fmla="*/ 527 w 1589"/>
                <a:gd name="T75" fmla="*/ 1035 h 1536"/>
                <a:gd name="T76" fmla="*/ 590 w 1589"/>
                <a:gd name="T77" fmla="*/ 1257 h 1536"/>
                <a:gd name="T78" fmla="*/ 788 w 1589"/>
                <a:gd name="T79" fmla="*/ 1474 h 1536"/>
                <a:gd name="T80" fmla="*/ 1070 w 1589"/>
                <a:gd name="T81" fmla="*/ 1419 h 1536"/>
                <a:gd name="T82" fmla="*/ 1127 w 1589"/>
                <a:gd name="T83" fmla="*/ 1179 h 1536"/>
                <a:gd name="T84" fmla="*/ 996 w 1589"/>
                <a:gd name="T85" fmla="*/ 1014 h 1536"/>
                <a:gd name="T86" fmla="*/ 758 w 1589"/>
                <a:gd name="T87" fmla="*/ 993 h 1536"/>
                <a:gd name="T88" fmla="*/ 702 w 1589"/>
                <a:gd name="T89" fmla="*/ 817 h 1536"/>
                <a:gd name="T90" fmla="*/ 789 w 1589"/>
                <a:gd name="T91" fmla="*/ 736 h 1536"/>
                <a:gd name="T92" fmla="*/ 791 w 1589"/>
                <a:gd name="T93" fmla="*/ 484 h 1536"/>
                <a:gd name="T94" fmla="*/ 712 w 1589"/>
                <a:gd name="T95" fmla="*/ 453 h 1536"/>
                <a:gd name="T96" fmla="*/ 515 w 1589"/>
                <a:gd name="T97" fmla="*/ 478 h 1536"/>
                <a:gd name="T98" fmla="*/ 436 w 1589"/>
                <a:gd name="T99" fmla="*/ 381 h 1536"/>
                <a:gd name="T100" fmla="*/ 212 w 1589"/>
                <a:gd name="T101" fmla="*/ 332 h 1536"/>
                <a:gd name="T102" fmla="*/ 60 w 1589"/>
                <a:gd name="T103" fmla="*/ 666 h 1536"/>
                <a:gd name="T104" fmla="*/ 563 w 1589"/>
                <a:gd name="T105" fmla="*/ 1455 h 1536"/>
                <a:gd name="T106" fmla="*/ 591 w 1589"/>
                <a:gd name="T107" fmla="*/ 1490 h 1536"/>
                <a:gd name="T108" fmla="*/ 355 w 1589"/>
                <a:gd name="T109" fmla="*/ 1415 h 1536"/>
                <a:gd name="T110" fmla="*/ 3 w 1589"/>
                <a:gd name="T111" fmla="*/ 827 h 1536"/>
                <a:gd name="T112" fmla="*/ 0 w 1589"/>
                <a:gd name="T113" fmla="*/ 726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89" h="1536">
                  <a:moveTo>
                    <a:pt x="0" y="726"/>
                  </a:moveTo>
                  <a:cubicBezTo>
                    <a:pt x="3" y="703"/>
                    <a:pt x="5" y="679"/>
                    <a:pt x="9" y="656"/>
                  </a:cubicBezTo>
                  <a:cubicBezTo>
                    <a:pt x="29" y="519"/>
                    <a:pt x="83" y="396"/>
                    <a:pt x="170" y="288"/>
                  </a:cubicBezTo>
                  <a:cubicBezTo>
                    <a:pt x="178" y="277"/>
                    <a:pt x="187" y="275"/>
                    <a:pt x="198" y="277"/>
                  </a:cubicBezTo>
                  <a:cubicBezTo>
                    <a:pt x="286" y="296"/>
                    <a:pt x="373" y="314"/>
                    <a:pt x="460" y="333"/>
                  </a:cubicBezTo>
                  <a:cubicBezTo>
                    <a:pt x="484" y="339"/>
                    <a:pt x="502" y="354"/>
                    <a:pt x="515" y="375"/>
                  </a:cubicBezTo>
                  <a:cubicBezTo>
                    <a:pt x="530" y="400"/>
                    <a:pt x="547" y="424"/>
                    <a:pt x="559" y="451"/>
                  </a:cubicBezTo>
                  <a:cubicBezTo>
                    <a:pt x="573" y="484"/>
                    <a:pt x="634" y="490"/>
                    <a:pt x="651" y="452"/>
                  </a:cubicBezTo>
                  <a:cubicBezTo>
                    <a:pt x="655" y="443"/>
                    <a:pt x="661" y="435"/>
                    <a:pt x="666" y="426"/>
                  </a:cubicBezTo>
                  <a:cubicBezTo>
                    <a:pt x="689" y="391"/>
                    <a:pt x="731" y="376"/>
                    <a:pt x="773" y="388"/>
                  </a:cubicBezTo>
                  <a:cubicBezTo>
                    <a:pt x="813" y="399"/>
                    <a:pt x="842" y="433"/>
                    <a:pt x="842" y="474"/>
                  </a:cubicBezTo>
                  <a:cubicBezTo>
                    <a:pt x="843" y="558"/>
                    <a:pt x="843" y="642"/>
                    <a:pt x="843" y="726"/>
                  </a:cubicBezTo>
                  <a:cubicBezTo>
                    <a:pt x="843" y="764"/>
                    <a:pt x="827" y="794"/>
                    <a:pt x="795" y="816"/>
                  </a:cubicBezTo>
                  <a:cubicBezTo>
                    <a:pt x="775" y="829"/>
                    <a:pt x="755" y="843"/>
                    <a:pt x="736" y="856"/>
                  </a:cubicBezTo>
                  <a:cubicBezTo>
                    <a:pt x="713" y="872"/>
                    <a:pt x="706" y="889"/>
                    <a:pt x="713" y="910"/>
                  </a:cubicBezTo>
                  <a:cubicBezTo>
                    <a:pt x="720" y="931"/>
                    <a:pt x="736" y="942"/>
                    <a:pt x="763" y="942"/>
                  </a:cubicBezTo>
                  <a:cubicBezTo>
                    <a:pt x="827" y="942"/>
                    <a:pt x="890" y="942"/>
                    <a:pt x="954" y="942"/>
                  </a:cubicBezTo>
                  <a:cubicBezTo>
                    <a:pt x="983" y="942"/>
                    <a:pt x="1007" y="952"/>
                    <a:pt x="1028" y="974"/>
                  </a:cubicBezTo>
                  <a:cubicBezTo>
                    <a:pt x="1063" y="1009"/>
                    <a:pt x="1098" y="1044"/>
                    <a:pt x="1135" y="1077"/>
                  </a:cubicBezTo>
                  <a:cubicBezTo>
                    <a:pt x="1176" y="1113"/>
                    <a:pt x="1188" y="1154"/>
                    <a:pt x="1175" y="1207"/>
                  </a:cubicBezTo>
                  <a:cubicBezTo>
                    <a:pt x="1162" y="1260"/>
                    <a:pt x="1153" y="1315"/>
                    <a:pt x="1143" y="1368"/>
                  </a:cubicBezTo>
                  <a:cubicBezTo>
                    <a:pt x="1143" y="1371"/>
                    <a:pt x="1143" y="1374"/>
                    <a:pt x="1142" y="1381"/>
                  </a:cubicBezTo>
                  <a:cubicBezTo>
                    <a:pt x="1338" y="1255"/>
                    <a:pt x="1454" y="1080"/>
                    <a:pt x="1478" y="852"/>
                  </a:cubicBezTo>
                  <a:cubicBezTo>
                    <a:pt x="1507" y="574"/>
                    <a:pt x="1403" y="352"/>
                    <a:pt x="1180" y="182"/>
                  </a:cubicBezTo>
                  <a:cubicBezTo>
                    <a:pt x="1153" y="220"/>
                    <a:pt x="1127" y="256"/>
                    <a:pt x="1101" y="293"/>
                  </a:cubicBezTo>
                  <a:cubicBezTo>
                    <a:pt x="1094" y="304"/>
                    <a:pt x="1093" y="317"/>
                    <a:pt x="1096" y="330"/>
                  </a:cubicBezTo>
                  <a:cubicBezTo>
                    <a:pt x="1108" y="371"/>
                    <a:pt x="1120" y="411"/>
                    <a:pt x="1130" y="453"/>
                  </a:cubicBezTo>
                  <a:cubicBezTo>
                    <a:pt x="1136" y="479"/>
                    <a:pt x="1152" y="491"/>
                    <a:pt x="1177" y="495"/>
                  </a:cubicBezTo>
                  <a:cubicBezTo>
                    <a:pt x="1204" y="499"/>
                    <a:pt x="1232" y="502"/>
                    <a:pt x="1258" y="507"/>
                  </a:cubicBezTo>
                  <a:cubicBezTo>
                    <a:pt x="1288" y="513"/>
                    <a:pt x="1309" y="531"/>
                    <a:pt x="1322" y="559"/>
                  </a:cubicBezTo>
                  <a:cubicBezTo>
                    <a:pt x="1340" y="597"/>
                    <a:pt x="1358" y="635"/>
                    <a:pt x="1376" y="673"/>
                  </a:cubicBezTo>
                  <a:cubicBezTo>
                    <a:pt x="1389" y="700"/>
                    <a:pt x="1390" y="728"/>
                    <a:pt x="1377" y="755"/>
                  </a:cubicBezTo>
                  <a:cubicBezTo>
                    <a:pt x="1367" y="776"/>
                    <a:pt x="1355" y="796"/>
                    <a:pt x="1344" y="817"/>
                  </a:cubicBezTo>
                  <a:cubicBezTo>
                    <a:pt x="1337" y="829"/>
                    <a:pt x="1329" y="842"/>
                    <a:pt x="1327" y="855"/>
                  </a:cubicBezTo>
                  <a:cubicBezTo>
                    <a:pt x="1324" y="866"/>
                    <a:pt x="1327" y="879"/>
                    <a:pt x="1331" y="891"/>
                  </a:cubicBezTo>
                  <a:cubicBezTo>
                    <a:pt x="1337" y="907"/>
                    <a:pt x="1335" y="920"/>
                    <a:pt x="1323" y="928"/>
                  </a:cubicBezTo>
                  <a:cubicBezTo>
                    <a:pt x="1311" y="936"/>
                    <a:pt x="1297" y="933"/>
                    <a:pt x="1287" y="918"/>
                  </a:cubicBezTo>
                  <a:cubicBezTo>
                    <a:pt x="1267" y="887"/>
                    <a:pt x="1267" y="855"/>
                    <a:pt x="1283" y="823"/>
                  </a:cubicBezTo>
                  <a:cubicBezTo>
                    <a:pt x="1296" y="796"/>
                    <a:pt x="1310" y="771"/>
                    <a:pt x="1325" y="745"/>
                  </a:cubicBezTo>
                  <a:cubicBezTo>
                    <a:pt x="1336" y="725"/>
                    <a:pt x="1337" y="706"/>
                    <a:pt x="1326" y="686"/>
                  </a:cubicBezTo>
                  <a:cubicBezTo>
                    <a:pt x="1310" y="655"/>
                    <a:pt x="1296" y="623"/>
                    <a:pt x="1281" y="591"/>
                  </a:cubicBezTo>
                  <a:cubicBezTo>
                    <a:pt x="1270" y="565"/>
                    <a:pt x="1249" y="554"/>
                    <a:pt x="1222" y="552"/>
                  </a:cubicBezTo>
                  <a:cubicBezTo>
                    <a:pt x="1200" y="550"/>
                    <a:pt x="1177" y="547"/>
                    <a:pt x="1155" y="543"/>
                  </a:cubicBezTo>
                  <a:cubicBezTo>
                    <a:pt x="1120" y="536"/>
                    <a:pt x="1095" y="515"/>
                    <a:pt x="1085" y="481"/>
                  </a:cubicBezTo>
                  <a:cubicBezTo>
                    <a:pt x="1070" y="435"/>
                    <a:pt x="1059" y="389"/>
                    <a:pt x="1047" y="343"/>
                  </a:cubicBezTo>
                  <a:cubicBezTo>
                    <a:pt x="1038" y="310"/>
                    <a:pt x="1044" y="280"/>
                    <a:pt x="1064" y="253"/>
                  </a:cubicBezTo>
                  <a:cubicBezTo>
                    <a:pt x="1086" y="224"/>
                    <a:pt x="1108" y="195"/>
                    <a:pt x="1129" y="165"/>
                  </a:cubicBezTo>
                  <a:cubicBezTo>
                    <a:pt x="1131" y="162"/>
                    <a:pt x="1133" y="159"/>
                    <a:pt x="1136" y="154"/>
                  </a:cubicBezTo>
                  <a:cubicBezTo>
                    <a:pt x="1114" y="143"/>
                    <a:pt x="1093" y="130"/>
                    <a:pt x="1071" y="121"/>
                  </a:cubicBezTo>
                  <a:cubicBezTo>
                    <a:pt x="824" y="13"/>
                    <a:pt x="588" y="31"/>
                    <a:pt x="362" y="179"/>
                  </a:cubicBezTo>
                  <a:cubicBezTo>
                    <a:pt x="357" y="182"/>
                    <a:pt x="353" y="186"/>
                    <a:pt x="348" y="188"/>
                  </a:cubicBezTo>
                  <a:cubicBezTo>
                    <a:pt x="336" y="195"/>
                    <a:pt x="323" y="191"/>
                    <a:pt x="315" y="180"/>
                  </a:cubicBezTo>
                  <a:cubicBezTo>
                    <a:pt x="307" y="168"/>
                    <a:pt x="308" y="154"/>
                    <a:pt x="320" y="145"/>
                  </a:cubicBezTo>
                  <a:cubicBezTo>
                    <a:pt x="345" y="128"/>
                    <a:pt x="370" y="112"/>
                    <a:pt x="396" y="97"/>
                  </a:cubicBezTo>
                  <a:cubicBezTo>
                    <a:pt x="491" y="44"/>
                    <a:pt x="592" y="11"/>
                    <a:pt x="701" y="3"/>
                  </a:cubicBezTo>
                  <a:cubicBezTo>
                    <a:pt x="704" y="2"/>
                    <a:pt x="708" y="1"/>
                    <a:pt x="711" y="0"/>
                  </a:cubicBezTo>
                  <a:cubicBezTo>
                    <a:pt x="746" y="0"/>
                    <a:pt x="781" y="0"/>
                    <a:pt x="816" y="0"/>
                  </a:cubicBezTo>
                  <a:cubicBezTo>
                    <a:pt x="820" y="1"/>
                    <a:pt x="823" y="2"/>
                    <a:pt x="827" y="3"/>
                  </a:cubicBezTo>
                  <a:cubicBezTo>
                    <a:pt x="929" y="11"/>
                    <a:pt x="1024" y="39"/>
                    <a:pt x="1114" y="85"/>
                  </a:cubicBezTo>
                  <a:cubicBezTo>
                    <a:pt x="1437" y="250"/>
                    <a:pt x="1589" y="593"/>
                    <a:pt x="1518" y="929"/>
                  </a:cubicBezTo>
                  <a:cubicBezTo>
                    <a:pt x="1481" y="1105"/>
                    <a:pt x="1391" y="1249"/>
                    <a:pt x="1253" y="1363"/>
                  </a:cubicBezTo>
                  <a:cubicBezTo>
                    <a:pt x="1153" y="1445"/>
                    <a:pt x="1040" y="1500"/>
                    <a:pt x="912" y="1524"/>
                  </a:cubicBezTo>
                  <a:cubicBezTo>
                    <a:pt x="887" y="1529"/>
                    <a:pt x="862" y="1532"/>
                    <a:pt x="837" y="1536"/>
                  </a:cubicBezTo>
                  <a:cubicBezTo>
                    <a:pt x="817" y="1536"/>
                    <a:pt x="797" y="1536"/>
                    <a:pt x="777" y="1536"/>
                  </a:cubicBezTo>
                  <a:cubicBezTo>
                    <a:pt x="711" y="1471"/>
                    <a:pt x="645" y="1405"/>
                    <a:pt x="578" y="1341"/>
                  </a:cubicBezTo>
                  <a:cubicBezTo>
                    <a:pt x="549" y="1314"/>
                    <a:pt x="537" y="1282"/>
                    <a:pt x="538" y="1244"/>
                  </a:cubicBezTo>
                  <a:cubicBezTo>
                    <a:pt x="540" y="1209"/>
                    <a:pt x="540" y="1175"/>
                    <a:pt x="542" y="1140"/>
                  </a:cubicBezTo>
                  <a:cubicBezTo>
                    <a:pt x="544" y="1107"/>
                    <a:pt x="535" y="1093"/>
                    <a:pt x="504" y="1081"/>
                  </a:cubicBezTo>
                  <a:cubicBezTo>
                    <a:pt x="424" y="1051"/>
                    <a:pt x="345" y="1020"/>
                    <a:pt x="265" y="990"/>
                  </a:cubicBezTo>
                  <a:cubicBezTo>
                    <a:pt x="235" y="979"/>
                    <a:pt x="214" y="959"/>
                    <a:pt x="203" y="929"/>
                  </a:cubicBezTo>
                  <a:cubicBezTo>
                    <a:pt x="182" y="870"/>
                    <a:pt x="161" y="811"/>
                    <a:pt x="140" y="752"/>
                  </a:cubicBezTo>
                  <a:cubicBezTo>
                    <a:pt x="132" y="729"/>
                    <a:pt x="145" y="712"/>
                    <a:pt x="167" y="714"/>
                  </a:cubicBezTo>
                  <a:cubicBezTo>
                    <a:pt x="180" y="715"/>
                    <a:pt x="185" y="725"/>
                    <a:pt x="189" y="735"/>
                  </a:cubicBezTo>
                  <a:cubicBezTo>
                    <a:pt x="205" y="781"/>
                    <a:pt x="220" y="827"/>
                    <a:pt x="237" y="872"/>
                  </a:cubicBezTo>
                  <a:cubicBezTo>
                    <a:pt x="264" y="946"/>
                    <a:pt x="255" y="930"/>
                    <a:pt x="318" y="955"/>
                  </a:cubicBezTo>
                  <a:cubicBezTo>
                    <a:pt x="387" y="982"/>
                    <a:pt x="457" y="1008"/>
                    <a:pt x="527" y="1035"/>
                  </a:cubicBezTo>
                  <a:cubicBezTo>
                    <a:pt x="572" y="1052"/>
                    <a:pt x="594" y="1085"/>
                    <a:pt x="594" y="1133"/>
                  </a:cubicBezTo>
                  <a:cubicBezTo>
                    <a:pt x="593" y="1174"/>
                    <a:pt x="592" y="1216"/>
                    <a:pt x="590" y="1257"/>
                  </a:cubicBezTo>
                  <a:cubicBezTo>
                    <a:pt x="590" y="1273"/>
                    <a:pt x="596" y="1286"/>
                    <a:pt x="607" y="1297"/>
                  </a:cubicBezTo>
                  <a:cubicBezTo>
                    <a:pt x="668" y="1356"/>
                    <a:pt x="728" y="1415"/>
                    <a:pt x="788" y="1474"/>
                  </a:cubicBezTo>
                  <a:cubicBezTo>
                    <a:pt x="793" y="1479"/>
                    <a:pt x="801" y="1483"/>
                    <a:pt x="807" y="1482"/>
                  </a:cubicBezTo>
                  <a:cubicBezTo>
                    <a:pt x="899" y="1479"/>
                    <a:pt x="986" y="1457"/>
                    <a:pt x="1070" y="1419"/>
                  </a:cubicBezTo>
                  <a:cubicBezTo>
                    <a:pt x="1079" y="1415"/>
                    <a:pt x="1083" y="1410"/>
                    <a:pt x="1085" y="1401"/>
                  </a:cubicBezTo>
                  <a:cubicBezTo>
                    <a:pt x="1099" y="1327"/>
                    <a:pt x="1113" y="1253"/>
                    <a:pt x="1127" y="1179"/>
                  </a:cubicBezTo>
                  <a:cubicBezTo>
                    <a:pt x="1131" y="1158"/>
                    <a:pt x="1127" y="1141"/>
                    <a:pt x="1110" y="1125"/>
                  </a:cubicBezTo>
                  <a:cubicBezTo>
                    <a:pt x="1071" y="1089"/>
                    <a:pt x="1033" y="1051"/>
                    <a:pt x="996" y="1014"/>
                  </a:cubicBezTo>
                  <a:cubicBezTo>
                    <a:pt x="980" y="999"/>
                    <a:pt x="963" y="992"/>
                    <a:pt x="941" y="992"/>
                  </a:cubicBezTo>
                  <a:cubicBezTo>
                    <a:pt x="880" y="994"/>
                    <a:pt x="819" y="993"/>
                    <a:pt x="758" y="993"/>
                  </a:cubicBezTo>
                  <a:cubicBezTo>
                    <a:pt x="712" y="993"/>
                    <a:pt x="677" y="968"/>
                    <a:pt x="664" y="926"/>
                  </a:cubicBezTo>
                  <a:cubicBezTo>
                    <a:pt x="651" y="884"/>
                    <a:pt x="665" y="843"/>
                    <a:pt x="702" y="817"/>
                  </a:cubicBezTo>
                  <a:cubicBezTo>
                    <a:pt x="725" y="801"/>
                    <a:pt x="747" y="785"/>
                    <a:pt x="770" y="770"/>
                  </a:cubicBezTo>
                  <a:cubicBezTo>
                    <a:pt x="782" y="762"/>
                    <a:pt x="789" y="751"/>
                    <a:pt x="789" y="736"/>
                  </a:cubicBezTo>
                  <a:cubicBezTo>
                    <a:pt x="790" y="689"/>
                    <a:pt x="791" y="641"/>
                    <a:pt x="792" y="594"/>
                  </a:cubicBezTo>
                  <a:cubicBezTo>
                    <a:pt x="792" y="557"/>
                    <a:pt x="792" y="521"/>
                    <a:pt x="791" y="484"/>
                  </a:cubicBezTo>
                  <a:cubicBezTo>
                    <a:pt x="790" y="450"/>
                    <a:pt x="764" y="429"/>
                    <a:pt x="734" y="438"/>
                  </a:cubicBezTo>
                  <a:cubicBezTo>
                    <a:pt x="726" y="440"/>
                    <a:pt x="718" y="446"/>
                    <a:pt x="712" y="453"/>
                  </a:cubicBezTo>
                  <a:cubicBezTo>
                    <a:pt x="705" y="460"/>
                    <a:pt x="700" y="469"/>
                    <a:pt x="696" y="478"/>
                  </a:cubicBezTo>
                  <a:cubicBezTo>
                    <a:pt x="663" y="547"/>
                    <a:pt x="551" y="548"/>
                    <a:pt x="515" y="478"/>
                  </a:cubicBezTo>
                  <a:cubicBezTo>
                    <a:pt x="504" y="456"/>
                    <a:pt x="489" y="435"/>
                    <a:pt x="478" y="413"/>
                  </a:cubicBezTo>
                  <a:cubicBezTo>
                    <a:pt x="469" y="394"/>
                    <a:pt x="455" y="385"/>
                    <a:pt x="436" y="381"/>
                  </a:cubicBezTo>
                  <a:cubicBezTo>
                    <a:pt x="381" y="369"/>
                    <a:pt x="326" y="357"/>
                    <a:pt x="271" y="345"/>
                  </a:cubicBezTo>
                  <a:cubicBezTo>
                    <a:pt x="251" y="341"/>
                    <a:pt x="232" y="337"/>
                    <a:pt x="212" y="332"/>
                  </a:cubicBezTo>
                  <a:cubicBezTo>
                    <a:pt x="204" y="330"/>
                    <a:pt x="200" y="333"/>
                    <a:pt x="195" y="339"/>
                  </a:cubicBezTo>
                  <a:cubicBezTo>
                    <a:pt x="122" y="437"/>
                    <a:pt x="75" y="545"/>
                    <a:pt x="60" y="666"/>
                  </a:cubicBezTo>
                  <a:cubicBezTo>
                    <a:pt x="31" y="886"/>
                    <a:pt x="91" y="1080"/>
                    <a:pt x="236" y="1247"/>
                  </a:cubicBezTo>
                  <a:cubicBezTo>
                    <a:pt x="324" y="1348"/>
                    <a:pt x="435" y="1416"/>
                    <a:pt x="563" y="1455"/>
                  </a:cubicBezTo>
                  <a:cubicBezTo>
                    <a:pt x="567" y="1456"/>
                    <a:pt x="571" y="1457"/>
                    <a:pt x="575" y="1458"/>
                  </a:cubicBezTo>
                  <a:cubicBezTo>
                    <a:pt x="589" y="1464"/>
                    <a:pt x="596" y="1476"/>
                    <a:pt x="591" y="1490"/>
                  </a:cubicBezTo>
                  <a:cubicBezTo>
                    <a:pt x="587" y="1504"/>
                    <a:pt x="575" y="1511"/>
                    <a:pt x="560" y="1507"/>
                  </a:cubicBezTo>
                  <a:cubicBezTo>
                    <a:pt x="486" y="1488"/>
                    <a:pt x="418" y="1456"/>
                    <a:pt x="355" y="1415"/>
                  </a:cubicBezTo>
                  <a:cubicBezTo>
                    <a:pt x="170" y="1294"/>
                    <a:pt x="56" y="1125"/>
                    <a:pt x="13" y="909"/>
                  </a:cubicBezTo>
                  <a:cubicBezTo>
                    <a:pt x="8" y="882"/>
                    <a:pt x="6" y="855"/>
                    <a:pt x="3" y="827"/>
                  </a:cubicBezTo>
                  <a:cubicBezTo>
                    <a:pt x="2" y="823"/>
                    <a:pt x="1" y="818"/>
                    <a:pt x="0" y="813"/>
                  </a:cubicBezTo>
                  <a:cubicBezTo>
                    <a:pt x="0" y="784"/>
                    <a:pt x="0" y="755"/>
                    <a:pt x="0" y="7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75605" tIns="37802" rIns="75605" bIns="37802" numCol="1" anchor="t" anchorCtr="0" compatLnSpc="1">
              <a:prstTxWarp prst="textNoShape">
                <a:avLst/>
              </a:prstTxWarp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US" sz="1488">
                <a:latin typeface="Helvetica Light" panose="020B0403020202020204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DE9254D-721E-79EF-E132-C9A64EACA810}"/>
              </a:ext>
            </a:extLst>
          </p:cNvPr>
          <p:cNvGrpSpPr/>
          <p:nvPr/>
        </p:nvGrpSpPr>
        <p:grpSpPr>
          <a:xfrm>
            <a:off x="7354269" y="3382960"/>
            <a:ext cx="1802487" cy="600131"/>
            <a:chOff x="495300" y="3066085"/>
            <a:chExt cx="2180016" cy="725828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1926545F-4B4F-61AA-036A-C37FB7110AC9}"/>
                </a:ext>
              </a:extLst>
            </p:cNvPr>
            <p:cNvGrpSpPr/>
            <p:nvPr/>
          </p:nvGrpSpPr>
          <p:grpSpPr>
            <a:xfrm>
              <a:off x="495300" y="3066085"/>
              <a:ext cx="708660" cy="725828"/>
              <a:chOff x="1209874" y="1257300"/>
              <a:chExt cx="1228800" cy="1258571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E11B9FA-3C51-D3F8-A825-D4A0F5100764}"/>
                  </a:ext>
                </a:extLst>
              </p:cNvPr>
              <p:cNvSpPr/>
              <p:nvPr/>
            </p:nvSpPr>
            <p:spPr>
              <a:xfrm>
                <a:off x="1311509" y="1363418"/>
                <a:ext cx="1026077" cy="1026076"/>
              </a:xfrm>
              <a:custGeom>
                <a:avLst/>
                <a:gdLst>
                  <a:gd name="connsiteX0" fmla="*/ 982390 w 982390"/>
                  <a:gd name="connsiteY0" fmla="*/ 491195 h 982389"/>
                  <a:gd name="connsiteX1" fmla="*/ 491195 w 982390"/>
                  <a:gd name="connsiteY1" fmla="*/ 982389 h 982389"/>
                  <a:gd name="connsiteX2" fmla="*/ 0 w 982390"/>
                  <a:gd name="connsiteY2" fmla="*/ 491195 h 982389"/>
                  <a:gd name="connsiteX3" fmla="*/ 491195 w 982390"/>
                  <a:gd name="connsiteY3" fmla="*/ 0 h 982389"/>
                  <a:gd name="connsiteX4" fmla="*/ 982390 w 982390"/>
                  <a:gd name="connsiteY4" fmla="*/ 491195 h 982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390" h="982389">
                    <a:moveTo>
                      <a:pt x="982390" y="491195"/>
                    </a:moveTo>
                    <a:cubicBezTo>
                      <a:pt x="982390" y="762474"/>
                      <a:pt x="762475" y="982389"/>
                      <a:pt x="491195" y="982389"/>
                    </a:cubicBezTo>
                    <a:cubicBezTo>
                      <a:pt x="219916" y="982389"/>
                      <a:pt x="0" y="762474"/>
                      <a:pt x="0" y="491195"/>
                    </a:cubicBezTo>
                    <a:cubicBezTo>
                      <a:pt x="0" y="219915"/>
                      <a:pt x="219916" y="0"/>
                      <a:pt x="491195" y="0"/>
                    </a:cubicBezTo>
                    <a:cubicBezTo>
                      <a:pt x="762475" y="0"/>
                      <a:pt x="982390" y="219915"/>
                      <a:pt x="982390" y="491195"/>
                    </a:cubicBezTo>
                    <a:close/>
                  </a:path>
                </a:pathLst>
              </a:custGeom>
              <a:solidFill>
                <a:schemeClr val="bg1"/>
              </a:solidFill>
              <a:ln w="1890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756026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IN" sz="1488">
                  <a:latin typeface="Helvetica Light" panose="020B0403020202020204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48BB1C50-67D9-B5CA-2FE2-5F9BAB823608}"/>
                  </a:ext>
                </a:extLst>
              </p:cNvPr>
              <p:cNvSpPr/>
              <p:nvPr/>
            </p:nvSpPr>
            <p:spPr>
              <a:xfrm>
                <a:off x="1209874" y="1257300"/>
                <a:ext cx="1228800" cy="1258571"/>
              </a:xfrm>
              <a:custGeom>
                <a:avLst/>
                <a:gdLst>
                  <a:gd name="connsiteX0" fmla="*/ 1228717 w 1228800"/>
                  <a:gd name="connsiteY0" fmla="*/ 629666 h 1258571"/>
                  <a:gd name="connsiteX1" fmla="*/ 1178626 w 1228800"/>
                  <a:gd name="connsiteY1" fmla="*/ 395973 h 1258571"/>
                  <a:gd name="connsiteX2" fmla="*/ 1043591 w 1228800"/>
                  <a:gd name="connsiteY2" fmla="*/ 200562 h 1258571"/>
                  <a:gd name="connsiteX3" fmla="*/ 845322 w 1228800"/>
                  <a:gd name="connsiteY3" fmla="*/ 72382 h 1258571"/>
                  <a:gd name="connsiteX4" fmla="*/ 645721 w 1228800"/>
                  <a:gd name="connsiteY4" fmla="*/ 30862 h 1258571"/>
                  <a:gd name="connsiteX5" fmla="*/ 645721 w 1228800"/>
                  <a:gd name="connsiteY5" fmla="*/ 30100 h 1258571"/>
                  <a:gd name="connsiteX6" fmla="*/ 614676 w 1228800"/>
                  <a:gd name="connsiteY6" fmla="*/ 8 h 1258571"/>
                  <a:gd name="connsiteX7" fmla="*/ 614676 w 1228800"/>
                  <a:gd name="connsiteY7" fmla="*/ 8 h 1258571"/>
                  <a:gd name="connsiteX8" fmla="*/ 375078 w 1228800"/>
                  <a:gd name="connsiteY8" fmla="*/ 51432 h 1258571"/>
                  <a:gd name="connsiteX9" fmla="*/ 174714 w 1228800"/>
                  <a:gd name="connsiteY9" fmla="*/ 189896 h 1258571"/>
                  <a:gd name="connsiteX10" fmla="*/ 43297 w 1228800"/>
                  <a:gd name="connsiteY10" fmla="*/ 393116 h 1258571"/>
                  <a:gd name="connsiteX11" fmla="*/ 63 w 1228800"/>
                  <a:gd name="connsiteY11" fmla="*/ 629666 h 1258571"/>
                  <a:gd name="connsiteX12" fmla="*/ 50344 w 1228800"/>
                  <a:gd name="connsiteY12" fmla="*/ 863360 h 1258571"/>
                  <a:gd name="connsiteX13" fmla="*/ 185570 w 1228800"/>
                  <a:gd name="connsiteY13" fmla="*/ 1058771 h 1258571"/>
                  <a:gd name="connsiteX14" fmla="*/ 383839 w 1228800"/>
                  <a:gd name="connsiteY14" fmla="*/ 1186760 h 1258571"/>
                  <a:gd name="connsiteX15" fmla="*/ 584202 w 1228800"/>
                  <a:gd name="connsiteY15" fmla="*/ 1228470 h 1258571"/>
                  <a:gd name="connsiteX16" fmla="*/ 584202 w 1228800"/>
                  <a:gd name="connsiteY16" fmla="*/ 1229232 h 1258571"/>
                  <a:gd name="connsiteX17" fmla="*/ 614485 w 1228800"/>
                  <a:gd name="connsiteY17" fmla="*/ 1258563 h 1258571"/>
                  <a:gd name="connsiteX18" fmla="*/ 614485 w 1228800"/>
                  <a:gd name="connsiteY18" fmla="*/ 1258563 h 1258571"/>
                  <a:gd name="connsiteX19" fmla="*/ 853893 w 1228800"/>
                  <a:gd name="connsiteY19" fmla="*/ 1207329 h 1258571"/>
                  <a:gd name="connsiteX20" fmla="*/ 1054066 w 1228800"/>
                  <a:gd name="connsiteY20" fmla="*/ 1069056 h 1258571"/>
                  <a:gd name="connsiteX21" fmla="*/ 1185483 w 1228800"/>
                  <a:gd name="connsiteY21" fmla="*/ 866026 h 1258571"/>
                  <a:gd name="connsiteX22" fmla="*/ 1228717 w 1228800"/>
                  <a:gd name="connsiteY22" fmla="*/ 629666 h 1258571"/>
                  <a:gd name="connsiteX23" fmla="*/ 1198815 w 1228800"/>
                  <a:gd name="connsiteY23" fmla="*/ 629666 h 1258571"/>
                  <a:gd name="connsiteX24" fmla="*/ 1151010 w 1228800"/>
                  <a:gd name="connsiteY24" fmla="*/ 851742 h 1258571"/>
                  <a:gd name="connsiteX25" fmla="*/ 1022450 w 1228800"/>
                  <a:gd name="connsiteY25" fmla="*/ 1037440 h 1258571"/>
                  <a:gd name="connsiteX26" fmla="*/ 833895 w 1228800"/>
                  <a:gd name="connsiteY26" fmla="*/ 1159143 h 1258571"/>
                  <a:gd name="connsiteX27" fmla="*/ 614676 w 1228800"/>
                  <a:gd name="connsiteY27" fmla="*/ 1198949 h 1258571"/>
                  <a:gd name="connsiteX28" fmla="*/ 613723 w 1228800"/>
                  <a:gd name="connsiteY28" fmla="*/ 1198949 h 1258571"/>
                  <a:gd name="connsiteX29" fmla="*/ 584393 w 1228800"/>
                  <a:gd name="connsiteY29" fmla="*/ 1227518 h 1258571"/>
                  <a:gd name="connsiteX30" fmla="*/ 386886 w 1228800"/>
                  <a:gd name="connsiteY30" fmla="*/ 1179713 h 1258571"/>
                  <a:gd name="connsiteX31" fmla="*/ 196427 w 1228800"/>
                  <a:gd name="connsiteY31" fmla="*/ 1047915 h 1258571"/>
                  <a:gd name="connsiteX32" fmla="*/ 71676 w 1228800"/>
                  <a:gd name="connsiteY32" fmla="*/ 854599 h 1258571"/>
                  <a:gd name="connsiteX33" fmla="*/ 30917 w 1228800"/>
                  <a:gd name="connsiteY33" fmla="*/ 629666 h 1258571"/>
                  <a:gd name="connsiteX34" fmla="*/ 78913 w 1228800"/>
                  <a:gd name="connsiteY34" fmla="*/ 407781 h 1258571"/>
                  <a:gd name="connsiteX35" fmla="*/ 207473 w 1228800"/>
                  <a:gd name="connsiteY35" fmla="*/ 222274 h 1258571"/>
                  <a:gd name="connsiteX36" fmla="*/ 395838 w 1228800"/>
                  <a:gd name="connsiteY36" fmla="*/ 100761 h 1258571"/>
                  <a:gd name="connsiteX37" fmla="*/ 614866 w 1228800"/>
                  <a:gd name="connsiteY37" fmla="*/ 61145 h 1258571"/>
                  <a:gd name="connsiteX38" fmla="*/ 615818 w 1228800"/>
                  <a:gd name="connsiteY38" fmla="*/ 61145 h 1258571"/>
                  <a:gd name="connsiteX39" fmla="*/ 645911 w 1228800"/>
                  <a:gd name="connsiteY39" fmla="*/ 31815 h 1258571"/>
                  <a:gd name="connsiteX40" fmla="*/ 842656 w 1228800"/>
                  <a:gd name="connsiteY40" fmla="*/ 79429 h 1258571"/>
                  <a:gd name="connsiteX41" fmla="*/ 1033115 w 1228800"/>
                  <a:gd name="connsiteY41" fmla="*/ 211227 h 1258571"/>
                  <a:gd name="connsiteX42" fmla="*/ 1158057 w 1228800"/>
                  <a:gd name="connsiteY42" fmla="*/ 404543 h 1258571"/>
                  <a:gd name="connsiteX43" fmla="*/ 1198815 w 1228800"/>
                  <a:gd name="connsiteY43" fmla="*/ 629666 h 125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28800" h="1258571">
                    <a:moveTo>
                      <a:pt x="1228717" y="629666"/>
                    </a:moveTo>
                    <a:cubicBezTo>
                      <a:pt x="1227384" y="549293"/>
                      <a:pt x="1210433" y="469300"/>
                      <a:pt x="1178626" y="395973"/>
                    </a:cubicBezTo>
                    <a:cubicBezTo>
                      <a:pt x="1146820" y="322646"/>
                      <a:pt x="1100728" y="255985"/>
                      <a:pt x="1043591" y="200562"/>
                    </a:cubicBezTo>
                    <a:cubicBezTo>
                      <a:pt x="986643" y="145328"/>
                      <a:pt x="918840" y="101523"/>
                      <a:pt x="845322" y="72382"/>
                    </a:cubicBezTo>
                    <a:cubicBezTo>
                      <a:pt x="781709" y="47242"/>
                      <a:pt x="713905" y="33338"/>
                      <a:pt x="645721" y="30862"/>
                    </a:cubicBezTo>
                    <a:cubicBezTo>
                      <a:pt x="645721" y="30672"/>
                      <a:pt x="645721" y="30291"/>
                      <a:pt x="645721" y="30100"/>
                    </a:cubicBezTo>
                    <a:cubicBezTo>
                      <a:pt x="645530" y="13150"/>
                      <a:pt x="631436" y="-373"/>
                      <a:pt x="614676" y="8"/>
                    </a:cubicBezTo>
                    <a:lnTo>
                      <a:pt x="614676" y="8"/>
                    </a:lnTo>
                    <a:cubicBezTo>
                      <a:pt x="532207" y="1341"/>
                      <a:pt x="450309" y="18863"/>
                      <a:pt x="375078" y="51432"/>
                    </a:cubicBezTo>
                    <a:cubicBezTo>
                      <a:pt x="299846" y="84000"/>
                      <a:pt x="231471" y="131425"/>
                      <a:pt x="174714" y="189896"/>
                    </a:cubicBezTo>
                    <a:cubicBezTo>
                      <a:pt x="117957" y="248367"/>
                      <a:pt x="73199" y="317884"/>
                      <a:pt x="43297" y="393116"/>
                    </a:cubicBezTo>
                    <a:cubicBezTo>
                      <a:pt x="13395" y="468347"/>
                      <a:pt x="-1080" y="549293"/>
                      <a:pt x="63" y="629666"/>
                    </a:cubicBezTo>
                    <a:cubicBezTo>
                      <a:pt x="1396" y="710040"/>
                      <a:pt x="18537" y="790033"/>
                      <a:pt x="50344" y="863360"/>
                    </a:cubicBezTo>
                    <a:cubicBezTo>
                      <a:pt x="82151" y="936687"/>
                      <a:pt x="128432" y="1003538"/>
                      <a:pt x="185570" y="1058771"/>
                    </a:cubicBezTo>
                    <a:cubicBezTo>
                      <a:pt x="242708" y="1114004"/>
                      <a:pt x="310512" y="1157810"/>
                      <a:pt x="383839" y="1186760"/>
                    </a:cubicBezTo>
                    <a:cubicBezTo>
                      <a:pt x="447833" y="1212091"/>
                      <a:pt x="516018" y="1226185"/>
                      <a:pt x="584202" y="1228470"/>
                    </a:cubicBezTo>
                    <a:cubicBezTo>
                      <a:pt x="584202" y="1228661"/>
                      <a:pt x="584202" y="1229042"/>
                      <a:pt x="584202" y="1229232"/>
                    </a:cubicBezTo>
                    <a:cubicBezTo>
                      <a:pt x="584393" y="1245802"/>
                      <a:pt x="598106" y="1258944"/>
                      <a:pt x="614485" y="1258563"/>
                    </a:cubicBezTo>
                    <a:lnTo>
                      <a:pt x="614485" y="1258563"/>
                    </a:lnTo>
                    <a:cubicBezTo>
                      <a:pt x="696764" y="1257230"/>
                      <a:pt x="778661" y="1239898"/>
                      <a:pt x="853893" y="1207329"/>
                    </a:cubicBezTo>
                    <a:cubicBezTo>
                      <a:pt x="929124" y="1174951"/>
                      <a:pt x="997499" y="1127527"/>
                      <a:pt x="1054066" y="1069056"/>
                    </a:cubicBezTo>
                    <a:cubicBezTo>
                      <a:pt x="1110632" y="1010585"/>
                      <a:pt x="1155581" y="941258"/>
                      <a:pt x="1185483" y="866026"/>
                    </a:cubicBezTo>
                    <a:cubicBezTo>
                      <a:pt x="1215385" y="790985"/>
                      <a:pt x="1230050" y="710040"/>
                      <a:pt x="1228717" y="629666"/>
                    </a:cubicBezTo>
                    <a:close/>
                    <a:moveTo>
                      <a:pt x="1198815" y="629666"/>
                    </a:moveTo>
                    <a:cubicBezTo>
                      <a:pt x="1197482" y="706231"/>
                      <a:pt x="1181293" y="782224"/>
                      <a:pt x="1151010" y="851742"/>
                    </a:cubicBezTo>
                    <a:cubicBezTo>
                      <a:pt x="1120727" y="921450"/>
                      <a:pt x="1076731" y="984873"/>
                      <a:pt x="1022450" y="1037440"/>
                    </a:cubicBezTo>
                    <a:cubicBezTo>
                      <a:pt x="968169" y="1090007"/>
                      <a:pt x="903603" y="1131527"/>
                      <a:pt x="833895" y="1159143"/>
                    </a:cubicBezTo>
                    <a:cubicBezTo>
                      <a:pt x="764186" y="1186760"/>
                      <a:pt x="689145" y="1200092"/>
                      <a:pt x="614676" y="1198949"/>
                    </a:cubicBezTo>
                    <a:cubicBezTo>
                      <a:pt x="614485" y="1198949"/>
                      <a:pt x="613914" y="1198949"/>
                      <a:pt x="613723" y="1198949"/>
                    </a:cubicBezTo>
                    <a:cubicBezTo>
                      <a:pt x="597725" y="1199140"/>
                      <a:pt x="584964" y="1211901"/>
                      <a:pt x="584393" y="1227518"/>
                    </a:cubicBezTo>
                    <a:cubicBezTo>
                      <a:pt x="516208" y="1222947"/>
                      <a:pt x="449166" y="1206758"/>
                      <a:pt x="386886" y="1179713"/>
                    </a:cubicBezTo>
                    <a:cubicBezTo>
                      <a:pt x="315273" y="1148668"/>
                      <a:pt x="250327" y="1103529"/>
                      <a:pt x="196427" y="1047915"/>
                    </a:cubicBezTo>
                    <a:cubicBezTo>
                      <a:pt x="142526" y="992301"/>
                      <a:pt x="99864" y="926211"/>
                      <a:pt x="71676" y="854599"/>
                    </a:cubicBezTo>
                    <a:cubicBezTo>
                      <a:pt x="43297" y="782986"/>
                      <a:pt x="29584" y="706231"/>
                      <a:pt x="30917" y="629666"/>
                    </a:cubicBezTo>
                    <a:cubicBezTo>
                      <a:pt x="32250" y="553102"/>
                      <a:pt x="48439" y="477299"/>
                      <a:pt x="78913" y="407781"/>
                    </a:cubicBezTo>
                    <a:cubicBezTo>
                      <a:pt x="109196" y="338073"/>
                      <a:pt x="153192" y="274841"/>
                      <a:pt x="207473" y="222274"/>
                    </a:cubicBezTo>
                    <a:cubicBezTo>
                      <a:pt x="261754" y="169898"/>
                      <a:pt x="326129" y="128377"/>
                      <a:pt x="395838" y="100761"/>
                    </a:cubicBezTo>
                    <a:cubicBezTo>
                      <a:pt x="465546" y="73144"/>
                      <a:pt x="540396" y="59812"/>
                      <a:pt x="614866" y="61145"/>
                    </a:cubicBezTo>
                    <a:cubicBezTo>
                      <a:pt x="615247" y="61145"/>
                      <a:pt x="615628" y="61145"/>
                      <a:pt x="615818" y="61145"/>
                    </a:cubicBezTo>
                    <a:cubicBezTo>
                      <a:pt x="632198" y="60955"/>
                      <a:pt x="645149" y="48004"/>
                      <a:pt x="645911" y="31815"/>
                    </a:cubicBezTo>
                    <a:cubicBezTo>
                      <a:pt x="713715" y="36386"/>
                      <a:pt x="780566" y="52575"/>
                      <a:pt x="842656" y="79429"/>
                    </a:cubicBezTo>
                    <a:cubicBezTo>
                      <a:pt x="914269" y="110474"/>
                      <a:pt x="979215" y="155613"/>
                      <a:pt x="1033115" y="211227"/>
                    </a:cubicBezTo>
                    <a:cubicBezTo>
                      <a:pt x="1087015" y="266841"/>
                      <a:pt x="1129678" y="332931"/>
                      <a:pt x="1158057" y="404543"/>
                    </a:cubicBezTo>
                    <a:cubicBezTo>
                      <a:pt x="1186245" y="476156"/>
                      <a:pt x="1200148" y="553102"/>
                      <a:pt x="1198815" y="6296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56026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IN" sz="1488">
                  <a:latin typeface="Helvetica Light" panose="020B0403020202020204"/>
                </a:endParaRP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AA6750C-83EF-A0EA-751A-20BD7CD55085}"/>
                </a:ext>
              </a:extLst>
            </p:cNvPr>
            <p:cNvSpPr txBox="1"/>
            <p:nvPr/>
          </p:nvSpPr>
          <p:spPr>
            <a:xfrm>
              <a:off x="1379257" y="3130770"/>
              <a:ext cx="1296059" cy="584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IN" sz="1984" b="1">
                  <a:latin typeface="Helvetica Light" panose="020B0403020202020204"/>
                  <a:cs typeface="Arial" panose="020B0604020202020204" pitchFamily="34" charset="0"/>
                </a:rPr>
                <a:t>365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IN" sz="1158">
                  <a:latin typeface="Helvetica Light" panose="020B0403020202020204"/>
                  <a:cs typeface="Arial" panose="020B0604020202020204" pitchFamily="34" charset="0"/>
                </a:rPr>
                <a:t>Students in total</a:t>
              </a: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B01E6C3-353F-A053-3A50-3CF005AE4E79}"/>
                </a:ext>
              </a:extLst>
            </p:cNvPr>
            <p:cNvSpPr/>
            <p:nvPr/>
          </p:nvSpPr>
          <p:spPr>
            <a:xfrm>
              <a:off x="695322" y="3238407"/>
              <a:ext cx="308616" cy="381185"/>
            </a:xfrm>
            <a:custGeom>
              <a:avLst/>
              <a:gdLst>
                <a:gd name="connsiteX0" fmla="*/ 2522 w 118337"/>
                <a:gd name="connsiteY0" fmla="*/ 0 h 146163"/>
                <a:gd name="connsiteX1" fmla="*/ 0 w 118337"/>
                <a:gd name="connsiteY1" fmla="*/ 2519 h 146163"/>
                <a:gd name="connsiteX2" fmla="*/ 346 w 118337"/>
                <a:gd name="connsiteY2" fmla="*/ 3795 h 146163"/>
                <a:gd name="connsiteX3" fmla="*/ 30278 w 118337"/>
                <a:gd name="connsiteY3" fmla="*/ 55335 h 146163"/>
                <a:gd name="connsiteX4" fmla="*/ 8807 w 118337"/>
                <a:gd name="connsiteY4" fmla="*/ 96234 h 146163"/>
                <a:gd name="connsiteX5" fmla="*/ 59166 w 118337"/>
                <a:gd name="connsiteY5" fmla="*/ 146164 h 146163"/>
                <a:gd name="connsiteX6" fmla="*/ 109529 w 118337"/>
                <a:gd name="connsiteY6" fmla="*/ 96234 h 146163"/>
                <a:gd name="connsiteX7" fmla="*/ 88059 w 118337"/>
                <a:gd name="connsiteY7" fmla="*/ 55340 h 146163"/>
                <a:gd name="connsiteX8" fmla="*/ 117992 w 118337"/>
                <a:gd name="connsiteY8" fmla="*/ 3795 h 146163"/>
                <a:gd name="connsiteX9" fmla="*/ 117091 w 118337"/>
                <a:gd name="connsiteY9" fmla="*/ 346 h 146163"/>
                <a:gd name="connsiteX10" fmla="*/ 115815 w 118337"/>
                <a:gd name="connsiteY10" fmla="*/ 0 h 146163"/>
                <a:gd name="connsiteX11" fmla="*/ 80356 w 118337"/>
                <a:gd name="connsiteY11" fmla="*/ 0 h 146163"/>
                <a:gd name="connsiteX12" fmla="*/ 78161 w 118337"/>
                <a:gd name="connsiteY12" fmla="*/ 1265 h 146163"/>
                <a:gd name="connsiteX13" fmla="*/ 59171 w 118337"/>
                <a:gd name="connsiteY13" fmla="*/ 33978 h 146163"/>
                <a:gd name="connsiteX14" fmla="*/ 40171 w 118337"/>
                <a:gd name="connsiteY14" fmla="*/ 1265 h 146163"/>
                <a:gd name="connsiteX15" fmla="*/ 37976 w 118337"/>
                <a:gd name="connsiteY15" fmla="*/ 0 h 146163"/>
                <a:gd name="connsiteX16" fmla="*/ 6912 w 118337"/>
                <a:gd name="connsiteY16" fmla="*/ 5040 h 146163"/>
                <a:gd name="connsiteX17" fmla="*/ 36529 w 118337"/>
                <a:gd name="connsiteY17" fmla="*/ 5040 h 146163"/>
                <a:gd name="connsiteX18" fmla="*/ 56257 w 118337"/>
                <a:gd name="connsiteY18" fmla="*/ 38994 h 146163"/>
                <a:gd name="connsiteX19" fmla="*/ 51709 w 118337"/>
                <a:gd name="connsiteY19" fmla="*/ 46830 h 146163"/>
                <a:gd name="connsiteX20" fmla="*/ 34555 w 118337"/>
                <a:gd name="connsiteY20" fmla="*/ 52667 h 146163"/>
                <a:gd name="connsiteX21" fmla="*/ 81808 w 118337"/>
                <a:gd name="connsiteY21" fmla="*/ 5040 h 146163"/>
                <a:gd name="connsiteX22" fmla="*/ 111425 w 118337"/>
                <a:gd name="connsiteY22" fmla="*/ 5040 h 146163"/>
                <a:gd name="connsiteX23" fmla="*/ 83787 w 118337"/>
                <a:gd name="connsiteY23" fmla="*/ 52672 h 146163"/>
                <a:gd name="connsiteX24" fmla="*/ 59166 w 118337"/>
                <a:gd name="connsiteY24" fmla="*/ 46283 h 146163"/>
                <a:gd name="connsiteX25" fmla="*/ 57842 w 118337"/>
                <a:gd name="connsiteY25" fmla="*/ 46298 h 146163"/>
                <a:gd name="connsiteX26" fmla="*/ 59166 w 118337"/>
                <a:gd name="connsiteY26" fmla="*/ 51324 h 146163"/>
                <a:gd name="connsiteX27" fmla="*/ 83295 w 118337"/>
                <a:gd name="connsiteY27" fmla="*/ 58200 h 146163"/>
                <a:gd name="connsiteX28" fmla="*/ 83427 w 118337"/>
                <a:gd name="connsiteY28" fmla="*/ 58303 h 146163"/>
                <a:gd name="connsiteX29" fmla="*/ 83521 w 118337"/>
                <a:gd name="connsiteY29" fmla="*/ 58342 h 146163"/>
                <a:gd name="connsiteX30" fmla="*/ 104484 w 118337"/>
                <a:gd name="connsiteY30" fmla="*/ 96233 h 146163"/>
                <a:gd name="connsiteX31" fmla="*/ 59166 w 118337"/>
                <a:gd name="connsiteY31" fmla="*/ 141123 h 146163"/>
                <a:gd name="connsiteX32" fmla="*/ 13847 w 118337"/>
                <a:gd name="connsiteY32" fmla="*/ 96233 h 146163"/>
                <a:gd name="connsiteX33" fmla="*/ 34501 w 118337"/>
                <a:gd name="connsiteY33" fmla="*/ 58539 h 146163"/>
                <a:gd name="connsiteX34" fmla="*/ 34944 w 118337"/>
                <a:gd name="connsiteY34" fmla="*/ 58357 h 146163"/>
                <a:gd name="connsiteX35" fmla="*/ 35500 w 118337"/>
                <a:gd name="connsiteY35" fmla="*/ 57914 h 146163"/>
                <a:gd name="connsiteX36" fmla="*/ 59166 w 118337"/>
                <a:gd name="connsiteY36" fmla="*/ 51323 h 146163"/>
                <a:gd name="connsiteX37" fmla="*/ 59166 w 118337"/>
                <a:gd name="connsiteY37" fmla="*/ 68340 h 146163"/>
                <a:gd name="connsiteX38" fmla="*/ 56779 w 118337"/>
                <a:gd name="connsiteY38" fmla="*/ 70028 h 146163"/>
                <a:gd name="connsiteX39" fmla="*/ 50685 w 118337"/>
                <a:gd name="connsiteY39" fmla="*/ 87354 h 146163"/>
                <a:gd name="connsiteX40" fmla="*/ 32158 w 118337"/>
                <a:gd name="connsiteY40" fmla="*/ 87733 h 146163"/>
                <a:gd name="connsiteX41" fmla="*/ 29684 w 118337"/>
                <a:gd name="connsiteY41" fmla="*/ 90297 h 146163"/>
                <a:gd name="connsiteX42" fmla="*/ 30677 w 118337"/>
                <a:gd name="connsiteY42" fmla="*/ 92231 h 146163"/>
                <a:gd name="connsiteX43" fmla="*/ 45448 w 118337"/>
                <a:gd name="connsiteY43" fmla="*/ 103317 h 146163"/>
                <a:gd name="connsiteX44" fmla="*/ 40078 w 118337"/>
                <a:gd name="connsiteY44" fmla="*/ 120888 h 146163"/>
                <a:gd name="connsiteX45" fmla="*/ 41767 w 118337"/>
                <a:gd name="connsiteY45" fmla="*/ 124016 h 146163"/>
                <a:gd name="connsiteX46" fmla="*/ 43957 w 118337"/>
                <a:gd name="connsiteY46" fmla="*/ 123670 h 146163"/>
                <a:gd name="connsiteX47" fmla="*/ 59166 w 118337"/>
                <a:gd name="connsiteY47" fmla="*/ 113190 h 146163"/>
                <a:gd name="connsiteX48" fmla="*/ 74380 w 118337"/>
                <a:gd name="connsiteY48" fmla="*/ 123670 h 146163"/>
                <a:gd name="connsiteX49" fmla="*/ 77907 w 118337"/>
                <a:gd name="connsiteY49" fmla="*/ 123047 h 146163"/>
                <a:gd name="connsiteX50" fmla="*/ 78254 w 118337"/>
                <a:gd name="connsiteY50" fmla="*/ 120888 h 146163"/>
                <a:gd name="connsiteX51" fmla="*/ 72889 w 118337"/>
                <a:gd name="connsiteY51" fmla="*/ 103317 h 146163"/>
                <a:gd name="connsiteX52" fmla="*/ 87661 w 118337"/>
                <a:gd name="connsiteY52" fmla="*/ 92231 h 146163"/>
                <a:gd name="connsiteX53" fmla="*/ 88133 w 118337"/>
                <a:gd name="connsiteY53" fmla="*/ 88716 h 146163"/>
                <a:gd name="connsiteX54" fmla="*/ 86179 w 118337"/>
                <a:gd name="connsiteY54" fmla="*/ 87733 h 146163"/>
                <a:gd name="connsiteX55" fmla="*/ 67652 w 118337"/>
                <a:gd name="connsiteY55" fmla="*/ 87354 h 146163"/>
                <a:gd name="connsiteX56" fmla="*/ 61553 w 118337"/>
                <a:gd name="connsiteY56" fmla="*/ 70028 h 146163"/>
                <a:gd name="connsiteX57" fmla="*/ 59166 w 118337"/>
                <a:gd name="connsiteY57" fmla="*/ 68340 h 146163"/>
                <a:gd name="connsiteX58" fmla="*/ 59166 w 118337"/>
                <a:gd name="connsiteY58" fmla="*/ 78474 h 146163"/>
                <a:gd name="connsiteX59" fmla="*/ 63434 w 118337"/>
                <a:gd name="connsiteY59" fmla="*/ 90652 h 146163"/>
                <a:gd name="connsiteX60" fmla="*/ 65782 w 118337"/>
                <a:gd name="connsiteY60" fmla="*/ 92335 h 146163"/>
                <a:gd name="connsiteX61" fmla="*/ 78786 w 118337"/>
                <a:gd name="connsiteY61" fmla="*/ 92596 h 146163"/>
                <a:gd name="connsiteX62" fmla="*/ 68420 w 118337"/>
                <a:gd name="connsiteY62" fmla="*/ 100378 h 146163"/>
                <a:gd name="connsiteX63" fmla="*/ 67524 w 118337"/>
                <a:gd name="connsiteY63" fmla="*/ 103095 h 146163"/>
                <a:gd name="connsiteX64" fmla="*/ 71294 w 118337"/>
                <a:gd name="connsiteY64" fmla="*/ 115430 h 146163"/>
                <a:gd name="connsiteX65" fmla="*/ 60613 w 118337"/>
                <a:gd name="connsiteY65" fmla="*/ 108076 h 146163"/>
                <a:gd name="connsiteX66" fmla="*/ 57719 w 118337"/>
                <a:gd name="connsiteY66" fmla="*/ 108076 h 146163"/>
                <a:gd name="connsiteX67" fmla="*/ 47043 w 118337"/>
                <a:gd name="connsiteY67" fmla="*/ 115430 h 146163"/>
                <a:gd name="connsiteX68" fmla="*/ 50813 w 118337"/>
                <a:gd name="connsiteY68" fmla="*/ 103095 h 146163"/>
                <a:gd name="connsiteX69" fmla="*/ 49912 w 118337"/>
                <a:gd name="connsiteY69" fmla="*/ 100378 h 146163"/>
                <a:gd name="connsiteX70" fmla="*/ 39551 w 118337"/>
                <a:gd name="connsiteY70" fmla="*/ 92596 h 146163"/>
                <a:gd name="connsiteX71" fmla="*/ 52556 w 118337"/>
                <a:gd name="connsiteY71" fmla="*/ 92335 h 146163"/>
                <a:gd name="connsiteX72" fmla="*/ 54899 w 118337"/>
                <a:gd name="connsiteY72" fmla="*/ 90652 h 146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18337" h="146163">
                  <a:moveTo>
                    <a:pt x="2522" y="0"/>
                  </a:moveTo>
                  <a:cubicBezTo>
                    <a:pt x="1130" y="-1"/>
                    <a:pt x="1" y="1127"/>
                    <a:pt x="0" y="2519"/>
                  </a:cubicBezTo>
                  <a:cubicBezTo>
                    <a:pt x="0" y="2968"/>
                    <a:pt x="119" y="3408"/>
                    <a:pt x="346" y="3795"/>
                  </a:cubicBezTo>
                  <a:lnTo>
                    <a:pt x="30278" y="55335"/>
                  </a:lnTo>
                  <a:cubicBezTo>
                    <a:pt x="17302" y="64375"/>
                    <a:pt x="8807" y="79329"/>
                    <a:pt x="8807" y="96234"/>
                  </a:cubicBezTo>
                  <a:cubicBezTo>
                    <a:pt x="8807" y="123799"/>
                    <a:pt x="31396" y="146164"/>
                    <a:pt x="59166" y="146164"/>
                  </a:cubicBezTo>
                  <a:cubicBezTo>
                    <a:pt x="86936" y="146164"/>
                    <a:pt x="109529" y="123799"/>
                    <a:pt x="109529" y="96234"/>
                  </a:cubicBezTo>
                  <a:cubicBezTo>
                    <a:pt x="109529" y="79331"/>
                    <a:pt x="101032" y="64381"/>
                    <a:pt x="88059" y="55340"/>
                  </a:cubicBezTo>
                  <a:lnTo>
                    <a:pt x="117992" y="3795"/>
                  </a:lnTo>
                  <a:cubicBezTo>
                    <a:pt x="118695" y="2594"/>
                    <a:pt x="118292" y="1050"/>
                    <a:pt x="117091" y="346"/>
                  </a:cubicBezTo>
                  <a:cubicBezTo>
                    <a:pt x="116705" y="119"/>
                    <a:pt x="116264" y="0"/>
                    <a:pt x="115815" y="0"/>
                  </a:cubicBezTo>
                  <a:lnTo>
                    <a:pt x="80356" y="0"/>
                  </a:lnTo>
                  <a:cubicBezTo>
                    <a:pt x="79451" y="-3"/>
                    <a:pt x="78612" y="479"/>
                    <a:pt x="78161" y="1265"/>
                  </a:cubicBezTo>
                  <a:lnTo>
                    <a:pt x="59171" y="33978"/>
                  </a:lnTo>
                  <a:lnTo>
                    <a:pt x="40171" y="1265"/>
                  </a:lnTo>
                  <a:cubicBezTo>
                    <a:pt x="39720" y="479"/>
                    <a:pt x="38882" y="-3"/>
                    <a:pt x="37976" y="0"/>
                  </a:cubicBezTo>
                  <a:close/>
                  <a:moveTo>
                    <a:pt x="6912" y="5040"/>
                  </a:moveTo>
                  <a:lnTo>
                    <a:pt x="36529" y="5040"/>
                  </a:lnTo>
                  <a:lnTo>
                    <a:pt x="56257" y="38994"/>
                  </a:lnTo>
                  <a:lnTo>
                    <a:pt x="51709" y="46830"/>
                  </a:lnTo>
                  <a:cubicBezTo>
                    <a:pt x="45559" y="47738"/>
                    <a:pt x="39772" y="49758"/>
                    <a:pt x="34555" y="52667"/>
                  </a:cubicBezTo>
                  <a:close/>
                  <a:moveTo>
                    <a:pt x="81808" y="5040"/>
                  </a:moveTo>
                  <a:lnTo>
                    <a:pt x="111425" y="5040"/>
                  </a:lnTo>
                  <a:lnTo>
                    <a:pt x="83787" y="52672"/>
                  </a:lnTo>
                  <a:cubicBezTo>
                    <a:pt x="76503" y="48608"/>
                    <a:pt x="68104" y="46283"/>
                    <a:pt x="59166" y="46283"/>
                  </a:cubicBezTo>
                  <a:cubicBezTo>
                    <a:pt x="58722" y="46283"/>
                    <a:pt x="58283" y="46286"/>
                    <a:pt x="57842" y="46298"/>
                  </a:cubicBezTo>
                  <a:close/>
                  <a:moveTo>
                    <a:pt x="59166" y="51324"/>
                  </a:moveTo>
                  <a:cubicBezTo>
                    <a:pt x="68042" y="51324"/>
                    <a:pt x="76312" y="53845"/>
                    <a:pt x="83295" y="58200"/>
                  </a:cubicBezTo>
                  <a:cubicBezTo>
                    <a:pt x="83338" y="58236"/>
                    <a:pt x="83382" y="58270"/>
                    <a:pt x="83427" y="58303"/>
                  </a:cubicBezTo>
                  <a:cubicBezTo>
                    <a:pt x="83459" y="58317"/>
                    <a:pt x="83489" y="58330"/>
                    <a:pt x="83521" y="58342"/>
                  </a:cubicBezTo>
                  <a:cubicBezTo>
                    <a:pt x="96134" y="66313"/>
                    <a:pt x="104484" y="80297"/>
                    <a:pt x="104484" y="96233"/>
                  </a:cubicBezTo>
                  <a:cubicBezTo>
                    <a:pt x="104484" y="121051"/>
                    <a:pt x="84235" y="141123"/>
                    <a:pt x="59166" y="141123"/>
                  </a:cubicBezTo>
                  <a:cubicBezTo>
                    <a:pt x="34097" y="141123"/>
                    <a:pt x="13847" y="121051"/>
                    <a:pt x="13847" y="96233"/>
                  </a:cubicBezTo>
                  <a:cubicBezTo>
                    <a:pt x="13847" y="80428"/>
                    <a:pt x="22061" y="66542"/>
                    <a:pt x="34501" y="58539"/>
                  </a:cubicBezTo>
                  <a:cubicBezTo>
                    <a:pt x="34654" y="58493"/>
                    <a:pt x="34802" y="58432"/>
                    <a:pt x="34944" y="58357"/>
                  </a:cubicBezTo>
                  <a:cubicBezTo>
                    <a:pt x="35149" y="58236"/>
                    <a:pt x="35336" y="58087"/>
                    <a:pt x="35500" y="57914"/>
                  </a:cubicBezTo>
                  <a:cubicBezTo>
                    <a:pt x="42385" y="53733"/>
                    <a:pt x="50484" y="51323"/>
                    <a:pt x="59166" y="51323"/>
                  </a:cubicBezTo>
                  <a:close/>
                  <a:moveTo>
                    <a:pt x="59166" y="68340"/>
                  </a:moveTo>
                  <a:cubicBezTo>
                    <a:pt x="58089" y="68342"/>
                    <a:pt x="57131" y="69020"/>
                    <a:pt x="56779" y="70028"/>
                  </a:cubicBezTo>
                  <a:lnTo>
                    <a:pt x="50685" y="87354"/>
                  </a:lnTo>
                  <a:lnTo>
                    <a:pt x="32158" y="87733"/>
                  </a:lnTo>
                  <a:cubicBezTo>
                    <a:pt x="30760" y="87764"/>
                    <a:pt x="29652" y="88913"/>
                    <a:pt x="29684" y="90297"/>
                  </a:cubicBezTo>
                  <a:cubicBezTo>
                    <a:pt x="29701" y="91058"/>
                    <a:pt x="30066" y="91770"/>
                    <a:pt x="30677" y="92231"/>
                  </a:cubicBezTo>
                  <a:lnTo>
                    <a:pt x="45448" y="103317"/>
                  </a:lnTo>
                  <a:lnTo>
                    <a:pt x="40078" y="120888"/>
                  </a:lnTo>
                  <a:cubicBezTo>
                    <a:pt x="39672" y="122214"/>
                    <a:pt x="40428" y="123614"/>
                    <a:pt x="41767" y="124016"/>
                  </a:cubicBezTo>
                  <a:cubicBezTo>
                    <a:pt x="42512" y="124240"/>
                    <a:pt x="43319" y="124113"/>
                    <a:pt x="43957" y="123670"/>
                  </a:cubicBezTo>
                  <a:lnTo>
                    <a:pt x="59166" y="113190"/>
                  </a:lnTo>
                  <a:lnTo>
                    <a:pt x="74380" y="123670"/>
                  </a:lnTo>
                  <a:cubicBezTo>
                    <a:pt x="75528" y="124462"/>
                    <a:pt x="77107" y="124183"/>
                    <a:pt x="77907" y="123047"/>
                  </a:cubicBezTo>
                  <a:cubicBezTo>
                    <a:pt x="78349" y="122418"/>
                    <a:pt x="78478" y="121623"/>
                    <a:pt x="78254" y="120888"/>
                  </a:cubicBezTo>
                  <a:lnTo>
                    <a:pt x="72889" y="103317"/>
                  </a:lnTo>
                  <a:lnTo>
                    <a:pt x="87661" y="92231"/>
                  </a:lnTo>
                  <a:cubicBezTo>
                    <a:pt x="88772" y="91390"/>
                    <a:pt x="88983" y="89816"/>
                    <a:pt x="88133" y="88716"/>
                  </a:cubicBezTo>
                  <a:cubicBezTo>
                    <a:pt x="87666" y="88112"/>
                    <a:pt x="86948" y="87750"/>
                    <a:pt x="86179" y="87733"/>
                  </a:cubicBezTo>
                  <a:lnTo>
                    <a:pt x="67652" y="87354"/>
                  </a:lnTo>
                  <a:lnTo>
                    <a:pt x="61553" y="70028"/>
                  </a:lnTo>
                  <a:cubicBezTo>
                    <a:pt x="61201" y="69020"/>
                    <a:pt x="60244" y="68342"/>
                    <a:pt x="59166" y="68340"/>
                  </a:cubicBezTo>
                  <a:close/>
                  <a:moveTo>
                    <a:pt x="59166" y="78474"/>
                  </a:moveTo>
                  <a:lnTo>
                    <a:pt x="63434" y="90652"/>
                  </a:lnTo>
                  <a:cubicBezTo>
                    <a:pt x="63783" y="91645"/>
                    <a:pt x="64720" y="92317"/>
                    <a:pt x="65782" y="92335"/>
                  </a:cubicBezTo>
                  <a:lnTo>
                    <a:pt x="78786" y="92596"/>
                  </a:lnTo>
                  <a:lnTo>
                    <a:pt x="68420" y="100378"/>
                  </a:lnTo>
                  <a:cubicBezTo>
                    <a:pt x="67578" y="101010"/>
                    <a:pt x="67221" y="102093"/>
                    <a:pt x="67524" y="103095"/>
                  </a:cubicBezTo>
                  <a:lnTo>
                    <a:pt x="71294" y="115430"/>
                  </a:lnTo>
                  <a:lnTo>
                    <a:pt x="60613" y="108076"/>
                  </a:lnTo>
                  <a:cubicBezTo>
                    <a:pt x="59743" y="107477"/>
                    <a:pt x="58589" y="107477"/>
                    <a:pt x="57719" y="108076"/>
                  </a:cubicBezTo>
                  <a:lnTo>
                    <a:pt x="47043" y="115430"/>
                  </a:lnTo>
                  <a:lnTo>
                    <a:pt x="50813" y="103095"/>
                  </a:lnTo>
                  <a:cubicBezTo>
                    <a:pt x="51115" y="102092"/>
                    <a:pt x="50756" y="101009"/>
                    <a:pt x="49912" y="100378"/>
                  </a:cubicBezTo>
                  <a:lnTo>
                    <a:pt x="39551" y="92596"/>
                  </a:lnTo>
                  <a:lnTo>
                    <a:pt x="52556" y="92335"/>
                  </a:lnTo>
                  <a:cubicBezTo>
                    <a:pt x="53615" y="92314"/>
                    <a:pt x="54550" y="91643"/>
                    <a:pt x="54899" y="90652"/>
                  </a:cubicBezTo>
                  <a:close/>
                </a:path>
              </a:pathLst>
            </a:custGeom>
            <a:solidFill>
              <a:srgbClr val="000000"/>
            </a:solidFill>
            <a:ln w="5382" cap="rnd">
              <a:noFill/>
              <a:prstDash val="solid"/>
              <a:round/>
            </a:ln>
          </p:spPr>
          <p:txBody>
            <a:bodyPr rtlCol="0" anchor="ctr"/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IN" sz="1488">
                <a:latin typeface="Helvetica Light" panose="020B0403020202020204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FFC145C-47EC-E7E4-27A5-62961DF52E29}"/>
              </a:ext>
            </a:extLst>
          </p:cNvPr>
          <p:cNvGrpSpPr/>
          <p:nvPr/>
        </p:nvGrpSpPr>
        <p:grpSpPr>
          <a:xfrm>
            <a:off x="7283423" y="5460552"/>
            <a:ext cx="1944180" cy="661720"/>
            <a:chOff x="495300" y="5579317"/>
            <a:chExt cx="2351386" cy="800316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240575C-72BC-8CB3-CB97-E48E0E3112A5}"/>
                </a:ext>
              </a:extLst>
            </p:cNvPr>
            <p:cNvSpPr/>
            <p:nvPr/>
          </p:nvSpPr>
          <p:spPr>
            <a:xfrm>
              <a:off x="553914" y="5683553"/>
              <a:ext cx="591748" cy="591746"/>
            </a:xfrm>
            <a:custGeom>
              <a:avLst/>
              <a:gdLst>
                <a:gd name="connsiteX0" fmla="*/ 982390 w 982390"/>
                <a:gd name="connsiteY0" fmla="*/ 491195 h 982389"/>
                <a:gd name="connsiteX1" fmla="*/ 491195 w 982390"/>
                <a:gd name="connsiteY1" fmla="*/ 982389 h 982389"/>
                <a:gd name="connsiteX2" fmla="*/ 0 w 982390"/>
                <a:gd name="connsiteY2" fmla="*/ 491195 h 982389"/>
                <a:gd name="connsiteX3" fmla="*/ 491195 w 982390"/>
                <a:gd name="connsiteY3" fmla="*/ 0 h 982389"/>
                <a:gd name="connsiteX4" fmla="*/ 982390 w 982390"/>
                <a:gd name="connsiteY4" fmla="*/ 491195 h 9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390" h="982389">
                  <a:moveTo>
                    <a:pt x="982390" y="491195"/>
                  </a:moveTo>
                  <a:cubicBezTo>
                    <a:pt x="982390" y="762474"/>
                    <a:pt x="762475" y="982389"/>
                    <a:pt x="491195" y="982389"/>
                  </a:cubicBezTo>
                  <a:cubicBezTo>
                    <a:pt x="219916" y="982389"/>
                    <a:pt x="0" y="762474"/>
                    <a:pt x="0" y="491195"/>
                  </a:cubicBezTo>
                  <a:cubicBezTo>
                    <a:pt x="0" y="219915"/>
                    <a:pt x="219916" y="0"/>
                    <a:pt x="491195" y="0"/>
                  </a:cubicBezTo>
                  <a:cubicBezTo>
                    <a:pt x="762475" y="0"/>
                    <a:pt x="982390" y="219915"/>
                    <a:pt x="982390" y="491195"/>
                  </a:cubicBezTo>
                  <a:close/>
                </a:path>
              </a:pathLst>
            </a:custGeom>
            <a:solidFill>
              <a:schemeClr val="bg1"/>
            </a:solidFill>
            <a:ln w="1890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IN" sz="1488">
                <a:latin typeface="Helvetica Light" panose="020B0403020202020204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327D408-51AF-8FC7-9640-E1C8F0AAB3FC}"/>
                </a:ext>
              </a:extLst>
            </p:cNvPr>
            <p:cNvSpPr/>
            <p:nvPr/>
          </p:nvSpPr>
          <p:spPr>
            <a:xfrm>
              <a:off x="495300" y="5616512"/>
              <a:ext cx="708660" cy="725828"/>
            </a:xfrm>
            <a:custGeom>
              <a:avLst/>
              <a:gdLst>
                <a:gd name="connsiteX0" fmla="*/ 1228717 w 1228800"/>
                <a:gd name="connsiteY0" fmla="*/ 629666 h 1258571"/>
                <a:gd name="connsiteX1" fmla="*/ 1178626 w 1228800"/>
                <a:gd name="connsiteY1" fmla="*/ 395973 h 1258571"/>
                <a:gd name="connsiteX2" fmla="*/ 1043591 w 1228800"/>
                <a:gd name="connsiteY2" fmla="*/ 200562 h 1258571"/>
                <a:gd name="connsiteX3" fmla="*/ 845322 w 1228800"/>
                <a:gd name="connsiteY3" fmla="*/ 72382 h 1258571"/>
                <a:gd name="connsiteX4" fmla="*/ 645721 w 1228800"/>
                <a:gd name="connsiteY4" fmla="*/ 30862 h 1258571"/>
                <a:gd name="connsiteX5" fmla="*/ 645721 w 1228800"/>
                <a:gd name="connsiteY5" fmla="*/ 30100 h 1258571"/>
                <a:gd name="connsiteX6" fmla="*/ 614676 w 1228800"/>
                <a:gd name="connsiteY6" fmla="*/ 8 h 1258571"/>
                <a:gd name="connsiteX7" fmla="*/ 614676 w 1228800"/>
                <a:gd name="connsiteY7" fmla="*/ 8 h 1258571"/>
                <a:gd name="connsiteX8" fmla="*/ 375078 w 1228800"/>
                <a:gd name="connsiteY8" fmla="*/ 51432 h 1258571"/>
                <a:gd name="connsiteX9" fmla="*/ 174714 w 1228800"/>
                <a:gd name="connsiteY9" fmla="*/ 189896 h 1258571"/>
                <a:gd name="connsiteX10" fmla="*/ 43297 w 1228800"/>
                <a:gd name="connsiteY10" fmla="*/ 393116 h 1258571"/>
                <a:gd name="connsiteX11" fmla="*/ 63 w 1228800"/>
                <a:gd name="connsiteY11" fmla="*/ 629666 h 1258571"/>
                <a:gd name="connsiteX12" fmla="*/ 50344 w 1228800"/>
                <a:gd name="connsiteY12" fmla="*/ 863360 h 1258571"/>
                <a:gd name="connsiteX13" fmla="*/ 185570 w 1228800"/>
                <a:gd name="connsiteY13" fmla="*/ 1058771 h 1258571"/>
                <a:gd name="connsiteX14" fmla="*/ 383839 w 1228800"/>
                <a:gd name="connsiteY14" fmla="*/ 1186760 h 1258571"/>
                <a:gd name="connsiteX15" fmla="*/ 584202 w 1228800"/>
                <a:gd name="connsiteY15" fmla="*/ 1228470 h 1258571"/>
                <a:gd name="connsiteX16" fmla="*/ 584202 w 1228800"/>
                <a:gd name="connsiteY16" fmla="*/ 1229232 h 1258571"/>
                <a:gd name="connsiteX17" fmla="*/ 614485 w 1228800"/>
                <a:gd name="connsiteY17" fmla="*/ 1258563 h 1258571"/>
                <a:gd name="connsiteX18" fmla="*/ 614485 w 1228800"/>
                <a:gd name="connsiteY18" fmla="*/ 1258563 h 1258571"/>
                <a:gd name="connsiteX19" fmla="*/ 853893 w 1228800"/>
                <a:gd name="connsiteY19" fmla="*/ 1207329 h 1258571"/>
                <a:gd name="connsiteX20" fmla="*/ 1054066 w 1228800"/>
                <a:gd name="connsiteY20" fmla="*/ 1069056 h 1258571"/>
                <a:gd name="connsiteX21" fmla="*/ 1185483 w 1228800"/>
                <a:gd name="connsiteY21" fmla="*/ 866026 h 1258571"/>
                <a:gd name="connsiteX22" fmla="*/ 1228717 w 1228800"/>
                <a:gd name="connsiteY22" fmla="*/ 629666 h 1258571"/>
                <a:gd name="connsiteX23" fmla="*/ 1198815 w 1228800"/>
                <a:gd name="connsiteY23" fmla="*/ 629666 h 1258571"/>
                <a:gd name="connsiteX24" fmla="*/ 1151010 w 1228800"/>
                <a:gd name="connsiteY24" fmla="*/ 851742 h 1258571"/>
                <a:gd name="connsiteX25" fmla="*/ 1022450 w 1228800"/>
                <a:gd name="connsiteY25" fmla="*/ 1037440 h 1258571"/>
                <a:gd name="connsiteX26" fmla="*/ 833895 w 1228800"/>
                <a:gd name="connsiteY26" fmla="*/ 1159143 h 1258571"/>
                <a:gd name="connsiteX27" fmla="*/ 614676 w 1228800"/>
                <a:gd name="connsiteY27" fmla="*/ 1198949 h 1258571"/>
                <a:gd name="connsiteX28" fmla="*/ 613723 w 1228800"/>
                <a:gd name="connsiteY28" fmla="*/ 1198949 h 1258571"/>
                <a:gd name="connsiteX29" fmla="*/ 584393 w 1228800"/>
                <a:gd name="connsiteY29" fmla="*/ 1227518 h 1258571"/>
                <a:gd name="connsiteX30" fmla="*/ 386886 w 1228800"/>
                <a:gd name="connsiteY30" fmla="*/ 1179713 h 1258571"/>
                <a:gd name="connsiteX31" fmla="*/ 196427 w 1228800"/>
                <a:gd name="connsiteY31" fmla="*/ 1047915 h 1258571"/>
                <a:gd name="connsiteX32" fmla="*/ 71676 w 1228800"/>
                <a:gd name="connsiteY32" fmla="*/ 854599 h 1258571"/>
                <a:gd name="connsiteX33" fmla="*/ 30917 w 1228800"/>
                <a:gd name="connsiteY33" fmla="*/ 629666 h 1258571"/>
                <a:gd name="connsiteX34" fmla="*/ 78913 w 1228800"/>
                <a:gd name="connsiteY34" fmla="*/ 407781 h 1258571"/>
                <a:gd name="connsiteX35" fmla="*/ 207473 w 1228800"/>
                <a:gd name="connsiteY35" fmla="*/ 222274 h 1258571"/>
                <a:gd name="connsiteX36" fmla="*/ 395838 w 1228800"/>
                <a:gd name="connsiteY36" fmla="*/ 100761 h 1258571"/>
                <a:gd name="connsiteX37" fmla="*/ 614866 w 1228800"/>
                <a:gd name="connsiteY37" fmla="*/ 61145 h 1258571"/>
                <a:gd name="connsiteX38" fmla="*/ 615818 w 1228800"/>
                <a:gd name="connsiteY38" fmla="*/ 61145 h 1258571"/>
                <a:gd name="connsiteX39" fmla="*/ 645911 w 1228800"/>
                <a:gd name="connsiteY39" fmla="*/ 31815 h 1258571"/>
                <a:gd name="connsiteX40" fmla="*/ 842656 w 1228800"/>
                <a:gd name="connsiteY40" fmla="*/ 79429 h 1258571"/>
                <a:gd name="connsiteX41" fmla="*/ 1033115 w 1228800"/>
                <a:gd name="connsiteY41" fmla="*/ 211227 h 1258571"/>
                <a:gd name="connsiteX42" fmla="*/ 1158057 w 1228800"/>
                <a:gd name="connsiteY42" fmla="*/ 404543 h 1258571"/>
                <a:gd name="connsiteX43" fmla="*/ 1198815 w 1228800"/>
                <a:gd name="connsiteY43" fmla="*/ 629666 h 1258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228800" h="1258571">
                  <a:moveTo>
                    <a:pt x="1228717" y="629666"/>
                  </a:moveTo>
                  <a:cubicBezTo>
                    <a:pt x="1227384" y="549293"/>
                    <a:pt x="1210433" y="469300"/>
                    <a:pt x="1178626" y="395973"/>
                  </a:cubicBezTo>
                  <a:cubicBezTo>
                    <a:pt x="1146820" y="322646"/>
                    <a:pt x="1100728" y="255985"/>
                    <a:pt x="1043591" y="200562"/>
                  </a:cubicBezTo>
                  <a:cubicBezTo>
                    <a:pt x="986643" y="145328"/>
                    <a:pt x="918840" y="101523"/>
                    <a:pt x="845322" y="72382"/>
                  </a:cubicBezTo>
                  <a:cubicBezTo>
                    <a:pt x="781709" y="47242"/>
                    <a:pt x="713905" y="33338"/>
                    <a:pt x="645721" y="30862"/>
                  </a:cubicBezTo>
                  <a:cubicBezTo>
                    <a:pt x="645721" y="30672"/>
                    <a:pt x="645721" y="30291"/>
                    <a:pt x="645721" y="30100"/>
                  </a:cubicBezTo>
                  <a:cubicBezTo>
                    <a:pt x="645530" y="13150"/>
                    <a:pt x="631436" y="-373"/>
                    <a:pt x="614676" y="8"/>
                  </a:cubicBezTo>
                  <a:lnTo>
                    <a:pt x="614676" y="8"/>
                  </a:lnTo>
                  <a:cubicBezTo>
                    <a:pt x="532207" y="1341"/>
                    <a:pt x="450309" y="18863"/>
                    <a:pt x="375078" y="51432"/>
                  </a:cubicBezTo>
                  <a:cubicBezTo>
                    <a:pt x="299846" y="84000"/>
                    <a:pt x="231471" y="131425"/>
                    <a:pt x="174714" y="189896"/>
                  </a:cubicBezTo>
                  <a:cubicBezTo>
                    <a:pt x="117957" y="248367"/>
                    <a:pt x="73199" y="317884"/>
                    <a:pt x="43297" y="393116"/>
                  </a:cubicBezTo>
                  <a:cubicBezTo>
                    <a:pt x="13395" y="468347"/>
                    <a:pt x="-1080" y="549293"/>
                    <a:pt x="63" y="629666"/>
                  </a:cubicBezTo>
                  <a:cubicBezTo>
                    <a:pt x="1396" y="710040"/>
                    <a:pt x="18537" y="790033"/>
                    <a:pt x="50344" y="863360"/>
                  </a:cubicBezTo>
                  <a:cubicBezTo>
                    <a:pt x="82151" y="936687"/>
                    <a:pt x="128432" y="1003538"/>
                    <a:pt x="185570" y="1058771"/>
                  </a:cubicBezTo>
                  <a:cubicBezTo>
                    <a:pt x="242708" y="1114004"/>
                    <a:pt x="310512" y="1157810"/>
                    <a:pt x="383839" y="1186760"/>
                  </a:cubicBezTo>
                  <a:cubicBezTo>
                    <a:pt x="447833" y="1212091"/>
                    <a:pt x="516018" y="1226185"/>
                    <a:pt x="584202" y="1228470"/>
                  </a:cubicBezTo>
                  <a:cubicBezTo>
                    <a:pt x="584202" y="1228661"/>
                    <a:pt x="584202" y="1229042"/>
                    <a:pt x="584202" y="1229232"/>
                  </a:cubicBezTo>
                  <a:cubicBezTo>
                    <a:pt x="584393" y="1245802"/>
                    <a:pt x="598106" y="1258944"/>
                    <a:pt x="614485" y="1258563"/>
                  </a:cubicBezTo>
                  <a:lnTo>
                    <a:pt x="614485" y="1258563"/>
                  </a:lnTo>
                  <a:cubicBezTo>
                    <a:pt x="696764" y="1257230"/>
                    <a:pt x="778661" y="1239898"/>
                    <a:pt x="853893" y="1207329"/>
                  </a:cubicBezTo>
                  <a:cubicBezTo>
                    <a:pt x="929124" y="1174951"/>
                    <a:pt x="997499" y="1127527"/>
                    <a:pt x="1054066" y="1069056"/>
                  </a:cubicBezTo>
                  <a:cubicBezTo>
                    <a:pt x="1110632" y="1010585"/>
                    <a:pt x="1155581" y="941258"/>
                    <a:pt x="1185483" y="866026"/>
                  </a:cubicBezTo>
                  <a:cubicBezTo>
                    <a:pt x="1215385" y="790985"/>
                    <a:pt x="1230050" y="710040"/>
                    <a:pt x="1228717" y="629666"/>
                  </a:cubicBezTo>
                  <a:close/>
                  <a:moveTo>
                    <a:pt x="1198815" y="629666"/>
                  </a:moveTo>
                  <a:cubicBezTo>
                    <a:pt x="1197482" y="706231"/>
                    <a:pt x="1181293" y="782224"/>
                    <a:pt x="1151010" y="851742"/>
                  </a:cubicBezTo>
                  <a:cubicBezTo>
                    <a:pt x="1120727" y="921450"/>
                    <a:pt x="1076731" y="984873"/>
                    <a:pt x="1022450" y="1037440"/>
                  </a:cubicBezTo>
                  <a:cubicBezTo>
                    <a:pt x="968169" y="1090007"/>
                    <a:pt x="903603" y="1131527"/>
                    <a:pt x="833895" y="1159143"/>
                  </a:cubicBezTo>
                  <a:cubicBezTo>
                    <a:pt x="764186" y="1186760"/>
                    <a:pt x="689145" y="1200092"/>
                    <a:pt x="614676" y="1198949"/>
                  </a:cubicBezTo>
                  <a:cubicBezTo>
                    <a:pt x="614485" y="1198949"/>
                    <a:pt x="613914" y="1198949"/>
                    <a:pt x="613723" y="1198949"/>
                  </a:cubicBezTo>
                  <a:cubicBezTo>
                    <a:pt x="597725" y="1199140"/>
                    <a:pt x="584964" y="1211901"/>
                    <a:pt x="584393" y="1227518"/>
                  </a:cubicBezTo>
                  <a:cubicBezTo>
                    <a:pt x="516208" y="1222947"/>
                    <a:pt x="449166" y="1206758"/>
                    <a:pt x="386886" y="1179713"/>
                  </a:cubicBezTo>
                  <a:cubicBezTo>
                    <a:pt x="315273" y="1148668"/>
                    <a:pt x="250327" y="1103529"/>
                    <a:pt x="196427" y="1047915"/>
                  </a:cubicBezTo>
                  <a:cubicBezTo>
                    <a:pt x="142526" y="992301"/>
                    <a:pt x="99864" y="926211"/>
                    <a:pt x="71676" y="854599"/>
                  </a:cubicBezTo>
                  <a:cubicBezTo>
                    <a:pt x="43297" y="782986"/>
                    <a:pt x="29584" y="706231"/>
                    <a:pt x="30917" y="629666"/>
                  </a:cubicBezTo>
                  <a:cubicBezTo>
                    <a:pt x="32250" y="553102"/>
                    <a:pt x="48439" y="477299"/>
                    <a:pt x="78913" y="407781"/>
                  </a:cubicBezTo>
                  <a:cubicBezTo>
                    <a:pt x="109196" y="338073"/>
                    <a:pt x="153192" y="274841"/>
                    <a:pt x="207473" y="222274"/>
                  </a:cubicBezTo>
                  <a:cubicBezTo>
                    <a:pt x="261754" y="169898"/>
                    <a:pt x="326129" y="128377"/>
                    <a:pt x="395838" y="100761"/>
                  </a:cubicBezTo>
                  <a:cubicBezTo>
                    <a:pt x="465546" y="73144"/>
                    <a:pt x="540396" y="59812"/>
                    <a:pt x="614866" y="61145"/>
                  </a:cubicBezTo>
                  <a:cubicBezTo>
                    <a:pt x="615247" y="61145"/>
                    <a:pt x="615628" y="61145"/>
                    <a:pt x="615818" y="61145"/>
                  </a:cubicBezTo>
                  <a:cubicBezTo>
                    <a:pt x="632198" y="60955"/>
                    <a:pt x="645149" y="48004"/>
                    <a:pt x="645911" y="31815"/>
                  </a:cubicBezTo>
                  <a:cubicBezTo>
                    <a:pt x="713715" y="36386"/>
                    <a:pt x="780566" y="52575"/>
                    <a:pt x="842656" y="79429"/>
                  </a:cubicBezTo>
                  <a:cubicBezTo>
                    <a:pt x="914269" y="110474"/>
                    <a:pt x="979215" y="155613"/>
                    <a:pt x="1033115" y="211227"/>
                  </a:cubicBezTo>
                  <a:cubicBezTo>
                    <a:pt x="1087015" y="266841"/>
                    <a:pt x="1129678" y="332931"/>
                    <a:pt x="1158057" y="404543"/>
                  </a:cubicBezTo>
                  <a:cubicBezTo>
                    <a:pt x="1186245" y="476156"/>
                    <a:pt x="1200148" y="553102"/>
                    <a:pt x="1198815" y="629666"/>
                  </a:cubicBezTo>
                  <a:close/>
                </a:path>
              </a:pathLst>
            </a:custGeom>
            <a:solidFill>
              <a:schemeClr val="accent1"/>
            </a:solidFill>
            <a:ln w="18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endParaRPr lang="en-IN" sz="1488">
                <a:latin typeface="Helvetica Light" panose="020B0403020202020204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0729D1-668F-4937-8A41-DB9220D8D828}"/>
                </a:ext>
              </a:extLst>
            </p:cNvPr>
            <p:cNvSpPr txBox="1"/>
            <p:nvPr/>
          </p:nvSpPr>
          <p:spPr>
            <a:xfrm>
              <a:off x="1379257" y="5579317"/>
              <a:ext cx="1467429" cy="800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IN" sz="1984" b="1">
                  <a:latin typeface="Helvetica Light" panose="020B0403020202020204"/>
                  <a:cs typeface="Arial" panose="020B0604020202020204" pitchFamily="34" charset="0"/>
                </a:rPr>
                <a:t>4.2:1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IN" sz="1158">
                  <a:latin typeface="Helvetica Light" panose="020B0403020202020204"/>
                  <a:cs typeface="Arial" panose="020B0604020202020204" pitchFamily="34" charset="0"/>
                </a:rPr>
                <a:t>Student-to-faculty ratio</a:t>
              </a:r>
            </a:p>
          </p:txBody>
        </p:sp>
        <p:pic>
          <p:nvPicPr>
            <p:cNvPr id="92" name="Graphic 91">
              <a:extLst>
                <a:ext uri="{FF2B5EF4-FFF2-40B4-BE49-F238E27FC236}">
                  <a16:creationId xmlns:a16="http://schemas.microsoft.com/office/drawing/2014/main" id="{506CFE90-A900-F40C-1AEA-1B5C93BAE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71011" y="5830952"/>
              <a:ext cx="347245" cy="296948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58574BA-B744-41E3-83D2-F386B483D13F}"/>
              </a:ext>
            </a:extLst>
          </p:cNvPr>
          <p:cNvGrpSpPr/>
          <p:nvPr/>
        </p:nvGrpSpPr>
        <p:grpSpPr>
          <a:xfrm>
            <a:off x="7337217" y="4421755"/>
            <a:ext cx="1836594" cy="600131"/>
            <a:chOff x="495300" y="4360735"/>
            <a:chExt cx="2221267" cy="725828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6658782C-EC04-968A-61CC-C9C3ED7A5311}"/>
                </a:ext>
              </a:extLst>
            </p:cNvPr>
            <p:cNvGrpSpPr/>
            <p:nvPr/>
          </p:nvGrpSpPr>
          <p:grpSpPr>
            <a:xfrm>
              <a:off x="495300" y="4360735"/>
              <a:ext cx="708660" cy="725828"/>
              <a:chOff x="1209874" y="1257300"/>
              <a:chExt cx="1228800" cy="1258571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E66CAB9-2BB0-13A6-BF3C-7B3527BA9BC9}"/>
                  </a:ext>
                </a:extLst>
              </p:cNvPr>
              <p:cNvSpPr/>
              <p:nvPr/>
            </p:nvSpPr>
            <p:spPr>
              <a:xfrm>
                <a:off x="1311509" y="1363418"/>
                <a:ext cx="1026077" cy="1026076"/>
              </a:xfrm>
              <a:custGeom>
                <a:avLst/>
                <a:gdLst>
                  <a:gd name="connsiteX0" fmla="*/ 982390 w 982390"/>
                  <a:gd name="connsiteY0" fmla="*/ 491195 h 982389"/>
                  <a:gd name="connsiteX1" fmla="*/ 491195 w 982390"/>
                  <a:gd name="connsiteY1" fmla="*/ 982389 h 982389"/>
                  <a:gd name="connsiteX2" fmla="*/ 0 w 982390"/>
                  <a:gd name="connsiteY2" fmla="*/ 491195 h 982389"/>
                  <a:gd name="connsiteX3" fmla="*/ 491195 w 982390"/>
                  <a:gd name="connsiteY3" fmla="*/ 0 h 982389"/>
                  <a:gd name="connsiteX4" fmla="*/ 982390 w 982390"/>
                  <a:gd name="connsiteY4" fmla="*/ 491195 h 982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390" h="982389">
                    <a:moveTo>
                      <a:pt x="982390" y="491195"/>
                    </a:moveTo>
                    <a:cubicBezTo>
                      <a:pt x="982390" y="762474"/>
                      <a:pt x="762475" y="982389"/>
                      <a:pt x="491195" y="982389"/>
                    </a:cubicBezTo>
                    <a:cubicBezTo>
                      <a:pt x="219916" y="982389"/>
                      <a:pt x="0" y="762474"/>
                      <a:pt x="0" y="491195"/>
                    </a:cubicBezTo>
                    <a:cubicBezTo>
                      <a:pt x="0" y="219915"/>
                      <a:pt x="219916" y="0"/>
                      <a:pt x="491195" y="0"/>
                    </a:cubicBezTo>
                    <a:cubicBezTo>
                      <a:pt x="762475" y="0"/>
                      <a:pt x="982390" y="219915"/>
                      <a:pt x="982390" y="491195"/>
                    </a:cubicBezTo>
                    <a:close/>
                  </a:path>
                </a:pathLst>
              </a:custGeom>
              <a:solidFill>
                <a:schemeClr val="bg1"/>
              </a:solidFill>
              <a:ln w="1890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75605" tIns="37802" rIns="75605" bIns="3780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756026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IN" sz="1488">
                  <a:latin typeface="Helvetica Light" panose="020B0403020202020204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CB259F8-8F1D-0120-A18C-C1698937E1C8}"/>
                  </a:ext>
                </a:extLst>
              </p:cNvPr>
              <p:cNvSpPr/>
              <p:nvPr/>
            </p:nvSpPr>
            <p:spPr>
              <a:xfrm>
                <a:off x="1209874" y="1257300"/>
                <a:ext cx="1228800" cy="1258571"/>
              </a:xfrm>
              <a:custGeom>
                <a:avLst/>
                <a:gdLst>
                  <a:gd name="connsiteX0" fmla="*/ 1228717 w 1228800"/>
                  <a:gd name="connsiteY0" fmla="*/ 629666 h 1258571"/>
                  <a:gd name="connsiteX1" fmla="*/ 1178626 w 1228800"/>
                  <a:gd name="connsiteY1" fmla="*/ 395973 h 1258571"/>
                  <a:gd name="connsiteX2" fmla="*/ 1043591 w 1228800"/>
                  <a:gd name="connsiteY2" fmla="*/ 200562 h 1258571"/>
                  <a:gd name="connsiteX3" fmla="*/ 845322 w 1228800"/>
                  <a:gd name="connsiteY3" fmla="*/ 72382 h 1258571"/>
                  <a:gd name="connsiteX4" fmla="*/ 645721 w 1228800"/>
                  <a:gd name="connsiteY4" fmla="*/ 30862 h 1258571"/>
                  <a:gd name="connsiteX5" fmla="*/ 645721 w 1228800"/>
                  <a:gd name="connsiteY5" fmla="*/ 30100 h 1258571"/>
                  <a:gd name="connsiteX6" fmla="*/ 614676 w 1228800"/>
                  <a:gd name="connsiteY6" fmla="*/ 8 h 1258571"/>
                  <a:gd name="connsiteX7" fmla="*/ 614676 w 1228800"/>
                  <a:gd name="connsiteY7" fmla="*/ 8 h 1258571"/>
                  <a:gd name="connsiteX8" fmla="*/ 375078 w 1228800"/>
                  <a:gd name="connsiteY8" fmla="*/ 51432 h 1258571"/>
                  <a:gd name="connsiteX9" fmla="*/ 174714 w 1228800"/>
                  <a:gd name="connsiteY9" fmla="*/ 189896 h 1258571"/>
                  <a:gd name="connsiteX10" fmla="*/ 43297 w 1228800"/>
                  <a:gd name="connsiteY10" fmla="*/ 393116 h 1258571"/>
                  <a:gd name="connsiteX11" fmla="*/ 63 w 1228800"/>
                  <a:gd name="connsiteY11" fmla="*/ 629666 h 1258571"/>
                  <a:gd name="connsiteX12" fmla="*/ 50344 w 1228800"/>
                  <a:gd name="connsiteY12" fmla="*/ 863360 h 1258571"/>
                  <a:gd name="connsiteX13" fmla="*/ 185570 w 1228800"/>
                  <a:gd name="connsiteY13" fmla="*/ 1058771 h 1258571"/>
                  <a:gd name="connsiteX14" fmla="*/ 383839 w 1228800"/>
                  <a:gd name="connsiteY14" fmla="*/ 1186760 h 1258571"/>
                  <a:gd name="connsiteX15" fmla="*/ 584202 w 1228800"/>
                  <a:gd name="connsiteY15" fmla="*/ 1228470 h 1258571"/>
                  <a:gd name="connsiteX16" fmla="*/ 584202 w 1228800"/>
                  <a:gd name="connsiteY16" fmla="*/ 1229232 h 1258571"/>
                  <a:gd name="connsiteX17" fmla="*/ 614485 w 1228800"/>
                  <a:gd name="connsiteY17" fmla="*/ 1258563 h 1258571"/>
                  <a:gd name="connsiteX18" fmla="*/ 614485 w 1228800"/>
                  <a:gd name="connsiteY18" fmla="*/ 1258563 h 1258571"/>
                  <a:gd name="connsiteX19" fmla="*/ 853893 w 1228800"/>
                  <a:gd name="connsiteY19" fmla="*/ 1207329 h 1258571"/>
                  <a:gd name="connsiteX20" fmla="*/ 1054066 w 1228800"/>
                  <a:gd name="connsiteY20" fmla="*/ 1069056 h 1258571"/>
                  <a:gd name="connsiteX21" fmla="*/ 1185483 w 1228800"/>
                  <a:gd name="connsiteY21" fmla="*/ 866026 h 1258571"/>
                  <a:gd name="connsiteX22" fmla="*/ 1228717 w 1228800"/>
                  <a:gd name="connsiteY22" fmla="*/ 629666 h 1258571"/>
                  <a:gd name="connsiteX23" fmla="*/ 1198815 w 1228800"/>
                  <a:gd name="connsiteY23" fmla="*/ 629666 h 1258571"/>
                  <a:gd name="connsiteX24" fmla="*/ 1151010 w 1228800"/>
                  <a:gd name="connsiteY24" fmla="*/ 851742 h 1258571"/>
                  <a:gd name="connsiteX25" fmla="*/ 1022450 w 1228800"/>
                  <a:gd name="connsiteY25" fmla="*/ 1037440 h 1258571"/>
                  <a:gd name="connsiteX26" fmla="*/ 833895 w 1228800"/>
                  <a:gd name="connsiteY26" fmla="*/ 1159143 h 1258571"/>
                  <a:gd name="connsiteX27" fmla="*/ 614676 w 1228800"/>
                  <a:gd name="connsiteY27" fmla="*/ 1198949 h 1258571"/>
                  <a:gd name="connsiteX28" fmla="*/ 613723 w 1228800"/>
                  <a:gd name="connsiteY28" fmla="*/ 1198949 h 1258571"/>
                  <a:gd name="connsiteX29" fmla="*/ 584393 w 1228800"/>
                  <a:gd name="connsiteY29" fmla="*/ 1227518 h 1258571"/>
                  <a:gd name="connsiteX30" fmla="*/ 386886 w 1228800"/>
                  <a:gd name="connsiteY30" fmla="*/ 1179713 h 1258571"/>
                  <a:gd name="connsiteX31" fmla="*/ 196427 w 1228800"/>
                  <a:gd name="connsiteY31" fmla="*/ 1047915 h 1258571"/>
                  <a:gd name="connsiteX32" fmla="*/ 71676 w 1228800"/>
                  <a:gd name="connsiteY32" fmla="*/ 854599 h 1258571"/>
                  <a:gd name="connsiteX33" fmla="*/ 30917 w 1228800"/>
                  <a:gd name="connsiteY33" fmla="*/ 629666 h 1258571"/>
                  <a:gd name="connsiteX34" fmla="*/ 78913 w 1228800"/>
                  <a:gd name="connsiteY34" fmla="*/ 407781 h 1258571"/>
                  <a:gd name="connsiteX35" fmla="*/ 207473 w 1228800"/>
                  <a:gd name="connsiteY35" fmla="*/ 222274 h 1258571"/>
                  <a:gd name="connsiteX36" fmla="*/ 395838 w 1228800"/>
                  <a:gd name="connsiteY36" fmla="*/ 100761 h 1258571"/>
                  <a:gd name="connsiteX37" fmla="*/ 614866 w 1228800"/>
                  <a:gd name="connsiteY37" fmla="*/ 61145 h 1258571"/>
                  <a:gd name="connsiteX38" fmla="*/ 615818 w 1228800"/>
                  <a:gd name="connsiteY38" fmla="*/ 61145 h 1258571"/>
                  <a:gd name="connsiteX39" fmla="*/ 645911 w 1228800"/>
                  <a:gd name="connsiteY39" fmla="*/ 31815 h 1258571"/>
                  <a:gd name="connsiteX40" fmla="*/ 842656 w 1228800"/>
                  <a:gd name="connsiteY40" fmla="*/ 79429 h 1258571"/>
                  <a:gd name="connsiteX41" fmla="*/ 1033115 w 1228800"/>
                  <a:gd name="connsiteY41" fmla="*/ 211227 h 1258571"/>
                  <a:gd name="connsiteX42" fmla="*/ 1158057 w 1228800"/>
                  <a:gd name="connsiteY42" fmla="*/ 404543 h 1258571"/>
                  <a:gd name="connsiteX43" fmla="*/ 1198815 w 1228800"/>
                  <a:gd name="connsiteY43" fmla="*/ 629666 h 1258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28800" h="1258571">
                    <a:moveTo>
                      <a:pt x="1228717" y="629666"/>
                    </a:moveTo>
                    <a:cubicBezTo>
                      <a:pt x="1227384" y="549293"/>
                      <a:pt x="1210433" y="469300"/>
                      <a:pt x="1178626" y="395973"/>
                    </a:cubicBezTo>
                    <a:cubicBezTo>
                      <a:pt x="1146820" y="322646"/>
                      <a:pt x="1100728" y="255985"/>
                      <a:pt x="1043591" y="200562"/>
                    </a:cubicBezTo>
                    <a:cubicBezTo>
                      <a:pt x="986643" y="145328"/>
                      <a:pt x="918840" y="101523"/>
                      <a:pt x="845322" y="72382"/>
                    </a:cubicBezTo>
                    <a:cubicBezTo>
                      <a:pt x="781709" y="47242"/>
                      <a:pt x="713905" y="33338"/>
                      <a:pt x="645721" y="30862"/>
                    </a:cubicBezTo>
                    <a:cubicBezTo>
                      <a:pt x="645721" y="30672"/>
                      <a:pt x="645721" y="30291"/>
                      <a:pt x="645721" y="30100"/>
                    </a:cubicBezTo>
                    <a:cubicBezTo>
                      <a:pt x="645530" y="13150"/>
                      <a:pt x="631436" y="-373"/>
                      <a:pt x="614676" y="8"/>
                    </a:cubicBezTo>
                    <a:lnTo>
                      <a:pt x="614676" y="8"/>
                    </a:lnTo>
                    <a:cubicBezTo>
                      <a:pt x="532207" y="1341"/>
                      <a:pt x="450309" y="18863"/>
                      <a:pt x="375078" y="51432"/>
                    </a:cubicBezTo>
                    <a:cubicBezTo>
                      <a:pt x="299846" y="84000"/>
                      <a:pt x="231471" y="131425"/>
                      <a:pt x="174714" y="189896"/>
                    </a:cubicBezTo>
                    <a:cubicBezTo>
                      <a:pt x="117957" y="248367"/>
                      <a:pt x="73199" y="317884"/>
                      <a:pt x="43297" y="393116"/>
                    </a:cubicBezTo>
                    <a:cubicBezTo>
                      <a:pt x="13395" y="468347"/>
                      <a:pt x="-1080" y="549293"/>
                      <a:pt x="63" y="629666"/>
                    </a:cubicBezTo>
                    <a:cubicBezTo>
                      <a:pt x="1396" y="710040"/>
                      <a:pt x="18537" y="790033"/>
                      <a:pt x="50344" y="863360"/>
                    </a:cubicBezTo>
                    <a:cubicBezTo>
                      <a:pt x="82151" y="936687"/>
                      <a:pt x="128432" y="1003538"/>
                      <a:pt x="185570" y="1058771"/>
                    </a:cubicBezTo>
                    <a:cubicBezTo>
                      <a:pt x="242708" y="1114004"/>
                      <a:pt x="310512" y="1157810"/>
                      <a:pt x="383839" y="1186760"/>
                    </a:cubicBezTo>
                    <a:cubicBezTo>
                      <a:pt x="447833" y="1212091"/>
                      <a:pt x="516018" y="1226185"/>
                      <a:pt x="584202" y="1228470"/>
                    </a:cubicBezTo>
                    <a:cubicBezTo>
                      <a:pt x="584202" y="1228661"/>
                      <a:pt x="584202" y="1229042"/>
                      <a:pt x="584202" y="1229232"/>
                    </a:cubicBezTo>
                    <a:cubicBezTo>
                      <a:pt x="584393" y="1245802"/>
                      <a:pt x="598106" y="1258944"/>
                      <a:pt x="614485" y="1258563"/>
                    </a:cubicBezTo>
                    <a:lnTo>
                      <a:pt x="614485" y="1258563"/>
                    </a:lnTo>
                    <a:cubicBezTo>
                      <a:pt x="696764" y="1257230"/>
                      <a:pt x="778661" y="1239898"/>
                      <a:pt x="853893" y="1207329"/>
                    </a:cubicBezTo>
                    <a:cubicBezTo>
                      <a:pt x="929124" y="1174951"/>
                      <a:pt x="997499" y="1127527"/>
                      <a:pt x="1054066" y="1069056"/>
                    </a:cubicBezTo>
                    <a:cubicBezTo>
                      <a:pt x="1110632" y="1010585"/>
                      <a:pt x="1155581" y="941258"/>
                      <a:pt x="1185483" y="866026"/>
                    </a:cubicBezTo>
                    <a:cubicBezTo>
                      <a:pt x="1215385" y="790985"/>
                      <a:pt x="1230050" y="710040"/>
                      <a:pt x="1228717" y="629666"/>
                    </a:cubicBezTo>
                    <a:close/>
                    <a:moveTo>
                      <a:pt x="1198815" y="629666"/>
                    </a:moveTo>
                    <a:cubicBezTo>
                      <a:pt x="1197482" y="706231"/>
                      <a:pt x="1181293" y="782224"/>
                      <a:pt x="1151010" y="851742"/>
                    </a:cubicBezTo>
                    <a:cubicBezTo>
                      <a:pt x="1120727" y="921450"/>
                      <a:pt x="1076731" y="984873"/>
                      <a:pt x="1022450" y="1037440"/>
                    </a:cubicBezTo>
                    <a:cubicBezTo>
                      <a:pt x="968169" y="1090007"/>
                      <a:pt x="903603" y="1131527"/>
                      <a:pt x="833895" y="1159143"/>
                    </a:cubicBezTo>
                    <a:cubicBezTo>
                      <a:pt x="764186" y="1186760"/>
                      <a:pt x="689145" y="1200092"/>
                      <a:pt x="614676" y="1198949"/>
                    </a:cubicBezTo>
                    <a:cubicBezTo>
                      <a:pt x="614485" y="1198949"/>
                      <a:pt x="613914" y="1198949"/>
                      <a:pt x="613723" y="1198949"/>
                    </a:cubicBezTo>
                    <a:cubicBezTo>
                      <a:pt x="597725" y="1199140"/>
                      <a:pt x="584964" y="1211901"/>
                      <a:pt x="584393" y="1227518"/>
                    </a:cubicBezTo>
                    <a:cubicBezTo>
                      <a:pt x="516208" y="1222947"/>
                      <a:pt x="449166" y="1206758"/>
                      <a:pt x="386886" y="1179713"/>
                    </a:cubicBezTo>
                    <a:cubicBezTo>
                      <a:pt x="315273" y="1148668"/>
                      <a:pt x="250327" y="1103529"/>
                      <a:pt x="196427" y="1047915"/>
                    </a:cubicBezTo>
                    <a:cubicBezTo>
                      <a:pt x="142526" y="992301"/>
                      <a:pt x="99864" y="926211"/>
                      <a:pt x="71676" y="854599"/>
                    </a:cubicBezTo>
                    <a:cubicBezTo>
                      <a:pt x="43297" y="782986"/>
                      <a:pt x="29584" y="706231"/>
                      <a:pt x="30917" y="629666"/>
                    </a:cubicBezTo>
                    <a:cubicBezTo>
                      <a:pt x="32250" y="553102"/>
                      <a:pt x="48439" y="477299"/>
                      <a:pt x="78913" y="407781"/>
                    </a:cubicBezTo>
                    <a:cubicBezTo>
                      <a:pt x="109196" y="338073"/>
                      <a:pt x="153192" y="274841"/>
                      <a:pt x="207473" y="222274"/>
                    </a:cubicBezTo>
                    <a:cubicBezTo>
                      <a:pt x="261754" y="169898"/>
                      <a:pt x="326129" y="128377"/>
                      <a:pt x="395838" y="100761"/>
                    </a:cubicBezTo>
                    <a:cubicBezTo>
                      <a:pt x="465546" y="73144"/>
                      <a:pt x="540396" y="59812"/>
                      <a:pt x="614866" y="61145"/>
                    </a:cubicBezTo>
                    <a:cubicBezTo>
                      <a:pt x="615247" y="61145"/>
                      <a:pt x="615628" y="61145"/>
                      <a:pt x="615818" y="61145"/>
                    </a:cubicBezTo>
                    <a:cubicBezTo>
                      <a:pt x="632198" y="60955"/>
                      <a:pt x="645149" y="48004"/>
                      <a:pt x="645911" y="31815"/>
                    </a:cubicBezTo>
                    <a:cubicBezTo>
                      <a:pt x="713715" y="36386"/>
                      <a:pt x="780566" y="52575"/>
                      <a:pt x="842656" y="79429"/>
                    </a:cubicBezTo>
                    <a:cubicBezTo>
                      <a:pt x="914269" y="110474"/>
                      <a:pt x="979215" y="155613"/>
                      <a:pt x="1033115" y="211227"/>
                    </a:cubicBezTo>
                    <a:cubicBezTo>
                      <a:pt x="1087015" y="266841"/>
                      <a:pt x="1129678" y="332931"/>
                      <a:pt x="1158057" y="404543"/>
                    </a:cubicBezTo>
                    <a:cubicBezTo>
                      <a:pt x="1186245" y="476156"/>
                      <a:pt x="1200148" y="553102"/>
                      <a:pt x="1198815" y="6296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756026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IN" sz="1488">
                  <a:latin typeface="Helvetica Light" panose="020B0403020202020204"/>
                </a:endParaRP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E6D95E7-10A4-9183-E2FC-78A9AD3016DA}"/>
                </a:ext>
              </a:extLst>
            </p:cNvPr>
            <p:cNvSpPr txBox="1"/>
            <p:nvPr/>
          </p:nvSpPr>
          <p:spPr>
            <a:xfrm>
              <a:off x="1379257" y="4425420"/>
              <a:ext cx="1337310" cy="584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IN" sz="1984" b="1">
                  <a:latin typeface="Helvetica Light" panose="020B0403020202020204"/>
                  <a:cs typeface="Arial" panose="020B0604020202020204" pitchFamily="34" charset="0"/>
                </a:rPr>
                <a:t>~30%</a:t>
              </a:r>
            </a:p>
            <a:p>
              <a:pPr defTabSz="756026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IN" sz="1158">
                  <a:latin typeface="Helvetica Light" panose="020B0403020202020204"/>
                  <a:cs typeface="Arial" panose="020B0604020202020204" pitchFamily="34" charset="0"/>
                </a:rPr>
                <a:t>Female students</a:t>
              </a:r>
            </a:p>
          </p:txBody>
        </p:sp>
        <p:pic>
          <p:nvPicPr>
            <p:cNvPr id="86" name="Graphic 85" descr="Female Profile outline">
              <a:extLst>
                <a:ext uri="{FF2B5EF4-FFF2-40B4-BE49-F238E27FC236}">
                  <a16:creationId xmlns:a16="http://schemas.microsoft.com/office/drawing/2014/main" id="{F0BF38C8-F7B9-5D02-220D-BDA51ABB5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12577" y="4491593"/>
              <a:ext cx="464111" cy="464111"/>
            </a:xfrm>
            <a:prstGeom prst="rect">
              <a:avLst/>
            </a:prstGeom>
          </p:spPr>
        </p:pic>
      </p:grpSp>
      <p:sp>
        <p:nvSpPr>
          <p:cNvPr id="75" name="Slide Number">
            <a:extLst>
              <a:ext uri="{FF2B5EF4-FFF2-40B4-BE49-F238E27FC236}">
                <a16:creationId xmlns:a16="http://schemas.microsoft.com/office/drawing/2014/main" id="{66B2BC1F-C029-3152-E0CA-E1806056B85D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black">
          <a:xfrm>
            <a:off x="9352849" y="6361328"/>
            <a:ext cx="269094" cy="7098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504917">
              <a:defRPr/>
            </a:pPr>
            <a:fld id="{4ABDCABE-3F10-B64C-92F1-862014417034}" type="slidenum">
              <a:rPr lang="en-US" sz="496">
                <a:latin typeface="Helvetica Light" panose="020B0403020202020204"/>
                <a:cs typeface="Helvetica" panose="020B0604020202020204" pitchFamily="34" charset="0"/>
                <a:sym typeface="Calibri" panose="020F0502020204030204" pitchFamily="34" charset="0"/>
              </a:rPr>
              <a:pPr algn="r" defTabSz="504917">
                <a:defRPr/>
              </a:pPr>
              <a:t>7</a:t>
            </a:fld>
            <a:endParaRPr lang="en-US" sz="496">
              <a:latin typeface="Helvetica Light" panose="020B0403020202020204"/>
              <a:cs typeface="Helvetica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61" name="Picture 36" descr="Tsinghua University | Best Architecture Masters">
            <a:extLst>
              <a:ext uri="{FF2B5EF4-FFF2-40B4-BE49-F238E27FC236}">
                <a16:creationId xmlns:a16="http://schemas.microsoft.com/office/drawing/2014/main" id="{18B8CAAC-1561-D4FB-7289-F15C7DF84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862" y="5863557"/>
            <a:ext cx="930164" cy="3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>
            <a:extLst>
              <a:ext uri="{FF2B5EF4-FFF2-40B4-BE49-F238E27FC236}">
                <a16:creationId xmlns:a16="http://schemas.microsoft.com/office/drawing/2014/main" id="{A06435C7-6545-7D6F-B825-441755AB5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828" y="5871565"/>
            <a:ext cx="952506" cy="27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">
            <a:extLst>
              <a:ext uri="{FF2B5EF4-FFF2-40B4-BE49-F238E27FC236}">
                <a16:creationId xmlns:a16="http://schemas.microsoft.com/office/drawing/2014/main" id="{8B1CB665-CF0F-C767-9487-F54B42E3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320" y="5888295"/>
            <a:ext cx="784681" cy="23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1A4C0CC-FEF1-1690-A375-DBDF952C0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274"/>
          <a:stretch/>
        </p:blipFill>
        <p:spPr bwMode="auto">
          <a:xfrm>
            <a:off x="2433488" y="6408093"/>
            <a:ext cx="763916" cy="3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D8E805AB-E204-A13A-6DC7-D1783CFE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0156" y="6320709"/>
            <a:ext cx="448355" cy="4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defined">
            <a:extLst>
              <a:ext uri="{FF2B5EF4-FFF2-40B4-BE49-F238E27FC236}">
                <a16:creationId xmlns:a16="http://schemas.microsoft.com/office/drawing/2014/main" id="{5B096F24-5BE7-75B5-E8D6-1882DB7D1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6289" y="5863557"/>
            <a:ext cx="1028827" cy="33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defined">
            <a:extLst>
              <a:ext uri="{FF2B5EF4-FFF2-40B4-BE49-F238E27FC236}">
                <a16:creationId xmlns:a16="http://schemas.microsoft.com/office/drawing/2014/main" id="{36B09606-4E0A-46EB-77C6-898080BF1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9872" y="6377133"/>
            <a:ext cx="1005244" cy="33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defined">
            <a:extLst>
              <a:ext uri="{FF2B5EF4-FFF2-40B4-BE49-F238E27FC236}">
                <a16:creationId xmlns:a16="http://schemas.microsoft.com/office/drawing/2014/main" id="{F8973AA0-5B5E-CB0C-D5C8-070FD4EF3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1599" y="6459251"/>
            <a:ext cx="876905" cy="17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85E714-5ED0-9AB6-1195-8386FECE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58" y="605765"/>
            <a:ext cx="9134282" cy="653792"/>
          </a:xfrm>
        </p:spPr>
        <p:txBody>
          <a:bodyPr vert="horz">
            <a:normAutofit/>
          </a:bodyPr>
          <a:lstStyle/>
          <a:p>
            <a:r>
              <a:rPr lang="en-US" spc="-25" dirty="0">
                <a:latin typeface="Helvetica Light" panose="020B0403020202020204"/>
                <a:cs typeface="Helvetica" panose="020B0604020202020204" pitchFamily="34" charset="0"/>
              </a:rPr>
              <a:t>A Global University With Local Importance</a:t>
            </a:r>
            <a:endParaRPr lang="en-AE" dirty="0">
              <a:latin typeface="Helvetica Light" panose="020B0403020202020204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FAE89BB-0133-43AF-B409-AD0705C5F4B6}"/>
              </a:ext>
            </a:extLst>
          </p:cNvPr>
          <p:cNvSpPr/>
          <p:nvPr/>
        </p:nvSpPr>
        <p:spPr bwMode="auto">
          <a:xfrm>
            <a:off x="7056536" y="4221409"/>
            <a:ext cx="2835790" cy="918082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9617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763E56D-374A-F884-B5EC-883FE309C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714" y="1691605"/>
            <a:ext cx="5641150" cy="304626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24534" y="4787949"/>
            <a:ext cx="5512321" cy="188897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6258" indent="-236258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Human PPI network embedding space allows for obtaining </a:t>
            </a:r>
            <a:r>
              <a:rPr lang="en-US" b="1" u="sng" dirty="0">
                <a:solidFill>
                  <a:srgbClr val="FF0000"/>
                </a:solidFill>
              </a:rPr>
              <a:t>relevant embeddings using vector summary</a:t>
            </a:r>
          </a:p>
          <a:p>
            <a:pPr marL="236258" indent="-236258">
              <a:buFont typeface="Wingdings" panose="05000000000000000000" pitchFamily="2" charset="2"/>
              <a:buChar char="Ø"/>
            </a:pPr>
            <a:endParaRPr lang="en-US" dirty="0">
              <a:solidFill>
                <a:schemeClr val="tx1"/>
              </a:solidFill>
            </a:endParaRPr>
          </a:p>
          <a:p>
            <a:pPr marL="236258" indent="-236258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Our </a:t>
            </a:r>
            <a:r>
              <a:rPr lang="en-US" b="1" u="sng" dirty="0">
                <a:solidFill>
                  <a:srgbClr val="FF0000"/>
                </a:solidFill>
              </a:rPr>
              <a:t>new </a:t>
            </a:r>
            <a:r>
              <a:rPr lang="en-US" b="1" i="1" u="sng" dirty="0" err="1">
                <a:solidFill>
                  <a:srgbClr val="FF0000"/>
                </a:solidFill>
                <a:latin typeface="Arial Black" panose="020B0A04020102020204" pitchFamily="34" charset="0"/>
              </a:rPr>
              <a:t>Graphlet</a:t>
            </a:r>
            <a:r>
              <a:rPr lang="en-US" b="1" i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 PPMI </a:t>
            </a:r>
            <a:r>
              <a:rPr lang="en-US" b="1" u="sng" dirty="0">
                <a:solidFill>
                  <a:srgbClr val="FF0000"/>
                </a:solidFill>
              </a:rPr>
              <a:t>matrix allows for obtaining the linear properties in the case of </a:t>
            </a:r>
            <a:r>
              <a:rPr lang="en-US" b="1" u="sng" dirty="0" err="1">
                <a:solidFill>
                  <a:srgbClr val="FF0000"/>
                </a:solidFill>
              </a:rPr>
              <a:t>heterophilic</a:t>
            </a:r>
            <a:r>
              <a:rPr lang="en-US" b="1" u="sng" dirty="0">
                <a:solidFill>
                  <a:srgbClr val="FF0000"/>
                </a:solidFill>
              </a:rPr>
              <a:t> datasets (cancer)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7784" y="1187549"/>
            <a:ext cx="524694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3. Relevance of </a:t>
            </a:r>
            <a:r>
              <a:rPr lang="en-US" sz="2400" b="1" u="sng" dirty="0">
                <a:solidFill>
                  <a:srgbClr val="FF0000"/>
                </a:solidFill>
              </a:rPr>
              <a:t>vector summation</a:t>
            </a:r>
            <a:r>
              <a:rPr lang="en-US" sz="2400" dirty="0"/>
              <a:t>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0024" y="1942223"/>
            <a:ext cx="4122216" cy="4743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define </a:t>
            </a:r>
            <a:r>
              <a:rPr lang="en-US" sz="1600" b="1" dirty="0"/>
              <a:t>vector representations </a:t>
            </a:r>
            <a:r>
              <a:rPr lang="en-US" sz="1600" dirty="0"/>
              <a:t>of</a:t>
            </a:r>
          </a:p>
          <a:p>
            <a:endParaRPr lang="en-US" sz="1600" dirty="0"/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1600" b="1" dirty="0"/>
              <a:t>each human </a:t>
            </a:r>
            <a:r>
              <a:rPr lang="en-US" sz="1600" b="1" dirty="0">
                <a:solidFill>
                  <a:srgbClr val="FF0000"/>
                </a:solidFill>
              </a:rPr>
              <a:t>protein complex</a:t>
            </a:r>
          </a:p>
          <a:p>
            <a:r>
              <a:rPr lang="en-US" sz="1600" dirty="0"/>
              <a:t>      (from CORUM v3.0)</a:t>
            </a:r>
          </a:p>
          <a:p>
            <a:endParaRPr lang="en-US" sz="1600" dirty="0"/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sz="1600" b="1" dirty="0"/>
              <a:t>the whole set of </a:t>
            </a:r>
            <a:r>
              <a:rPr lang="en-US" sz="1600" b="1" dirty="0">
                <a:solidFill>
                  <a:srgbClr val="FF0000"/>
                </a:solidFill>
              </a:rPr>
              <a:t>cancer driver genes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of 12 tumors  (from </a:t>
            </a:r>
            <a:r>
              <a:rPr lang="en-US" sz="1600" dirty="0" err="1"/>
              <a:t>IntOgen</a:t>
            </a:r>
            <a:r>
              <a:rPr lang="en-US" sz="1600" dirty="0"/>
              <a:t>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as the </a:t>
            </a:r>
            <a:r>
              <a:rPr lang="en-US" sz="1600" b="1" u="sng" dirty="0">
                <a:solidFill>
                  <a:srgbClr val="FF0000"/>
                </a:solidFill>
              </a:rPr>
              <a:t>sum / average</a:t>
            </a:r>
            <a:r>
              <a:rPr lang="en-US" sz="1600" dirty="0"/>
              <a:t> of the vector representations of their constituent genes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b="1" u="sng" dirty="0"/>
              <a:t>Prediction Accuracy:</a:t>
            </a:r>
          </a:p>
          <a:p>
            <a:endParaRPr lang="en-US" sz="1050" dirty="0"/>
          </a:p>
          <a:p>
            <a:r>
              <a:rPr lang="en-US" sz="1600" dirty="0"/>
              <a:t>In a </a:t>
            </a:r>
            <a:r>
              <a:rPr lang="en-US" sz="1600" b="1" u="sng" dirty="0"/>
              <a:t>leave-one-out</a:t>
            </a:r>
            <a:r>
              <a:rPr lang="en-US" sz="1600" b="1" dirty="0"/>
              <a:t> </a:t>
            </a:r>
            <a:r>
              <a:rPr lang="en-US" sz="1600" dirty="0"/>
              <a:t>experiment, we assess if a gene is part of a </a:t>
            </a:r>
            <a:r>
              <a:rPr lang="en-US" sz="1600" b="1" dirty="0">
                <a:solidFill>
                  <a:srgbClr val="FF0000"/>
                </a:solidFill>
              </a:rPr>
              <a:t>protein complex </a:t>
            </a:r>
            <a:r>
              <a:rPr lang="en-US" sz="1600" dirty="0"/>
              <a:t>based on their </a:t>
            </a:r>
            <a:r>
              <a:rPr lang="en-US" sz="1600" b="1" dirty="0"/>
              <a:t>cosine distances</a:t>
            </a:r>
          </a:p>
          <a:p>
            <a:endParaRPr lang="en-US" sz="1050" dirty="0"/>
          </a:p>
          <a:p>
            <a:r>
              <a:rPr lang="en-US" sz="1600" dirty="0"/>
              <a:t>In a </a:t>
            </a:r>
            <a:r>
              <a:rPr lang="en-US" sz="1600" b="1" u="sng" dirty="0"/>
              <a:t>5-fold cross validation</a:t>
            </a:r>
            <a:r>
              <a:rPr lang="en-US" sz="1600" dirty="0"/>
              <a:t>, we assess if genes are </a:t>
            </a:r>
            <a:r>
              <a:rPr lang="en-US" sz="1600" b="1" dirty="0">
                <a:solidFill>
                  <a:srgbClr val="FF0000"/>
                </a:solidFill>
              </a:rPr>
              <a:t>cancer drivers </a:t>
            </a:r>
            <a:r>
              <a:rPr lang="en-US" sz="1600" dirty="0"/>
              <a:t>based on their </a:t>
            </a:r>
          </a:p>
          <a:p>
            <a:r>
              <a:rPr lang="en-US" sz="1600" b="1" dirty="0"/>
              <a:t>cosine distances</a:t>
            </a:r>
          </a:p>
        </p:txBody>
      </p:sp>
      <p:sp>
        <p:nvSpPr>
          <p:cNvPr id="12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9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954C81C5-D0D1-40FC-8A28-DF008CCE35FB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027">
            <a:extLst>
              <a:ext uri="{FF2B5EF4-FFF2-40B4-BE49-F238E27FC236}">
                <a16:creationId xmlns:a16="http://schemas.microsoft.com/office/drawing/2014/main" id="{B40AE6CB-1B2B-4165-87D2-EF2528D81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</p:spTree>
    <p:extLst>
      <p:ext uri="{BB962C8B-B14F-4D97-AF65-F5344CB8AC3E}">
        <p14:creationId xmlns:p14="http://schemas.microsoft.com/office/powerpoint/2010/main" val="13193096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008" y="1942223"/>
            <a:ext cx="3633192" cy="2411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</a:t>
            </a:r>
            <a:r>
              <a:rPr lang="en-US" b="1" dirty="0"/>
              <a:t>prioritize genes based on: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their cosine distance </a:t>
            </a:r>
            <a:r>
              <a:rPr lang="en-US" dirty="0"/>
              <a:t>from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average embedding </a:t>
            </a:r>
            <a:r>
              <a:rPr lang="en-US" dirty="0"/>
              <a:t>of </a:t>
            </a:r>
            <a:r>
              <a:rPr lang="en-US" b="1" dirty="0"/>
              <a:t>cancer driver genes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(smallest cosine distance first). </a:t>
            </a:r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17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8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784" y="1187549"/>
            <a:ext cx="563968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Predicting new cancer-related genes: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45" y="1978468"/>
            <a:ext cx="5695950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0192" y="2067007"/>
            <a:ext cx="1620957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Cancer drivers</a:t>
            </a:r>
            <a:endParaRPr lang="sr-Latn-RS" sz="1600" b="1" dirty="0"/>
          </a:p>
        </p:txBody>
      </p:sp>
      <p:sp>
        <p:nvSpPr>
          <p:cNvPr id="16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0640C489-2845-4DE6-970A-4C94EB645F82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027">
            <a:extLst>
              <a:ext uri="{FF2B5EF4-FFF2-40B4-BE49-F238E27FC236}">
                <a16:creationId xmlns:a16="http://schemas.microsoft.com/office/drawing/2014/main" id="{90376934-B812-4EF4-A40A-0430CA536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</p:spTree>
    <p:extLst>
      <p:ext uri="{BB962C8B-B14F-4D97-AF65-F5344CB8AC3E}">
        <p14:creationId xmlns:p14="http://schemas.microsoft.com/office/powerpoint/2010/main" val="1156791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007" y="1942223"/>
            <a:ext cx="3683929" cy="5245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</a:t>
            </a:r>
            <a:r>
              <a:rPr lang="en-US" b="1" dirty="0"/>
              <a:t>prioritize genes based on: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their cosine distance </a:t>
            </a:r>
            <a:r>
              <a:rPr lang="en-US" dirty="0"/>
              <a:t>from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average embedding </a:t>
            </a:r>
            <a:r>
              <a:rPr lang="en-US" dirty="0"/>
              <a:t>of </a:t>
            </a:r>
            <a:r>
              <a:rPr lang="en-US" b="1" dirty="0"/>
              <a:t>cancer driver genes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(smallest cosine distance first). </a:t>
            </a:r>
          </a:p>
          <a:p>
            <a:endParaRPr lang="en-US" dirty="0"/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80% </a:t>
            </a:r>
            <a:r>
              <a:rPr lang="en-US" dirty="0">
                <a:solidFill>
                  <a:srgbClr val="FF0000"/>
                </a:solidFill>
              </a:rPr>
              <a:t>(12/15) are validated in the literature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93.3%</a:t>
            </a:r>
            <a:r>
              <a:rPr lang="en-US" dirty="0">
                <a:solidFill>
                  <a:srgbClr val="FF0000"/>
                </a:solidFill>
              </a:rPr>
              <a:t> (14/15) have significant association with patient survival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n-US" sz="900" dirty="0"/>
          </a:p>
          <a:p>
            <a:r>
              <a:rPr lang="en-US" dirty="0"/>
              <a:t>Interestingly, DHX37, which is not verified in the literature, has recently been characterized as a potential target of immunotherapy in mice (</a:t>
            </a:r>
            <a:r>
              <a:rPr lang="en-US" dirty="0" err="1"/>
              <a:t>Alfei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2019).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176" y="2239704"/>
            <a:ext cx="6250844" cy="290828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608943-DE14-82EF-C1A6-4CC3E5E07764}"/>
              </a:ext>
            </a:extLst>
          </p:cNvPr>
          <p:cNvSpPr txBox="1"/>
          <p:nvPr/>
        </p:nvSpPr>
        <p:spPr>
          <a:xfrm>
            <a:off x="4462806" y="1979637"/>
            <a:ext cx="4864249" cy="292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Table. The top 15 prioritized genes and their validations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E32308-CBF5-A3D0-6077-A55A4ED87282}"/>
              </a:ext>
            </a:extLst>
          </p:cNvPr>
          <p:cNvSpPr/>
          <p:nvPr/>
        </p:nvSpPr>
        <p:spPr>
          <a:xfrm>
            <a:off x="3928474" y="5531032"/>
            <a:ext cx="6008382" cy="87256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6258" indent="-236258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Our simple methodology allows for </a:t>
            </a:r>
          </a:p>
          <a:p>
            <a:r>
              <a:rPr lang="en-US" b="1" dirty="0">
                <a:solidFill>
                  <a:srgbClr val="FF0000"/>
                </a:solidFill>
              </a:rPr>
              <a:t>	predicting new cancer-related genes </a:t>
            </a:r>
            <a:r>
              <a:rPr lang="en-US" dirty="0">
                <a:solidFill>
                  <a:schemeClr val="tx1"/>
                </a:solidFill>
              </a:rPr>
              <a:t>by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using </a:t>
            </a:r>
          </a:p>
          <a:p>
            <a:r>
              <a:rPr lang="en-US" b="1" dirty="0">
                <a:solidFill>
                  <a:srgbClr val="FF0000"/>
                </a:solidFill>
              </a:rPr>
              <a:t>    			</a:t>
            </a:r>
            <a:r>
              <a:rPr lang="en-US" b="1" u="sng" dirty="0">
                <a:solidFill>
                  <a:srgbClr val="FF0000"/>
                </a:solidFill>
              </a:rPr>
              <a:t>simple vector operations</a:t>
            </a:r>
          </a:p>
        </p:txBody>
      </p:sp>
      <p:sp>
        <p:nvSpPr>
          <p:cNvPr id="17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18" name="Google Shape;280;p18"/>
          <p:cNvSpPr txBox="1"/>
          <p:nvPr/>
        </p:nvSpPr>
        <p:spPr>
          <a:xfrm>
            <a:off x="255489" y="6892472"/>
            <a:ext cx="9217024" cy="54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Sergio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Doria-Belenguer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Alexandros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Xenos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Gaia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Ceddia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Noël </a:t>
            </a:r>
            <a:r>
              <a:rPr lang="en-US" sz="1100" dirty="0" err="1">
                <a:solidFill>
                  <a:schemeClr val="accent3">
                    <a:lumMod val="65000"/>
                  </a:schemeClr>
                </a:solidFill>
              </a:rPr>
              <a:t>Malod-Dognin</a:t>
            </a:r>
            <a:r>
              <a:rPr lang="en-US" sz="1100" dirty="0">
                <a:solidFill>
                  <a:schemeClr val="accent3">
                    <a:lumMod val="65000"/>
                  </a:schemeClr>
                </a:solidFill>
              </a:rPr>
              <a:t>,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Nataša</a:t>
            </a:r>
            <a:r>
              <a:rPr lang="en-US" sz="1100" b="1" dirty="0">
                <a:solidFill>
                  <a:schemeClr val="accent3">
                    <a:lumMod val="65000"/>
                  </a:schemeClr>
                </a:solidFill>
              </a:rPr>
              <a:t> </a:t>
            </a:r>
            <a:r>
              <a:rPr lang="en-US" sz="1100" b="1" dirty="0" err="1">
                <a:solidFill>
                  <a:schemeClr val="accent3">
                    <a:lumMod val="65000"/>
                  </a:schemeClr>
                </a:solidFill>
              </a:rPr>
              <a:t>Pržulj</a:t>
            </a:r>
            <a:r>
              <a:rPr kumimoji="0" lang="en-GB" sz="11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100" kern="0" dirty="0" err="1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100" kern="0" dirty="0">
                <a:solidFill>
                  <a:schemeClr val="accent3">
                    <a:lumMod val="65000"/>
                  </a:schemeClr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100" b="1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784" y="1187549"/>
            <a:ext cx="5639685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Predicting new cancer-related genes: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8DCB3285-8C65-4368-8765-F01914AD345B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027">
            <a:extLst>
              <a:ext uri="{FF2B5EF4-FFF2-40B4-BE49-F238E27FC236}">
                <a16:creationId xmlns:a16="http://schemas.microsoft.com/office/drawing/2014/main" id="{E70A25B7-27A3-434A-B351-3972A5F6B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Linearizing the embedding space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PPI network of human</a:t>
            </a:r>
          </a:p>
        </p:txBody>
      </p:sp>
    </p:spTree>
    <p:extLst>
      <p:ext uri="{BB962C8B-B14F-4D97-AF65-F5344CB8AC3E}">
        <p14:creationId xmlns:p14="http://schemas.microsoft.com/office/powerpoint/2010/main" val="35229068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DF30E2-B80F-496A-89D5-5D4A35DC421A}"/>
              </a:ext>
            </a:extLst>
          </p:cNvPr>
          <p:cNvSpPr/>
          <p:nvPr/>
        </p:nvSpPr>
        <p:spPr>
          <a:xfrm>
            <a:off x="228950" y="1358665"/>
            <a:ext cx="9491882" cy="1323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u="sng" dirty="0"/>
              <a:t>Joint embedding</a:t>
            </a:r>
            <a:r>
              <a:rPr lang="en-US" b="1" dirty="0"/>
              <a:t>: embed functional annotations </a:t>
            </a:r>
            <a:r>
              <a:rPr lang="en-US" dirty="0"/>
              <a:t>into the PPI network embedding space of genes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Use the annotations’ embedding to capture the functional organization of the embedding space </a:t>
            </a:r>
          </a:p>
        </p:txBody>
      </p:sp>
      <p:pic>
        <p:nvPicPr>
          <p:cNvPr id="2" name="Picture 58">
            <a:extLst>
              <a:ext uri="{FF2B5EF4-FFF2-40B4-BE49-F238E27FC236}">
                <a16:creationId xmlns:a16="http://schemas.microsoft.com/office/drawing/2014/main" id="{537F12E9-33CC-B682-BB35-7F80824FB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53" t="30303" r="10000" b="17011"/>
          <a:stretch/>
        </p:blipFill>
        <p:spPr>
          <a:xfrm>
            <a:off x="3018968" y="2668337"/>
            <a:ext cx="4480524" cy="2987486"/>
          </a:xfrm>
          <a:prstGeom prst="rect">
            <a:avLst/>
          </a:prstGeom>
        </p:spPr>
      </p:pic>
      <p:pic>
        <p:nvPicPr>
          <p:cNvPr id="4" name="Picture 57">
            <a:extLst>
              <a:ext uri="{FF2B5EF4-FFF2-40B4-BE49-F238E27FC236}">
                <a16:creationId xmlns:a16="http://schemas.microsoft.com/office/drawing/2014/main" id="{DCA8CCB5-D184-75FF-053C-E6F1A02B0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24" t="42452" r="68879" b="16934"/>
          <a:stretch/>
        </p:blipFill>
        <p:spPr>
          <a:xfrm>
            <a:off x="571762" y="3061490"/>
            <a:ext cx="1955293" cy="2302901"/>
          </a:xfrm>
          <a:prstGeom prst="rect">
            <a:avLst/>
          </a:prstGeom>
        </p:spPr>
      </p:pic>
      <p:sp>
        <p:nvSpPr>
          <p:cNvPr id="5" name="Equals 27">
            <a:extLst>
              <a:ext uri="{FF2B5EF4-FFF2-40B4-BE49-F238E27FC236}">
                <a16:creationId xmlns:a16="http://schemas.microsoft.com/office/drawing/2014/main" id="{4EFAEA2A-4CF5-045C-9665-A90348ECEDC1}"/>
              </a:ext>
            </a:extLst>
          </p:cNvPr>
          <p:cNvSpPr/>
          <p:nvPr/>
        </p:nvSpPr>
        <p:spPr>
          <a:xfrm>
            <a:off x="2855078" y="3792320"/>
            <a:ext cx="379727" cy="250943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Isosceles Triangle 10">
            <a:extLst>
              <a:ext uri="{FF2B5EF4-FFF2-40B4-BE49-F238E27FC236}">
                <a16:creationId xmlns:a16="http://schemas.microsoft.com/office/drawing/2014/main" id="{CB9A8609-F57B-8CA4-3420-64105B067728}"/>
              </a:ext>
            </a:extLst>
          </p:cNvPr>
          <p:cNvSpPr/>
          <p:nvPr/>
        </p:nvSpPr>
        <p:spPr>
          <a:xfrm>
            <a:off x="2144182" y="4656622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Isosceles Triangle 31">
            <a:extLst>
              <a:ext uri="{FF2B5EF4-FFF2-40B4-BE49-F238E27FC236}">
                <a16:creationId xmlns:a16="http://schemas.microsoft.com/office/drawing/2014/main" id="{6FAA65BC-9A2B-2794-C33A-D1C6333B55FF}"/>
              </a:ext>
            </a:extLst>
          </p:cNvPr>
          <p:cNvSpPr/>
          <p:nvPr/>
        </p:nvSpPr>
        <p:spPr>
          <a:xfrm>
            <a:off x="2144182" y="4893957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Isosceles Triangle 32">
            <a:extLst>
              <a:ext uri="{FF2B5EF4-FFF2-40B4-BE49-F238E27FC236}">
                <a16:creationId xmlns:a16="http://schemas.microsoft.com/office/drawing/2014/main" id="{E113F3C7-797F-D50F-BE07-DE3F12BA4F61}"/>
              </a:ext>
            </a:extLst>
          </p:cNvPr>
          <p:cNvSpPr/>
          <p:nvPr/>
        </p:nvSpPr>
        <p:spPr>
          <a:xfrm>
            <a:off x="2144182" y="5158207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" name="Group 28">
            <a:extLst>
              <a:ext uri="{FF2B5EF4-FFF2-40B4-BE49-F238E27FC236}">
                <a16:creationId xmlns:a16="http://schemas.microsoft.com/office/drawing/2014/main" id="{54DF7A1A-FED1-8FC7-B596-82CF5CB0C31B}"/>
              </a:ext>
            </a:extLst>
          </p:cNvPr>
          <p:cNvGrpSpPr/>
          <p:nvPr/>
        </p:nvGrpSpPr>
        <p:grpSpPr>
          <a:xfrm>
            <a:off x="6054390" y="2689856"/>
            <a:ext cx="1264078" cy="955234"/>
            <a:chOff x="7580671" y="2432483"/>
            <a:chExt cx="1528838" cy="115530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C34800-841D-37E8-94D5-328488F4975C}"/>
                </a:ext>
              </a:extLst>
            </p:cNvPr>
            <p:cNvSpPr/>
            <p:nvPr/>
          </p:nvSpPr>
          <p:spPr>
            <a:xfrm>
              <a:off x="7837126" y="2452147"/>
              <a:ext cx="1272383" cy="1135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158" dirty="0">
                  <a:solidFill>
                    <a:srgbClr val="282828"/>
                  </a:solidFill>
                  <a:latin typeface="Arial" panose="020B0604020202020204" pitchFamily="34" charset="0"/>
                </a:rPr>
                <a:t>Genes</a:t>
              </a:r>
              <a:endParaRPr lang="es-ES" dirty="0">
                <a:solidFill>
                  <a:srgbClr val="282828"/>
                </a:solidFill>
                <a:latin typeface="Arial" panose="020B0604020202020204" pitchFamily="34" charset="0"/>
              </a:endParaRPr>
            </a:p>
            <a:p>
              <a:r>
                <a:rPr lang="es-ES" sz="1158" dirty="0">
                  <a:solidFill>
                    <a:srgbClr val="282828"/>
                  </a:solidFill>
                  <a:latin typeface="Arial" panose="020B0604020202020204" pitchFamily="34" charset="0"/>
                </a:rPr>
                <a:t>Functions</a:t>
              </a:r>
              <a:endParaRPr lang="es-ES" dirty="0"/>
            </a:p>
            <a:p>
              <a:br>
                <a:rPr lang="es-ES" dirty="0"/>
              </a:br>
              <a:endParaRPr lang="es-ES" dirty="0"/>
            </a:p>
          </p:txBody>
        </p:sp>
        <p:sp>
          <p:nvSpPr>
            <p:cNvPr id="12" name="Oval 36">
              <a:extLst>
                <a:ext uri="{FF2B5EF4-FFF2-40B4-BE49-F238E27FC236}">
                  <a16:creationId xmlns:a16="http://schemas.microsoft.com/office/drawing/2014/main" id="{C2AF44BA-EAC4-B6B3-31CA-66024D42D855}"/>
                </a:ext>
              </a:extLst>
            </p:cNvPr>
            <p:cNvSpPr/>
            <p:nvPr/>
          </p:nvSpPr>
          <p:spPr>
            <a:xfrm>
              <a:off x="7724580" y="2526152"/>
              <a:ext cx="142043" cy="12472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3" name="Isosceles Triangle 37">
              <a:extLst>
                <a:ext uri="{FF2B5EF4-FFF2-40B4-BE49-F238E27FC236}">
                  <a16:creationId xmlns:a16="http://schemas.microsoft.com/office/drawing/2014/main" id="{2276FA2E-833F-240F-F92E-EF018748B6C9}"/>
                </a:ext>
              </a:extLst>
            </p:cNvPr>
            <p:cNvSpPr/>
            <p:nvPr/>
          </p:nvSpPr>
          <p:spPr>
            <a:xfrm>
              <a:off x="7706824" y="2759046"/>
              <a:ext cx="177553" cy="159798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426465-6217-7AD1-B38B-8FE751ED68A4}"/>
                </a:ext>
              </a:extLst>
            </p:cNvPr>
            <p:cNvSpPr/>
            <p:nvPr/>
          </p:nvSpPr>
          <p:spPr>
            <a:xfrm>
              <a:off x="7580671" y="2432483"/>
              <a:ext cx="1272383" cy="64633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5" name="Isosceles Triangle 42">
            <a:extLst>
              <a:ext uri="{FF2B5EF4-FFF2-40B4-BE49-F238E27FC236}">
                <a16:creationId xmlns:a16="http://schemas.microsoft.com/office/drawing/2014/main" id="{9D791BC2-2167-9B40-286E-CDC88ABCFCA1}"/>
              </a:ext>
            </a:extLst>
          </p:cNvPr>
          <p:cNvSpPr/>
          <p:nvPr/>
        </p:nvSpPr>
        <p:spPr>
          <a:xfrm rot="11646381">
            <a:off x="4434544" y="3944666"/>
            <a:ext cx="669012" cy="29474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18" name="Straight Connector 44">
            <a:extLst>
              <a:ext uri="{FF2B5EF4-FFF2-40B4-BE49-F238E27FC236}">
                <a16:creationId xmlns:a16="http://schemas.microsoft.com/office/drawing/2014/main" id="{974774C6-631C-91EF-1672-93009F76A1AA}"/>
              </a:ext>
            </a:extLst>
          </p:cNvPr>
          <p:cNvCxnSpPr>
            <a:cxnSpLocks/>
          </p:cNvCxnSpPr>
          <p:nvPr/>
        </p:nvCxnSpPr>
        <p:spPr>
          <a:xfrm flipV="1">
            <a:off x="4713017" y="3800449"/>
            <a:ext cx="998381" cy="42021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30">
            <a:extLst>
              <a:ext uri="{FF2B5EF4-FFF2-40B4-BE49-F238E27FC236}">
                <a16:creationId xmlns:a16="http://schemas.microsoft.com/office/drawing/2014/main" id="{DF30A808-1E8A-F658-A2AC-0DCCBB39FC18}"/>
              </a:ext>
            </a:extLst>
          </p:cNvPr>
          <p:cNvCxnSpPr>
            <a:cxnSpLocks/>
          </p:cNvCxnSpPr>
          <p:nvPr/>
        </p:nvCxnSpPr>
        <p:spPr>
          <a:xfrm flipH="1" flipV="1">
            <a:off x="4135819" y="3306409"/>
            <a:ext cx="577198" cy="906127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20" name="Table 47">
            <a:extLst>
              <a:ext uri="{FF2B5EF4-FFF2-40B4-BE49-F238E27FC236}">
                <a16:creationId xmlns:a16="http://schemas.microsoft.com/office/drawing/2014/main" id="{8E921CBE-0ABD-CDDA-83C9-2ED9099D7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071954"/>
              </p:ext>
            </p:extLst>
          </p:nvPr>
        </p:nvGraphicFramePr>
        <p:xfrm>
          <a:off x="7686616" y="3041371"/>
          <a:ext cx="1654912" cy="1216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834">
                  <a:extLst>
                    <a:ext uri="{9D8B030D-6E8A-4147-A177-3AD203B41FA5}">
                      <a16:colId xmlns:a16="http://schemas.microsoft.com/office/drawing/2014/main" val="2890231389"/>
                    </a:ext>
                  </a:extLst>
                </a:gridCol>
                <a:gridCol w="439933">
                  <a:extLst>
                    <a:ext uri="{9D8B030D-6E8A-4147-A177-3AD203B41FA5}">
                      <a16:colId xmlns:a16="http://schemas.microsoft.com/office/drawing/2014/main" val="527818846"/>
                    </a:ext>
                  </a:extLst>
                </a:gridCol>
                <a:gridCol w="341441">
                  <a:extLst>
                    <a:ext uri="{9D8B030D-6E8A-4147-A177-3AD203B41FA5}">
                      <a16:colId xmlns:a16="http://schemas.microsoft.com/office/drawing/2014/main" val="2514457042"/>
                    </a:ext>
                  </a:extLst>
                </a:gridCol>
                <a:gridCol w="386704">
                  <a:extLst>
                    <a:ext uri="{9D8B030D-6E8A-4147-A177-3AD203B41FA5}">
                      <a16:colId xmlns:a16="http://schemas.microsoft.com/office/drawing/2014/main" val="3087098713"/>
                    </a:ext>
                  </a:extLst>
                </a:gridCol>
              </a:tblGrid>
              <a:tr h="302419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solidFill>
                            <a:schemeClr val="accent1"/>
                          </a:solidFill>
                        </a:rPr>
                        <a:t>FMM</a:t>
                      </a:r>
                      <a:endParaRPr lang="es-ES" sz="1400" dirty="0">
                        <a:solidFill>
                          <a:schemeClr val="accent1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108321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76411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50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31175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50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50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96544"/>
                  </a:ext>
                </a:extLst>
              </a:tr>
            </a:tbl>
          </a:graphicData>
        </a:graphic>
      </p:graphicFrame>
      <p:sp>
        <p:nvSpPr>
          <p:cNvPr id="21" name="Isosceles Triangle 51">
            <a:extLst>
              <a:ext uri="{FF2B5EF4-FFF2-40B4-BE49-F238E27FC236}">
                <a16:creationId xmlns:a16="http://schemas.microsoft.com/office/drawing/2014/main" id="{3ED2320F-459A-45EA-4209-C44276F5E0B0}"/>
              </a:ext>
            </a:extLst>
          </p:cNvPr>
          <p:cNvSpPr/>
          <p:nvPr/>
        </p:nvSpPr>
        <p:spPr>
          <a:xfrm>
            <a:off x="7878649" y="3436388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Isosceles Triangle 52">
            <a:extLst>
              <a:ext uri="{FF2B5EF4-FFF2-40B4-BE49-F238E27FC236}">
                <a16:creationId xmlns:a16="http://schemas.microsoft.com/office/drawing/2014/main" id="{90EB1BCB-8CAA-E4A2-1771-FCA9050DFE31}"/>
              </a:ext>
            </a:extLst>
          </p:cNvPr>
          <p:cNvSpPr/>
          <p:nvPr/>
        </p:nvSpPr>
        <p:spPr>
          <a:xfrm>
            <a:off x="7878649" y="3724801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Isosceles Triangle 53">
            <a:extLst>
              <a:ext uri="{FF2B5EF4-FFF2-40B4-BE49-F238E27FC236}">
                <a16:creationId xmlns:a16="http://schemas.microsoft.com/office/drawing/2014/main" id="{9A69C414-5F0C-7DC4-D474-532D6B15A1BE}"/>
              </a:ext>
            </a:extLst>
          </p:cNvPr>
          <p:cNvSpPr/>
          <p:nvPr/>
        </p:nvSpPr>
        <p:spPr>
          <a:xfrm>
            <a:off x="7878648" y="4007752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Isosceles Triangle 54">
            <a:extLst>
              <a:ext uri="{FF2B5EF4-FFF2-40B4-BE49-F238E27FC236}">
                <a16:creationId xmlns:a16="http://schemas.microsoft.com/office/drawing/2014/main" id="{62DC535D-44D6-14A9-F014-89BE9E5E712E}"/>
              </a:ext>
            </a:extLst>
          </p:cNvPr>
          <p:cNvSpPr/>
          <p:nvPr/>
        </p:nvSpPr>
        <p:spPr>
          <a:xfrm>
            <a:off x="8318492" y="3134825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5" name="Isosceles Triangle 55">
            <a:extLst>
              <a:ext uri="{FF2B5EF4-FFF2-40B4-BE49-F238E27FC236}">
                <a16:creationId xmlns:a16="http://schemas.microsoft.com/office/drawing/2014/main" id="{31C490D0-330B-9280-B924-563959989ECE}"/>
              </a:ext>
            </a:extLst>
          </p:cNvPr>
          <p:cNvSpPr/>
          <p:nvPr/>
        </p:nvSpPr>
        <p:spPr>
          <a:xfrm>
            <a:off x="8698159" y="3134825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Isosceles Triangle 56">
            <a:extLst>
              <a:ext uri="{FF2B5EF4-FFF2-40B4-BE49-F238E27FC236}">
                <a16:creationId xmlns:a16="http://schemas.microsoft.com/office/drawing/2014/main" id="{C9A4E616-1F80-F376-CCE6-C272B6FB810C}"/>
              </a:ext>
            </a:extLst>
          </p:cNvPr>
          <p:cNvSpPr/>
          <p:nvPr/>
        </p:nvSpPr>
        <p:spPr>
          <a:xfrm>
            <a:off x="9033291" y="3134825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E7E4C40A-30C0-0F0A-1F7B-44E7167FAB1A}"/>
              </a:ext>
            </a:extLst>
          </p:cNvPr>
          <p:cNvSpPr txBox="1"/>
          <p:nvPr/>
        </p:nvSpPr>
        <p:spPr>
          <a:xfrm>
            <a:off x="4623707" y="3867583"/>
            <a:ext cx="44916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Ɵ</a:t>
            </a:r>
            <a:r>
              <a:rPr lang="es-ES" b="1" baseline="-25000" dirty="0">
                <a:solidFill>
                  <a:schemeClr val="accent1"/>
                </a:solidFill>
              </a:rPr>
              <a:t>1</a:t>
            </a:r>
            <a:endParaRPr lang="es-ES" b="1" dirty="0">
              <a:solidFill>
                <a:schemeClr val="accent1"/>
              </a:solidFill>
            </a:endParaRPr>
          </a:p>
        </p:txBody>
      </p:sp>
      <p:cxnSp>
        <p:nvCxnSpPr>
          <p:cNvPr id="30" name="Straight Connector 60">
            <a:extLst>
              <a:ext uri="{FF2B5EF4-FFF2-40B4-BE49-F238E27FC236}">
                <a16:creationId xmlns:a16="http://schemas.microsoft.com/office/drawing/2014/main" id="{02C28D95-7829-8944-63A8-5045B95423CD}"/>
              </a:ext>
            </a:extLst>
          </p:cNvPr>
          <p:cNvCxnSpPr>
            <a:cxnSpLocks/>
          </p:cNvCxnSpPr>
          <p:nvPr/>
        </p:nvCxnSpPr>
        <p:spPr>
          <a:xfrm flipH="1" flipV="1">
            <a:off x="4740518" y="4236214"/>
            <a:ext cx="471689" cy="789868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Flowchart: Delay 50">
            <a:extLst>
              <a:ext uri="{FF2B5EF4-FFF2-40B4-BE49-F238E27FC236}">
                <a16:creationId xmlns:a16="http://schemas.microsoft.com/office/drawing/2014/main" id="{AED3C8D0-F603-8973-263F-3431DEBAD703}"/>
              </a:ext>
            </a:extLst>
          </p:cNvPr>
          <p:cNvSpPr/>
          <p:nvPr/>
        </p:nvSpPr>
        <p:spPr>
          <a:xfrm rot="8837659">
            <a:off x="4504987" y="4069744"/>
            <a:ext cx="211368" cy="392812"/>
          </a:xfrm>
          <a:prstGeom prst="flowChartDelay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TextBox 64">
            <a:extLst>
              <a:ext uri="{FF2B5EF4-FFF2-40B4-BE49-F238E27FC236}">
                <a16:creationId xmlns:a16="http://schemas.microsoft.com/office/drawing/2014/main" id="{1C62EE3B-0125-D1D7-875A-19EC581DA115}"/>
              </a:ext>
            </a:extLst>
          </p:cNvPr>
          <p:cNvSpPr txBox="1"/>
          <p:nvPr/>
        </p:nvSpPr>
        <p:spPr>
          <a:xfrm>
            <a:off x="4217774" y="4124790"/>
            <a:ext cx="44916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Ɵ</a:t>
            </a:r>
            <a:r>
              <a:rPr lang="es-ES" b="1" baseline="-25000" dirty="0">
                <a:solidFill>
                  <a:schemeClr val="accent1"/>
                </a:solidFill>
              </a:rPr>
              <a:t>2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39" name="Isosceles Triangle 66">
            <a:extLst>
              <a:ext uri="{FF2B5EF4-FFF2-40B4-BE49-F238E27FC236}">
                <a16:creationId xmlns:a16="http://schemas.microsoft.com/office/drawing/2014/main" id="{3BC7A763-5E9E-8569-A65F-C0FCCA6F1E47}"/>
              </a:ext>
            </a:extLst>
          </p:cNvPr>
          <p:cNvSpPr/>
          <p:nvPr/>
        </p:nvSpPr>
        <p:spPr>
          <a:xfrm rot="17150168">
            <a:off x="4560526" y="4144792"/>
            <a:ext cx="669012" cy="294745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40" name="Straight Connector 65">
            <a:extLst>
              <a:ext uri="{FF2B5EF4-FFF2-40B4-BE49-F238E27FC236}">
                <a16:creationId xmlns:a16="http://schemas.microsoft.com/office/drawing/2014/main" id="{69B3E067-3B83-C8F8-0FC4-2238376E2A56}"/>
              </a:ext>
            </a:extLst>
          </p:cNvPr>
          <p:cNvCxnSpPr>
            <a:cxnSpLocks/>
          </p:cNvCxnSpPr>
          <p:nvPr/>
        </p:nvCxnSpPr>
        <p:spPr>
          <a:xfrm flipV="1">
            <a:off x="4885972" y="3731349"/>
            <a:ext cx="998381" cy="42021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67">
            <a:extLst>
              <a:ext uri="{FF2B5EF4-FFF2-40B4-BE49-F238E27FC236}">
                <a16:creationId xmlns:a16="http://schemas.microsoft.com/office/drawing/2014/main" id="{41E6A214-A5A3-F01E-37A1-37E69FF5ACDC}"/>
              </a:ext>
            </a:extLst>
          </p:cNvPr>
          <p:cNvSpPr txBox="1"/>
          <p:nvPr/>
        </p:nvSpPr>
        <p:spPr>
          <a:xfrm>
            <a:off x="4993265" y="4192052"/>
            <a:ext cx="449162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Ɵ</a:t>
            </a:r>
            <a:r>
              <a:rPr lang="es-ES" b="1" baseline="-25000" dirty="0">
                <a:solidFill>
                  <a:schemeClr val="accent1"/>
                </a:solidFill>
              </a:rPr>
              <a:t>3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765E0D8-5513-AE21-5111-5097F7BE314C}"/>
              </a:ext>
            </a:extLst>
          </p:cNvPr>
          <p:cNvSpPr/>
          <p:nvPr/>
        </p:nvSpPr>
        <p:spPr>
          <a:xfrm>
            <a:off x="7587147" y="4869051"/>
            <a:ext cx="825867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NMTF</a:t>
            </a:r>
            <a:endParaRPr lang="es-ES" b="1" dirty="0"/>
          </a:p>
        </p:txBody>
      </p:sp>
      <p:grpSp>
        <p:nvGrpSpPr>
          <p:cNvPr id="47" name="Group 92">
            <a:extLst>
              <a:ext uri="{FF2B5EF4-FFF2-40B4-BE49-F238E27FC236}">
                <a16:creationId xmlns:a16="http://schemas.microsoft.com/office/drawing/2014/main" id="{A32A8C65-9AC7-C55F-247D-6C8962FF898B}"/>
              </a:ext>
            </a:extLst>
          </p:cNvPr>
          <p:cNvGrpSpPr/>
          <p:nvPr/>
        </p:nvGrpSpPr>
        <p:grpSpPr>
          <a:xfrm>
            <a:off x="6186145" y="5099757"/>
            <a:ext cx="3482794" cy="1021612"/>
            <a:chOff x="4420275" y="494219"/>
            <a:chExt cx="4212261" cy="1235588"/>
          </a:xfrm>
        </p:grpSpPr>
        <p:grpSp>
          <p:nvGrpSpPr>
            <p:cNvPr id="49" name="Group 93">
              <a:extLst>
                <a:ext uri="{FF2B5EF4-FFF2-40B4-BE49-F238E27FC236}">
                  <a16:creationId xmlns:a16="http://schemas.microsoft.com/office/drawing/2014/main" id="{EAD43D82-762C-0419-F411-74344AC4D94C}"/>
                </a:ext>
              </a:extLst>
            </p:cNvPr>
            <p:cNvGrpSpPr/>
            <p:nvPr/>
          </p:nvGrpSpPr>
          <p:grpSpPr>
            <a:xfrm>
              <a:off x="4420275" y="494219"/>
              <a:ext cx="4212261" cy="1235588"/>
              <a:chOff x="3880455" y="907299"/>
              <a:chExt cx="4212261" cy="1235588"/>
            </a:xfrm>
          </p:grpSpPr>
          <p:sp>
            <p:nvSpPr>
              <p:cNvPr id="60" name="TextBox 96">
                <a:extLst>
                  <a:ext uri="{FF2B5EF4-FFF2-40B4-BE49-F238E27FC236}">
                    <a16:creationId xmlns:a16="http://schemas.microsoft.com/office/drawing/2014/main" id="{B50A0012-7B3B-5C2B-2465-5B07C39B42B3}"/>
                  </a:ext>
                </a:extLst>
              </p:cNvPr>
              <p:cNvSpPr txBox="1"/>
              <p:nvPr/>
            </p:nvSpPr>
            <p:spPr>
              <a:xfrm>
                <a:off x="5770440" y="1177885"/>
                <a:ext cx="331516" cy="423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*</a:t>
                </a:r>
              </a:p>
            </p:txBody>
          </p:sp>
          <p:grpSp>
            <p:nvGrpSpPr>
              <p:cNvPr id="62" name="Group 99">
                <a:extLst>
                  <a:ext uri="{FF2B5EF4-FFF2-40B4-BE49-F238E27FC236}">
                    <a16:creationId xmlns:a16="http://schemas.microsoft.com/office/drawing/2014/main" id="{F903858D-AD6F-83C2-C240-86222324EF3A}"/>
                  </a:ext>
                </a:extLst>
              </p:cNvPr>
              <p:cNvGrpSpPr/>
              <p:nvPr/>
            </p:nvGrpSpPr>
            <p:grpSpPr>
              <a:xfrm>
                <a:off x="3880455" y="907299"/>
                <a:ext cx="4212261" cy="1235588"/>
                <a:chOff x="3880455" y="907299"/>
                <a:chExt cx="4212261" cy="1235588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61F3546F-76CD-B53C-5263-FC87E4CB2A7F}"/>
                    </a:ext>
                  </a:extLst>
                </p:cNvPr>
                <p:cNvSpPr/>
                <p:nvPr/>
              </p:nvSpPr>
              <p:spPr>
                <a:xfrm>
                  <a:off x="6094472" y="1163558"/>
                  <a:ext cx="327600" cy="32760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S</a:t>
                  </a:r>
                </a:p>
              </p:txBody>
            </p:sp>
            <p:grpSp>
              <p:nvGrpSpPr>
                <p:cNvPr id="64" name="Group 102">
                  <a:extLst>
                    <a:ext uri="{FF2B5EF4-FFF2-40B4-BE49-F238E27FC236}">
                      <a16:creationId xmlns:a16="http://schemas.microsoft.com/office/drawing/2014/main" id="{587A39F2-52E9-0AA3-DE63-043054A5BD81}"/>
                    </a:ext>
                  </a:extLst>
                </p:cNvPr>
                <p:cNvGrpSpPr/>
                <p:nvPr/>
              </p:nvGrpSpPr>
              <p:grpSpPr>
                <a:xfrm>
                  <a:off x="3880455" y="907299"/>
                  <a:ext cx="4212261" cy="1235588"/>
                  <a:chOff x="3880455" y="907299"/>
                  <a:chExt cx="4212261" cy="1235588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8FDE45C6-2FA3-E9CC-F4A4-2838FC9F35C7}"/>
                      </a:ext>
                    </a:extLst>
                  </p:cNvPr>
                  <p:cNvSpPr/>
                  <p:nvPr/>
                </p:nvSpPr>
                <p:spPr>
                  <a:xfrm>
                    <a:off x="6174081" y="1181377"/>
                    <a:ext cx="735137" cy="9065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s-ES" sz="992" b="1" dirty="0">
                        <a:solidFill>
                          <a:srgbClr val="282828"/>
                        </a:solidFill>
                        <a:latin typeface="Arial" panose="020B0604020202020204" pitchFamily="34" charset="0"/>
                      </a:rPr>
                      <a:t>k</a:t>
                    </a:r>
                    <a:r>
                      <a:rPr lang="es-ES" sz="992" b="1" baseline="-25000" dirty="0">
                        <a:solidFill>
                          <a:srgbClr val="282828"/>
                        </a:solidFill>
                        <a:latin typeface="Arial" panose="020B0604020202020204" pitchFamily="34" charset="0"/>
                      </a:rPr>
                      <a:t>1</a:t>
                    </a:r>
                    <a:endParaRPr lang="es-ES" baseline="-25000" dirty="0"/>
                  </a:p>
                  <a:p>
                    <a:br>
                      <a:rPr lang="es-ES" dirty="0"/>
                    </a:br>
                    <a:endParaRPr lang="es-ES" dirty="0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7D984C09-CFE1-647C-FD29-CC3708CE3B87}"/>
                      </a:ext>
                    </a:extLst>
                  </p:cNvPr>
                  <p:cNvSpPr/>
                  <p:nvPr/>
                </p:nvSpPr>
                <p:spPr>
                  <a:xfrm>
                    <a:off x="5437862" y="1160595"/>
                    <a:ext cx="326588" cy="685335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chemeClr val="bg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P</a:t>
                    </a:r>
                  </a:p>
                </p:txBody>
              </p:sp>
              <p:grpSp>
                <p:nvGrpSpPr>
                  <p:cNvPr id="71" name="Group 105">
                    <a:extLst>
                      <a:ext uri="{FF2B5EF4-FFF2-40B4-BE49-F238E27FC236}">
                        <a16:creationId xmlns:a16="http://schemas.microsoft.com/office/drawing/2014/main" id="{C38E8B4F-F8A2-E736-4ADE-9EC1F85715F6}"/>
                      </a:ext>
                    </a:extLst>
                  </p:cNvPr>
                  <p:cNvGrpSpPr/>
                  <p:nvPr/>
                </p:nvGrpSpPr>
                <p:grpSpPr>
                  <a:xfrm>
                    <a:off x="3880455" y="907299"/>
                    <a:ext cx="4212261" cy="1235588"/>
                    <a:chOff x="3880455" y="907299"/>
                    <a:chExt cx="4212261" cy="1235588"/>
                  </a:xfrm>
                </p:grpSpPr>
                <p:sp>
                  <p:nvSpPr>
                    <p:cNvPr id="75" name="Rectangle 74">
                      <a:extLst>
                        <a:ext uri="{FF2B5EF4-FFF2-40B4-BE49-F238E27FC236}">
                          <a16:creationId xmlns:a16="http://schemas.microsoft.com/office/drawing/2014/main" id="{7717B34E-2012-18FA-7A6A-E8F38B25A2E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248984" y="1061021"/>
                      <a:ext cx="735137" cy="90655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s-ES" sz="992" b="1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genes</a:t>
                      </a:r>
                      <a:endParaRPr lang="es-ES" dirty="0"/>
                    </a:p>
                    <a:p>
                      <a:br>
                        <a:rPr lang="es-ES" dirty="0"/>
                      </a:br>
                      <a:endParaRPr lang="es-ES" dirty="0"/>
                    </a:p>
                  </p:txBody>
                </p:sp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173CBBBF-0C60-B233-DA2F-8AD0304722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3808" y="924731"/>
                      <a:ext cx="735137" cy="121815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s-ES" sz="992" b="1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s-ES" sz="992" b="1" baseline="-25000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s-ES" sz="992" baseline="-25000" dirty="0"/>
                    </a:p>
                    <a:p>
                      <a:pPr algn="ctr"/>
                      <a:endParaRPr lang="es-ES" dirty="0"/>
                    </a:p>
                    <a:p>
                      <a:br>
                        <a:rPr lang="es-ES" dirty="0"/>
                      </a:br>
                      <a:endParaRPr lang="es-ES" dirty="0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2BBAD21A-F608-2BA1-00D9-885CAEC90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24704" y="919703"/>
                      <a:ext cx="735137" cy="121815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s-ES" sz="992" b="1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s-ES" sz="992" b="1" baseline="-25000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s-ES" sz="992" baseline="-25000" dirty="0"/>
                    </a:p>
                    <a:p>
                      <a:pPr algn="ctr"/>
                      <a:endParaRPr lang="es-ES" dirty="0"/>
                    </a:p>
                    <a:p>
                      <a:br>
                        <a:rPr lang="es-ES" dirty="0"/>
                      </a:br>
                      <a:endParaRPr lang="es-ES" dirty="0"/>
                    </a:p>
                  </p:txBody>
                </p:sp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4DC56C4B-2040-FD6A-2A55-DA2E227984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81907" y="907299"/>
                      <a:ext cx="735137" cy="90656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s-ES" sz="992" b="1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genes</a:t>
                      </a:r>
                      <a:endParaRPr lang="es-ES" dirty="0"/>
                    </a:p>
                    <a:p>
                      <a:br>
                        <a:rPr lang="es-ES" dirty="0"/>
                      </a:br>
                      <a:endParaRPr lang="es-ES" dirty="0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FA574EEA-AEAB-D71D-3058-2950964D64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07774" y="1155482"/>
                      <a:ext cx="684000" cy="32760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B</a:t>
                      </a:r>
                    </a:p>
                  </p:txBody>
                </p:sp>
                <p:sp>
                  <p:nvSpPr>
                    <p:cNvPr id="80" name="TextBox 112">
                      <a:extLst>
                        <a:ext uri="{FF2B5EF4-FFF2-40B4-BE49-F238E27FC236}">
                          <a16:creationId xmlns:a16="http://schemas.microsoft.com/office/drawing/2014/main" id="{CEAD9D37-4C18-9BA6-59FE-3FE90ABDE88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18273" y="1209950"/>
                      <a:ext cx="388837" cy="56968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2646" b="1" dirty="0"/>
                        <a:t>≈</a:t>
                      </a:r>
                      <a:endParaRPr lang="es-ES" sz="3969" b="1" dirty="0"/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1848230B-5626-A57B-B0A2-4C3C0139719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966166" y="1061021"/>
                      <a:ext cx="735137" cy="90655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s-ES" sz="992" b="1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genes</a:t>
                      </a:r>
                      <a:endParaRPr lang="es-ES" dirty="0"/>
                    </a:p>
                    <a:p>
                      <a:br>
                        <a:rPr lang="es-ES" dirty="0"/>
                      </a:br>
                      <a:endParaRPr lang="es-ES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A14B1C57-F1BA-FB4A-4633-82E01A6ABC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92830" y="917691"/>
                      <a:ext cx="735137" cy="90656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s-ES" sz="992" b="1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genes</a:t>
                      </a:r>
                      <a:endParaRPr lang="es-ES" dirty="0"/>
                    </a:p>
                    <a:p>
                      <a:br>
                        <a:rPr lang="es-ES" dirty="0"/>
                      </a:br>
                      <a:endParaRPr lang="es-ES" dirty="0"/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CDD16C47-BD0B-0FE9-54B3-1679AB5BD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7579" y="1172500"/>
                      <a:ext cx="735137" cy="906560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s-ES" sz="992" b="1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k</a:t>
                      </a:r>
                      <a:r>
                        <a:rPr lang="es-ES" sz="992" b="1" baseline="-25000" dirty="0">
                          <a:solidFill>
                            <a:srgbClr val="282828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es-ES" baseline="-25000" dirty="0"/>
                    </a:p>
                    <a:p>
                      <a:br>
                        <a:rPr lang="es-ES" dirty="0"/>
                      </a:br>
                      <a:endParaRPr lang="es-ES" dirty="0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1CCA8845-EE31-946B-EFE9-BA02AB885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9426" y="1163211"/>
                      <a:ext cx="744881" cy="68533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" dirty="0"/>
                        <a:t>Network</a:t>
                      </a:r>
                    </a:p>
                    <a:p>
                      <a:pPr algn="ctr"/>
                      <a:r>
                        <a:rPr lang="en-US" sz="900" dirty="0"/>
                        <a:t>X</a:t>
                      </a:r>
                    </a:p>
                  </p:txBody>
                </p:sp>
              </p:grpSp>
              <p:sp>
                <p:nvSpPr>
                  <p:cNvPr id="73" name="TextBox 106">
                    <a:extLst>
                      <a:ext uri="{FF2B5EF4-FFF2-40B4-BE49-F238E27FC236}">
                        <a16:creationId xmlns:a16="http://schemas.microsoft.com/office/drawing/2014/main" id="{8AEF99E3-42B2-197C-F5B6-05257D9E6CCA}"/>
                      </a:ext>
                    </a:extLst>
                  </p:cNvPr>
                  <p:cNvSpPr txBox="1"/>
                  <p:nvPr/>
                </p:nvSpPr>
                <p:spPr>
                  <a:xfrm>
                    <a:off x="6608641" y="1177885"/>
                    <a:ext cx="331516" cy="42326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b="1" dirty="0"/>
                      <a:t>*</a:t>
                    </a:r>
                  </a:p>
                </p:txBody>
              </p:sp>
            </p:grpSp>
          </p:grpSp>
        </p:grp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1FECF87-7114-EA75-8AEF-8FBC4B7AB261}"/>
                </a:ext>
              </a:extLst>
            </p:cNvPr>
            <p:cNvSpPr/>
            <p:nvPr/>
          </p:nvSpPr>
          <p:spPr>
            <a:xfrm>
              <a:off x="7375667" y="1061815"/>
              <a:ext cx="890274" cy="3406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23" b="1" dirty="0">
                  <a:solidFill>
                    <a:srgbClr val="FF0000"/>
                  </a:solidFill>
                </a:rPr>
                <a:t>B</a:t>
              </a:r>
              <a:r>
                <a:rPr lang="en-US" sz="1323" b="1" baseline="30000" dirty="0">
                  <a:solidFill>
                    <a:srgbClr val="FF0000"/>
                  </a:solidFill>
                </a:rPr>
                <a:t>T</a:t>
              </a:r>
              <a:r>
                <a:rPr lang="en-US" sz="1323" b="1" dirty="0">
                  <a:solidFill>
                    <a:srgbClr val="FF0000"/>
                  </a:solidFill>
                </a:rPr>
                <a:t>B</a:t>
              </a:r>
              <a:r>
                <a:rPr lang="en-US" sz="1323" b="1" dirty="0"/>
                <a:t> = I</a:t>
              </a:r>
              <a:endParaRPr lang="es-ES" sz="1323" b="1" dirty="0"/>
            </a:p>
          </p:txBody>
        </p:sp>
      </p:grpSp>
      <p:grpSp>
        <p:nvGrpSpPr>
          <p:cNvPr id="86" name="Group 117">
            <a:extLst>
              <a:ext uri="{FF2B5EF4-FFF2-40B4-BE49-F238E27FC236}">
                <a16:creationId xmlns:a16="http://schemas.microsoft.com/office/drawing/2014/main" id="{8E1EEFC2-FC0D-F45C-1968-82F559B01D79}"/>
              </a:ext>
            </a:extLst>
          </p:cNvPr>
          <p:cNvGrpSpPr/>
          <p:nvPr/>
        </p:nvGrpSpPr>
        <p:grpSpPr>
          <a:xfrm>
            <a:off x="7052252" y="5868982"/>
            <a:ext cx="1674857" cy="1007199"/>
            <a:chOff x="4911038" y="1841503"/>
            <a:chExt cx="2025654" cy="121815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28AB168-CF36-DC56-8864-5607151EC25E}"/>
                </a:ext>
              </a:extLst>
            </p:cNvPr>
            <p:cNvSpPr/>
            <p:nvPr/>
          </p:nvSpPr>
          <p:spPr>
            <a:xfrm rot="16200000">
              <a:off x="5247505" y="2006864"/>
              <a:ext cx="735137" cy="906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992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GO BP</a:t>
              </a:r>
              <a:endParaRPr lang="es-ES" dirty="0"/>
            </a:p>
            <a:p>
              <a:pPr algn="ctr"/>
              <a:br>
                <a:rPr lang="es-ES" dirty="0"/>
              </a:br>
              <a:endParaRPr lang="es-ES" dirty="0"/>
            </a:p>
          </p:txBody>
        </p:sp>
        <p:grpSp>
          <p:nvGrpSpPr>
            <p:cNvPr id="88" name="Group 119">
              <a:extLst>
                <a:ext uri="{FF2B5EF4-FFF2-40B4-BE49-F238E27FC236}">
                  <a16:creationId xmlns:a16="http://schemas.microsoft.com/office/drawing/2014/main" id="{11F4B93D-9989-136D-BF02-E3F8409A1E42}"/>
                </a:ext>
              </a:extLst>
            </p:cNvPr>
            <p:cNvGrpSpPr/>
            <p:nvPr/>
          </p:nvGrpSpPr>
          <p:grpSpPr>
            <a:xfrm>
              <a:off x="4911038" y="1841503"/>
              <a:ext cx="2025654" cy="1218156"/>
              <a:chOff x="4911038" y="1841503"/>
              <a:chExt cx="2025654" cy="1218156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DC2C23B-BB7A-EEE4-C387-D78D0102CFBC}"/>
                  </a:ext>
                </a:extLst>
              </p:cNvPr>
              <p:cNvSpPr/>
              <p:nvPr/>
            </p:nvSpPr>
            <p:spPr>
              <a:xfrm>
                <a:off x="5232102" y="1841503"/>
                <a:ext cx="735137" cy="1218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992" b="1" dirty="0">
                    <a:solidFill>
                      <a:srgbClr val="282828"/>
                    </a:solidFill>
                    <a:latin typeface="Arial" panose="020B0604020202020204" pitchFamily="34" charset="0"/>
                  </a:rPr>
                  <a:t>k</a:t>
                </a:r>
                <a:r>
                  <a:rPr lang="es-ES" sz="992" b="1" baseline="-25000" dirty="0">
                    <a:solidFill>
                      <a:srgbClr val="282828"/>
                    </a:solidFill>
                    <a:latin typeface="Arial" panose="020B0604020202020204" pitchFamily="34" charset="0"/>
                  </a:rPr>
                  <a:t>1</a:t>
                </a:r>
                <a:endParaRPr lang="es-ES" sz="992" baseline="-25000" dirty="0"/>
              </a:p>
              <a:p>
                <a:pPr algn="ctr"/>
                <a:endParaRPr lang="es-ES" dirty="0"/>
              </a:p>
              <a:p>
                <a:br>
                  <a:rPr lang="es-ES" dirty="0"/>
                </a:br>
                <a:endParaRPr lang="es-ES" dirty="0"/>
              </a:p>
            </p:txBody>
          </p:sp>
          <p:sp>
            <p:nvSpPr>
              <p:cNvPr id="90" name="TextBox 121">
                <a:extLst>
                  <a:ext uri="{FF2B5EF4-FFF2-40B4-BE49-F238E27FC236}">
                    <a16:creationId xmlns:a16="http://schemas.microsoft.com/office/drawing/2014/main" id="{E5C31754-22FF-9221-5505-BEDFA0159853}"/>
                  </a:ext>
                </a:extLst>
              </p:cNvPr>
              <p:cNvSpPr txBox="1"/>
              <p:nvPr/>
            </p:nvSpPr>
            <p:spPr>
              <a:xfrm>
                <a:off x="4911038" y="2167756"/>
                <a:ext cx="388835" cy="569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646" b="1" dirty="0"/>
                  <a:t>≈</a:t>
                </a:r>
                <a:endParaRPr lang="es-ES" sz="3969" b="1" dirty="0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AA53C58B-66D0-B96E-7657-5CE4549FF92F}"/>
                  </a:ext>
                </a:extLst>
              </p:cNvPr>
              <p:cNvSpPr/>
              <p:nvPr/>
            </p:nvSpPr>
            <p:spPr>
              <a:xfrm>
                <a:off x="5445260" y="2082395"/>
                <a:ext cx="326588" cy="68533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U</a:t>
                </a:r>
              </a:p>
            </p:txBody>
          </p:sp>
          <p:sp>
            <p:nvSpPr>
              <p:cNvPr id="92" name="TextBox 123">
                <a:extLst>
                  <a:ext uri="{FF2B5EF4-FFF2-40B4-BE49-F238E27FC236}">
                    <a16:creationId xmlns:a16="http://schemas.microsoft.com/office/drawing/2014/main" id="{079D1380-4DC0-1FA6-023F-8CCDCFFE82EC}"/>
                  </a:ext>
                </a:extLst>
              </p:cNvPr>
              <p:cNvSpPr txBox="1"/>
              <p:nvPr/>
            </p:nvSpPr>
            <p:spPr>
              <a:xfrm>
                <a:off x="6605176" y="2016085"/>
                <a:ext cx="331516" cy="423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/>
                  <a:t>*</a:t>
                </a:r>
              </a:p>
            </p:txBody>
          </p:sp>
        </p:grpSp>
      </p:grpSp>
      <p:grpSp>
        <p:nvGrpSpPr>
          <p:cNvPr id="96" name="Group 124">
            <a:extLst>
              <a:ext uri="{FF2B5EF4-FFF2-40B4-BE49-F238E27FC236}">
                <a16:creationId xmlns:a16="http://schemas.microsoft.com/office/drawing/2014/main" id="{36B9CD55-483C-34B6-C900-E8C35E715DDA}"/>
              </a:ext>
            </a:extLst>
          </p:cNvPr>
          <p:cNvGrpSpPr/>
          <p:nvPr/>
        </p:nvGrpSpPr>
        <p:grpSpPr>
          <a:xfrm>
            <a:off x="850476" y="5326630"/>
            <a:ext cx="858766" cy="795136"/>
            <a:chOff x="3881932" y="1866035"/>
            <a:chExt cx="1038634" cy="96167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97CF601-A043-1D4F-A924-CBF9DB50CC16}"/>
                </a:ext>
              </a:extLst>
            </p:cNvPr>
            <p:cNvSpPr/>
            <p:nvPr/>
          </p:nvSpPr>
          <p:spPr>
            <a:xfrm>
              <a:off x="4166157" y="2103640"/>
              <a:ext cx="744881" cy="685335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92" dirty="0"/>
                <a:t>GO BP</a:t>
              </a:r>
            </a:p>
          </p:txBody>
        </p:sp>
        <p:grpSp>
          <p:nvGrpSpPr>
            <p:cNvPr id="99" name="Group 126">
              <a:extLst>
                <a:ext uri="{FF2B5EF4-FFF2-40B4-BE49-F238E27FC236}">
                  <a16:creationId xmlns:a16="http://schemas.microsoft.com/office/drawing/2014/main" id="{F12A09C0-6D14-4650-C36C-017396A78C6B}"/>
                </a:ext>
              </a:extLst>
            </p:cNvPr>
            <p:cNvGrpSpPr/>
            <p:nvPr/>
          </p:nvGrpSpPr>
          <p:grpSpPr>
            <a:xfrm>
              <a:off x="3881932" y="1866035"/>
              <a:ext cx="1038634" cy="961676"/>
              <a:chOff x="3881932" y="1866035"/>
              <a:chExt cx="1038634" cy="961676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5C53CC8-C773-CE05-8435-CF9073FC3452}"/>
                  </a:ext>
                </a:extLst>
              </p:cNvPr>
              <p:cNvSpPr/>
              <p:nvPr/>
            </p:nvSpPr>
            <p:spPr>
              <a:xfrm rot="16200000">
                <a:off x="3967643" y="2006863"/>
                <a:ext cx="735137" cy="9065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992" b="1" dirty="0">
                    <a:solidFill>
                      <a:srgbClr val="282828"/>
                    </a:solidFill>
                    <a:latin typeface="Arial" panose="020B0604020202020204" pitchFamily="34" charset="0"/>
                  </a:rPr>
                  <a:t>GO BP</a:t>
                </a:r>
                <a:endParaRPr lang="es-ES" dirty="0"/>
              </a:p>
              <a:p>
                <a:br>
                  <a:rPr lang="es-ES" dirty="0"/>
                </a:br>
                <a:endParaRPr lang="es-ES" dirty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D2C3BCA-72C5-1B9A-22B3-23D2CE7E3B3D}"/>
                  </a:ext>
                </a:extLst>
              </p:cNvPr>
              <p:cNvSpPr/>
              <p:nvPr/>
            </p:nvSpPr>
            <p:spPr>
              <a:xfrm>
                <a:off x="4185429" y="1866035"/>
                <a:ext cx="735137" cy="9065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992" b="1" dirty="0">
                    <a:solidFill>
                      <a:srgbClr val="282828"/>
                    </a:solidFill>
                    <a:latin typeface="Arial" panose="020B0604020202020204" pitchFamily="34" charset="0"/>
                  </a:rPr>
                  <a:t>genes</a:t>
                </a:r>
                <a:endParaRPr lang="es-ES" dirty="0"/>
              </a:p>
              <a:p>
                <a:br>
                  <a:rPr lang="es-ES" dirty="0"/>
                </a:br>
                <a:endParaRPr lang="es-ES" dirty="0"/>
              </a:p>
            </p:txBody>
          </p:sp>
        </p:grpSp>
      </p:grpSp>
      <p:grpSp>
        <p:nvGrpSpPr>
          <p:cNvPr id="135" name="Group 129">
            <a:extLst>
              <a:ext uri="{FF2B5EF4-FFF2-40B4-BE49-F238E27FC236}">
                <a16:creationId xmlns:a16="http://schemas.microsoft.com/office/drawing/2014/main" id="{2526CEC0-864D-70CB-E83C-6D686F80E2A3}"/>
              </a:ext>
            </a:extLst>
          </p:cNvPr>
          <p:cNvGrpSpPr/>
          <p:nvPr/>
        </p:nvGrpSpPr>
        <p:grpSpPr>
          <a:xfrm>
            <a:off x="8680958" y="5118505"/>
            <a:ext cx="986445" cy="965577"/>
            <a:chOff x="10609885" y="5396963"/>
            <a:chExt cx="1193055" cy="1167818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F5D927D-6CF6-9E07-5FC6-245AB5C41F61}"/>
                </a:ext>
              </a:extLst>
            </p:cNvPr>
            <p:cNvSpPr/>
            <p:nvPr/>
          </p:nvSpPr>
          <p:spPr>
            <a:xfrm>
              <a:off x="10609885" y="5396963"/>
              <a:ext cx="735137" cy="10464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s-ES" dirty="0"/>
            </a:p>
            <a:p>
              <a:br>
                <a:rPr lang="es-ES" dirty="0"/>
              </a:br>
              <a:endParaRPr lang="es-ES" dirty="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3AA73E8A-348D-BDB6-94D3-EF254E9A1726}"/>
                </a:ext>
              </a:extLst>
            </p:cNvPr>
            <p:cNvSpPr/>
            <p:nvPr/>
          </p:nvSpPr>
          <p:spPr>
            <a:xfrm>
              <a:off x="10619857" y="5627558"/>
              <a:ext cx="684000" cy="3276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EA439A1-2AD1-7765-651F-8C7FE8A3A9F1}"/>
                </a:ext>
              </a:extLst>
            </p:cNvPr>
            <p:cNvSpPr/>
            <p:nvPr/>
          </p:nvSpPr>
          <p:spPr>
            <a:xfrm>
              <a:off x="11067803" y="5658222"/>
              <a:ext cx="735137" cy="906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S" sz="992" b="1" dirty="0">
                  <a:solidFill>
                    <a:srgbClr val="282828"/>
                  </a:solidFill>
                  <a:latin typeface="Arial" panose="020B0604020202020204" pitchFamily="34" charset="0"/>
                </a:rPr>
                <a:t>k</a:t>
              </a:r>
              <a:r>
                <a:rPr lang="es-ES" sz="992" b="1" baseline="-25000" dirty="0">
                  <a:solidFill>
                    <a:srgbClr val="282828"/>
                  </a:solidFill>
                  <a:latin typeface="Arial" panose="020B0604020202020204" pitchFamily="34" charset="0"/>
                </a:rPr>
                <a:t>1</a:t>
              </a:r>
              <a:endParaRPr lang="es-ES" baseline="-25000" dirty="0"/>
            </a:p>
            <a:p>
              <a:br>
                <a:rPr lang="es-ES" dirty="0"/>
              </a:br>
              <a:endParaRPr lang="es-ES" dirty="0"/>
            </a:p>
          </p:txBody>
        </p:sp>
      </p:grpSp>
      <p:sp>
        <p:nvSpPr>
          <p:cNvPr id="81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93" name="Google Shape;280;p18"/>
          <p:cNvSpPr txBox="1"/>
          <p:nvPr/>
        </p:nvSpPr>
        <p:spPr>
          <a:xfrm>
            <a:off x="255489" y="6892472"/>
            <a:ext cx="9217024" cy="57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200" dirty="0"/>
              <a:t>Sergio </a:t>
            </a:r>
            <a:r>
              <a:rPr lang="en-US" sz="1200" dirty="0" err="1"/>
              <a:t>Doria-Belenguer</a:t>
            </a:r>
            <a:r>
              <a:rPr lang="en-US" sz="1200" dirty="0"/>
              <a:t>, Alexandros </a:t>
            </a:r>
            <a:r>
              <a:rPr lang="en-US" sz="1200" dirty="0" err="1"/>
              <a:t>Xenos</a:t>
            </a:r>
            <a:r>
              <a:rPr lang="en-US" sz="1200" dirty="0"/>
              <a:t>, Gaia </a:t>
            </a:r>
            <a:r>
              <a:rPr lang="en-US" sz="1200" dirty="0" err="1"/>
              <a:t>Ceddia</a:t>
            </a:r>
            <a:r>
              <a:rPr lang="en-US" sz="1200" dirty="0"/>
              <a:t>, Noël </a:t>
            </a:r>
            <a:r>
              <a:rPr lang="en-US" sz="1200" dirty="0" err="1"/>
              <a:t>Malod-Dognin</a:t>
            </a:r>
            <a:r>
              <a:rPr lang="en-US" sz="1200" dirty="0"/>
              <a:t>, </a:t>
            </a:r>
            <a:r>
              <a:rPr lang="en-US" sz="1200" b="1" dirty="0" err="1"/>
              <a:t>Nataša</a:t>
            </a:r>
            <a:r>
              <a:rPr lang="en-US" sz="1200" b="1" dirty="0"/>
              <a:t> </a:t>
            </a:r>
            <a:r>
              <a:rPr lang="en-US" sz="1200" b="1" dirty="0" err="1"/>
              <a:t>Pržulj</a:t>
            </a: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Rectangle 93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100" name="Rectangle 1027"/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</a:t>
            </a:r>
            <a:r>
              <a:rPr lang="en-US" sz="2400" b="1" dirty="0">
                <a:solidFill>
                  <a:srgbClr val="FFFFFF"/>
                </a:solidFill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&amp; Gene </a:t>
            </a:r>
            <a:r>
              <a:rPr lang="en-US" sz="2400" b="1" dirty="0">
                <a:solidFill>
                  <a:srgbClr val="FFFFFF"/>
                </a:solidFill>
              </a:rPr>
              <a:t>Annotations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(GO-BP)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8974" y="2648846"/>
            <a:ext cx="99738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Cos(</a:t>
            </a:r>
            <a:r>
              <a:rPr lang="es-ES" b="1" dirty="0" err="1">
                <a:solidFill>
                  <a:schemeClr val="accent1"/>
                </a:solidFill>
              </a:rPr>
              <a:t>Ɵ</a:t>
            </a:r>
            <a:r>
              <a:rPr lang="es-ES" b="1" baseline="-25000" dirty="0" err="1">
                <a:solidFill>
                  <a:schemeClr val="accent1"/>
                </a:solidFill>
              </a:rPr>
              <a:t>i</a:t>
            </a:r>
            <a:r>
              <a:rPr lang="en-GB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2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16B7269F-ACCE-40C4-AF84-B3DBCB32A4D9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28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1732E-6 4.8845E-6 L 0.00157 0.0974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" y="4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65 0.00462 L -0.01465 0.00714 C 0.00236 -0.00273 0.01953 -0.00755 0.03685 -0.00755 C 0.07874 -0.00755 0.12079 -0.00021 0.16252 0.00945 C 0.18598 0.01554 0.20929 0.0315 0.2326 0.03759 L 0.28551 0.05229 C 0.35244 0.02541 0.31559 0.03402 0.42331 0.05229 C 0.43024 0.05229 0.43732 0.05481 0.44441 0.05964 C 0.47213 0.06468 0.47008 0.06216 0.49527 0.07203 C 0.52016 0.08064 0.50189 0.07686 0.5263 0.07686 L 0.5263 0.08064 " pathEditMode="relative" rAng="0" ptsTypes="AAAAAAAAAAA">
                                      <p:cBhvr>
                                        <p:cTn id="2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9" y="3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2 0.06384 L 0.00992 0.06405 C 0.03339 0.06594 0.02945 0.06657 0.05969 0.06384 C 0.06094 0.06384 0.06189 0.063 0.06299 0.06258 C 0.06441 0.06216 0.06567 0.06174 0.06709 0.06111 C 0.06787 0.06069 0.06866 0.06027 0.06945 0.05985 C 0.07055 0.05901 0.0715 0.0588 0.07276 0.05838 C 0.07717 0.05313 0.07465 0.05523 0.08315 0.0525 L 0.09276 0.04956 C 0.0937 0.04914 0.09449 0.04872 0.09528 0.04809 C 0.09638 0.04767 0.09748 0.04746 0.09858 0.04683 C 0.10488 0.042 0.09717 0.04557 0.10331 0.04263 C 0.10535 0.04137 0.10756 0.04032 0.10976 0.03969 C 0.11118 0.03906 0.11244 0.03864 0.1137 0.03822 C 0.11465 0.0378 0.11543 0.03738 0.11622 0.03675 C 0.11732 0.03612 0.11843 0.03591 0.11953 0.03549 C 0.12409 0.03318 0.11969 0.03486 0.12504 0.03108 C 0.12661 0.02982 0.12835 0.02919 0.12992 0.02835 L 0.13244 0.02667 C 0.13323 0.02625 0.13386 0.02583 0.13465 0.0252 L 0.13795 0.02394 C 0.13843 0.02247 0.1389 0.02058 0.13969 0.01953 C 0.14031 0.01848 0.14126 0.01848 0.14205 0.01806 C 0.14913 0.0147 0.14189 0.01869 0.14756 0.01533 C 0.1485 0.01449 0.14913 0.01323 0.15008 0.01239 C 0.15087 0.01176 0.15197 0.01176 0.1526 0.01092 C 0.15323 0.01008 0.15339 0.00777 0.15417 0.00672 C 0.15559 0.00504 0.15748 0.00567 0.1589 0.00378 L 0.16142 0.00105 C 0.16598 -0.01134 0.15984 0.00315 0.16551 -0.00483 C 0.17071 -0.01218 0.16331 -0.00693 0.16945 -0.01071 C 0.17638 -0.01869 0.16819 -0.00777 0.1726 -0.01785 C 0.17323 -0.0189 0.17433 -0.01974 0.17512 -0.02058 C 0.17906 -0.03129 0.17386 -0.01806 0.17906 -0.02919 C 0.17984 -0.03045 0.18031 -0.03192 0.18063 -0.0336 C 0.18126 -0.03528 0.18157 -0.03738 0.18236 -0.03906 C 0.18299 -0.04053 0.18394 -0.04116 0.18472 -0.042 L 0.18724 -0.05502 C 0.1874 -0.05649 0.18787 -0.05775 0.18803 -0.05922 L 0.18882 -0.06636 C 0.1885 -0.0798 0.1885 -0.09324 0.18803 -0.10647 C 0.18787 -0.11088 0.18693 -0.11277 0.18646 -0.11655 C 0.18598 -0.11949 0.18598 -0.12243 0.18567 -0.12516 C 0.1852 -0.12726 0.18425 -0.12894 0.18394 -0.13104 C 0.18346 -0.13293 0.18346 -0.13461 0.18315 -0.1365 C 0.17953 -0.15834 0.18315 -0.13356 0.18063 -0.15246 C 0.18031 -0.15624 0.17906 -0.1638 0.17906 -0.16359 C 0.17937 -0.16737 0.17874 -0.17136 0.17984 -0.17388 C 0.18094 -0.1764 0.18472 -0.17682 0.18472 -0.17661 C 0.18535 -0.17829 0.18551 -0.17997 0.18646 -0.18102 C 0.18787 -0.1827 0.19118 -0.18396 0.19118 -0.18375 C 0.19307 -0.18879 0.19213 -0.1869 0.1937 -0.18963 L 0.1937 -0.18942 " pathEditMode="relative" rAng="0" ptsTypes="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81" y="-126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5 0.04221 L 0.00835 0.04242 C 0.01087 0.04158 0.0137 0.04137 0.01622 0.04053 C 0.01748 0.04032 0.01843 0.03969 0.01953 0.03927 C 0.02126 0.03843 0.02945 0.03549 0.03244 0.03507 C 0.03543 0.03444 0.03843 0.03402 0.04126 0.03339 C 0.04346 0.03318 0.04551 0.03255 0.04772 0.03213 C 0.05102 0.0315 0.05433 0.03129 0.05732 0.03066 C 0.05874 0.03045 0.0663 0.02835 0.06787 0.02793 C 0.07008 0.02688 0.07213 0.02562 0.07433 0.02478 C 0.0778 0.02394 0.08142 0.02415 0.08488 0.02352 C 0.08693 0.0231 0.08913 0.02247 0.09118 0.02205 C 0.09402 0.02163 0.09669 0.02121 0.09937 0.02079 L 0.10661 0.01911 C 0.11339 0.01806 0.12094 0.01722 0.12756 0.01638 C 0.14346 0.01113 0.12992 0.01491 0.15102 0.01218 C 0.15307 0.01176 0.15528 0.01092 0.15732 0.0105 C 0.16063 0.01008 0.16394 0.00987 0.16709 0.00903 C 0.19323 0.0042 0.16787 0.00798 0.19039 0.00504 C 0.19181 0.00378 0.19307 0.00273 0.19449 0.00189 C 0.19654 0.00105 0.19874 0.00105 0.20094 0.00063 C 0.20472 -0.00042 0.2085 -0.00105 0.21213 -0.00231 C 0.2137 -0.00273 0.21496 -0.00315 0.21622 -0.00378 C 0.21795 -0.00462 0.21953 -0.00588 0.2211 -0.00672 L 0.22425 -0.00798 C 0.22504 -0.00903 0.22583 -0.01029 0.22677 -0.01092 C 0.22787 -0.01176 0.22882 -0.01176 0.23008 -0.01239 C 0.23087 -0.01281 0.23165 -0.01323 0.23244 -0.01386 C 0.23339 -0.01428 0.23465 -0.0147 0.23559 -0.01512 C 0.23717 -0.01617 0.2389 -0.01701 0.24047 -0.01806 L 0.24299 -0.01953 C 0.24535 -0.02625 0.24362 -0.02331 0.24929 -0.02667 L 0.25181 -0.02814 C 0.25339 -0.03003 0.2548 -0.03276 0.25654 -0.03402 C 0.26236 -0.03717 0.25528 -0.03276 0.2622 -0.03801 C 0.26299 -0.03885 0.26394 -0.03906 0.26472 -0.03948 C 0.26551 -0.04032 0.2663 -0.04137 0.26709 -0.04242 C 0.26787 -0.04368 0.2685 -0.04557 0.26945 -0.04662 C 0.27008 -0.04767 0.27102 -0.04767 0.27197 -0.04809 C 0.27276 -0.04914 0.27354 -0.0504 0.27433 -0.05103 C 0.28094 -0.05691 0.27228 -0.04704 0.27906 -0.05523 C 0.28094 -0.06468 0.27827 -0.05481 0.28488 -0.06237 C 0.28567 -0.06363 0.28661 -0.06426 0.28724 -0.06531 C 0.28992 -0.0693 0.28898 -0.06972 0.29197 -0.07266 C 0.29874 -0.07833 0.28992 -0.06867 0.29701 -0.07686 C 0.29984 -0.08484 0.29685 -0.07833 0.30094 -0.08253 C 0.30268 -0.08421 0.30394 -0.08673 0.30583 -0.08841 L 0.30898 -0.09114 C 0.30961 -0.0924 0.30992 -0.09429 0.31071 -0.09555 C 0.31213 -0.09786 0.31543 -0.10122 0.31543 -0.10101 C 0.31685 -0.10878 0.31559 -0.10458 0.3211 -0.1113 L 0.32346 -0.11403 C 0.32378 -0.1155 0.32378 -0.11718 0.32425 -0.11844 C 0.32488 -0.11928 0.32598 -0.11907 0.32677 -0.11991 C 0.32756 -0.12054 0.32835 -0.12159 0.32913 -0.12264 C 0.32961 -0.12474 0.33008 -0.12684 0.33087 -0.12831 C 0.33197 -0.13083 0.33402 -0.13167 0.33559 -0.13272 C 0.3378 -0.14406 0.33465 -0.13062 0.3389 -0.13839 C 0.33937 -0.13944 0.33906 -0.14154 0.33969 -0.1428 C 0.34047 -0.14427 0.34173 -0.14448 0.34299 -0.14553 C 0.34677 -0.15582 0.34425 -0.1533 0.34929 -0.15561 C 0.35118 -0.16023 0.34992 -0.15981 0.35181 -0.15981 L 0.35181 -0.1596 L 0.35512 -0.16128 L 0.35512 -0.16107 L 0.35181 -0.15981 " pathEditMode="relative" rAng="0" ptsTypes="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9" y="-1016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03 0.00023 L 0.29922 -0.02987 " pathEditMode="relative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5 0.01848 L 0.10504 0.02016 L 0.12441 0.01848 C 0.12804 0.01827 0.13654 0.01659 0.14048 0.01596 C 0.14268 0.01554 0.14489 0.01533 0.14693 0.0147 C 0.14945 0.01386 0.15166 0.01302 0.15418 0.01197 C 0.1578 0.01092 0.16032 0.01092 0.16378 0.00945 C 0.16552 0.00861 0.16693 0.00714 0.16867 0.00672 L 0.17764 0.00546 C 0.18473 0.00168 0.17355 0.00777 0.1841 0.00168 C 0.18552 0.00063 0.18725 -0.00021 0.18882 -0.00105 L 0.19134 -0.00231 C 0.19213 -0.00273 0.19292 -0.00357 0.19386 -0.00357 L 0.19686 -0.00483 C 0.19764 -0.0063 0.19827 -0.00819 0.19922 -0.00882 C 0.20063 -0.01029 0.20252 -0.0105 0.2041 -0.01134 C 0.20756 -0.01323 0.20567 -0.0126 0.20961 -0.01407 C 0.21056 -0.01512 0.2115 -0.01554 0.21213 -0.0168 C 0.21276 -0.01785 0.21292 -0.01974 0.21371 -0.02058 C 0.21465 -0.02184 0.21591 -0.02163 0.21701 -0.02205 C 0.22252 -0.02814 0.22 -0.02625 0.22426 -0.02856 C 0.22457 -0.02961 0.22441 -0.0315 0.22504 -0.03255 C 0.22646 -0.03381 0.22835 -0.0336 0.22993 -0.03507 L 0.23229 -0.0378 C 0.23623 -0.04704 0.23071 -0.03549 0.23875 -0.04431 C 0.23969 -0.04515 0.24032 -0.0462 0.24111 -0.04683 C 0.24268 -0.04788 0.24457 -0.04788 0.24599 -0.04935 C 0.24678 -0.05019 0.24756 -0.05145 0.24851 -0.05208 C 0.25245 -0.05481 0.25292 -0.05418 0.25654 -0.05586 C 0.25812 -0.0567 0.25969 -0.05775 0.26142 -0.05859 L 0.26378 -0.05985 C 0.26457 -0.06027 0.26536 -0.06069 0.26615 -0.06111 C 0.26756 -0.06195 0.26882 -0.06321 0.27024 -0.06384 C 0.2715 -0.06426 0.27969 -0.06615 0.28063 -0.06657 C 0.28977 -0.06888 0.2863 -0.06888 0.30079 -0.06888 L 0.39292 -0.06888 L 0.39292 -0.06846 " pathEditMode="relative" rAng="0" ptsTypes="AAAAAAAAAAAAAAAAAAAAAAAAAAAAAAAAAAAAA">
                                      <p:cBhvr>
                                        <p:cTn id="9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4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 0.06132 L -0.0148 0.06153 C -0.01039 0.06993 -0.00646 0.07938 -0.00157 0.08778 C -0.0011 0.08862 7.87402E-8 0.08841 0.00094 0.08904 C 0.00236 0.0903 0.00362 0.09198 0.00504 0.09324 C 0.00756 0.09597 0.00803 0.09723 0.01087 0.09933 C 0.01496 0.10206 0.01717 0.09975 0.02173 0.105 C 0.02835 0.11298 0.02992 0.11508 0.04157 0.1197 L 0.04913 0.12243 C 0.0537 0.12453 0.05827 0.12537 0.06252 0.12831 C 0.06567 0.13062 0.06819 0.13251 0.07165 0.13419 C 0.09118 0.14343 0.07968 0.13692 0.08724 0.14154 C 0.09024 0.14448 0.08976 0.1449 0.09323 0.14574 C 0.11087 0.15057 0.11213 0.15078 0.12472 0.15309 C 0.1285 0.15729 0.12693 0.15645 0.13228 0.1575 C 0.14598 0.16023 0.14724 0.16023 0.15968 0.16212 L 0.18551 0.16023 C 0.18992 0.16002 0.19433 0.15918 0.19874 0.15897 L 0.2537 0.15603 C 0.2663 0.1533 0.25402 0.15582 0.27102 0.15309 C 0.27701 0.15246 0.28283 0.15057 0.28866 0.15036 L 0.31276 0.14868 L 0.34693 0.14154 C 0.35024 0.14091 0.36583 0.13755 0.37008 0.13566 C 0.37748 0.1323 0.38457 0.12789 0.39197 0.12369 C 0.39276 0.12348 0.39354 0.12285 0.39433 0.12243 L 0.40268 0.11823 C 0.40331 0.11718 0.40835 0.10689 0.41087 0.105 C 0.41291 0.10374 0.4148 0.10311 0.41669 0.10227 C 0.41827 0.10143 0.41953 0.10017 0.42079 0.09933 C 0.42142 0.09765 0.42173 0.09597 0.42252 0.09492 C 0.42331 0.09345 0.42425 0.09282 0.42504 0.09198 C 0.4285 0.08862 0.43165 0.08505 0.43512 0.08169 C 0.43717 0.07602 0.44 0.07035 0.44157 0.06447 C 0.4474 0.04389 0.44441 0.05187 0.45008 0.03948 C 0.45386 0.02247 0.44866 0.04305 0.45591 0.02184 C 0.45669 0.01932 0.45858 0.0084 0.45906 0.00588 C 0.45937 0.00252 0.45921 -0.00105 0.46 -0.0042 C 0.46079 -0.00756 0.46236 -0.01008 0.46331 -0.01302 C 0.46409 -0.01533 0.46441 -0.01785 0.46504 -0.02037 C 0.46567 -0.02352 0.4663 -0.02709 0.46661 -0.03066 C 0.4674 -0.03801 0.46976 -0.05712 0.47008 -0.06699 C 0.47024 -0.07917 0.47008 -0.09135 0.47008 -0.10311 L 0.47008 -0.1029 " pathEditMode="relative" rAng="0" ptsTypes="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36" y="-31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 -0.00504 L -0.0011 -0.00483 L 0.00551 -0.00189 C 0.0063 -0.00126 0.0074 -0.00126 0.00819 -0.00105 C 0.00913 0.00021 0.00976 0.00126 0.01055 0.00189 C 0.01244 0.00399 0.01449 0.00567 0.01654 0.00756 C 0.02 0.01386 0.01591 0.00714 0.02252 0.01344 C 0.02929 0.02016 0.02378 0.01785 0.03008 0.01974 C 0.03764 0.02898 0.02803 0.01743 0.03528 0.02499 C 0.03906 0.02898 0.03622 0.02751 0.04032 0.03045 C 0.04142 0.03108 0.04252 0.03129 0.04362 0.03234 C 0.04441 0.03297 0.0452 0.03339 0.04614 0.03423 C 0.04756 0.03528 0.04898 0.03654 0.05039 0.03738 C 0.05654 0.04284 0.05213 0.04095 0.05795 0.04242 C 0.06 0.04473 0.06079 0.0462 0.06315 0.04788 C 0.06394 0.0483 0.06472 0.0483 0.06567 0.04893 C 0.06882 0.05082 0.0715 0.05481 0.07496 0.05586 C 0.07575 0.0567 0.07669 0.0567 0.07748 0.05733 C 0.08032 0.05859 0.08283 0.0609 0.08583 0.06237 C 0.08677 0.06258 0.08772 0.063 0.0885 0.06321 C 0.08992 0.06405 0.09118 0.06468 0.09276 0.06531 C 0.09386 0.06594 0.0948 0.06615 0.09622 0.06657 C 0.09921 0.06741 0.10079 0.06741 0.10378 0.06846 C 0.10535 0.06909 0.10709 0.07035 0.10882 0.07056 C 0.11102 0.0714 0.11339 0.07182 0.11559 0.07287 C 0.11764 0.07329 0.11953 0.07413 0.12142 0.07497 C 0.12236 0.07518 0.12331 0.0756 0.12409 0.07581 C 0.12567 0.07623 0.1274 0.07623 0.12913 0.07644 C 0.13638 0.08064 0.13008 0.07791 0.13843 0.08001 C 0.14063 0.08064 0.14299 0.08169 0.1452 0.08211 C 0.14709 0.08232 0.14913 0.08253 0.15118 0.08316 C 0.1526 0.08316 0.15402 0.084 0.15528 0.08442 C 0.15827 0.08463 0.16693 0.08568 0.16992 0.0861 C 0.17165 0.08673 0.1737 0.08757 0.17575 0.08841 C 0.17843 0.08904 0.18126 0.08904 0.18425 0.08946 C 0.18646 0.08967 0.18866 0.08988 0.19087 0.0903 C 0.2052 0.09198 0.21969 0.09261 0.23402 0.09387 C 0.24252 0.09324 0.25102 0.09324 0.25937 0.0924 C 0.26095 0.0924 0.26221 0.09135 0.26378 0.09135 C 0.26772 0.09072 0.27622 0.08988 0.28063 0.08946 C 0.28331 0.08904 0.28567 0.08757 0.28835 0.08694 C 0.29181 0.08673 0.29559 0.08631 0.29937 0.0861 C 0.30866 0.08505 0.30693 0.08526 0.31528 0.08442 C 0.3211 0.08169 0.31402 0.08463 0.32283 0.08211 C 0.32378 0.08169 0.32472 0.08127 0.32551 0.08085 C 0.32646 0.08064 0.32787 0.08022 0.32882 0.08001 C 0.33008 0.07875 0.33087 0.0777 0.33244 0.07644 C 0.33354 0.07623 0.33512 0.07623 0.33654 0.07581 C 0.33732 0.0756 0.33827 0.07518 0.33906 0.07497 C 0.34661 0.07203 0.3389 0.07518 0.34488 0.07287 C 0.34819 0.06657 0.34457 0.07182 0.35008 0.06846 C 0.36173 0.06153 0.35055 0.06615 0.35764 0.06321 C 0.35858 0.06258 0.35937 0.06237 0.36016 0.0609 C 0.36095 0.06027 0.3611 0.05901 0.36173 0.05838 C 0.36252 0.05775 0.36362 0.05775 0.36441 0.05733 C 0.3685 0.04998 0.36614 0.05229 0.37024 0.04893 C 0.37276 0.04452 0.37323 0.04242 0.37638 0.03948 C 0.37701 0.03885 0.37795 0.03801 0.37874 0.03738 C 0.37969 0.03444 0.37969 0.0336 0.38126 0.03129 C 0.38236 0.02982 0.38362 0.02856 0.38488 0.02688 C 0.38598 0.02499 0.38803 0.021 0.38803 0.02121 C 0.39102 0.0105 0.38614 0.02625 0.3915 0.01491 C 0.39228 0.01239 0.39213 0.01008 0.39323 0.00798 L 0.3948 0.00546 C 0.39528 0.00315 0.39654 -0.00378 0.39732 -0.00504 L 0.39921 -0.0084 C 0.40047 -0.01386 0.40079 -0.01386 0.40079 -0.02163 C 0.40079 -0.02247 0.40283 -0.05565 0.39732 -0.06531 C 0.39528 -0.06909 0.39622 -0.06699 0.3948 -0.06993 L 0.3948 -0.06972 " pathEditMode="relative" rAng="0" ptsTypes="AAAAAAAAAAAAAAAAAAAAAAAAAAAAAAAAAAAAAAAAAAAAAAAAAAAAAAAAAAAAAAAAAAAAAA">
                                      <p:cBhvr>
                                        <p:cTn id="1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0" y="17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5" grpId="0" animBg="1"/>
      <p:bldP spid="15" grpId="1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7" grpId="1"/>
      <p:bldP spid="35" grpId="0" animBg="1"/>
      <p:bldP spid="35" grpId="1" animBg="1"/>
      <p:bldP spid="36" grpId="0"/>
      <p:bldP spid="36" grpId="1"/>
      <p:bldP spid="39" grpId="0" animBg="1"/>
      <p:bldP spid="39" grpId="1" animBg="1"/>
      <p:bldP spid="39" grpId="2" animBg="1"/>
      <p:bldP spid="41" grpId="0"/>
      <p:bldP spid="41" grpId="1"/>
      <p:bldP spid="4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8DF30E2-B80F-496A-89D5-5D4A35DC421A}"/>
              </a:ext>
            </a:extLst>
          </p:cNvPr>
          <p:cNvSpPr/>
          <p:nvPr/>
        </p:nvSpPr>
        <p:spPr>
          <a:xfrm>
            <a:off x="558997" y="1445539"/>
            <a:ext cx="9106645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Application: </a:t>
            </a:r>
            <a:r>
              <a:rPr lang="en-US" dirty="0"/>
              <a:t>We identify functions whose relationships to the other functions changed the most in between two embedding using their </a:t>
            </a:r>
            <a:r>
              <a:rPr lang="en-US" b="1" dirty="0"/>
              <a:t>‘movement:</a:t>
            </a:r>
            <a:r>
              <a:rPr lang="en-US" dirty="0"/>
              <a:t>’</a:t>
            </a: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B95C11D7-3BE9-44F6-8B60-23B90DE0B6F6}"/>
              </a:ext>
            </a:extLst>
          </p:cNvPr>
          <p:cNvCxnSpPr>
            <a:cxnSpLocks/>
          </p:cNvCxnSpPr>
          <p:nvPr/>
        </p:nvCxnSpPr>
        <p:spPr>
          <a:xfrm flipH="1" flipV="1">
            <a:off x="1633782" y="3942537"/>
            <a:ext cx="600682" cy="926761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2DD88ECC-0431-4AD1-AAEB-0D57FB87DA2E}"/>
              </a:ext>
            </a:extLst>
          </p:cNvPr>
          <p:cNvCxnSpPr>
            <a:cxnSpLocks/>
          </p:cNvCxnSpPr>
          <p:nvPr/>
        </p:nvCxnSpPr>
        <p:spPr>
          <a:xfrm flipH="1" flipV="1">
            <a:off x="1909483" y="3857804"/>
            <a:ext cx="357596" cy="1011039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178" name="Table 177">
            <a:extLst>
              <a:ext uri="{FF2B5EF4-FFF2-40B4-BE49-F238E27FC236}">
                <a16:creationId xmlns:a16="http://schemas.microsoft.com/office/drawing/2014/main" id="{A2755ECA-5DFF-4567-A660-9DB6E4C8E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842656"/>
              </p:ext>
            </p:extLst>
          </p:nvPr>
        </p:nvGraphicFramePr>
        <p:xfrm>
          <a:off x="1351756" y="3934782"/>
          <a:ext cx="1885127" cy="1232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049">
                  <a:extLst>
                    <a:ext uri="{9D8B030D-6E8A-4147-A177-3AD203B41FA5}">
                      <a16:colId xmlns:a16="http://schemas.microsoft.com/office/drawing/2014/main" val="2890231389"/>
                    </a:ext>
                  </a:extLst>
                </a:gridCol>
                <a:gridCol w="470127">
                  <a:extLst>
                    <a:ext uri="{9D8B030D-6E8A-4147-A177-3AD203B41FA5}">
                      <a16:colId xmlns:a16="http://schemas.microsoft.com/office/drawing/2014/main" val="527818846"/>
                    </a:ext>
                  </a:extLst>
                </a:gridCol>
                <a:gridCol w="429649">
                  <a:extLst>
                    <a:ext uri="{9D8B030D-6E8A-4147-A177-3AD203B41FA5}">
                      <a16:colId xmlns:a16="http://schemas.microsoft.com/office/drawing/2014/main" val="2514457042"/>
                    </a:ext>
                  </a:extLst>
                </a:gridCol>
                <a:gridCol w="402302">
                  <a:extLst>
                    <a:ext uri="{9D8B030D-6E8A-4147-A177-3AD203B41FA5}">
                      <a16:colId xmlns:a16="http://schemas.microsoft.com/office/drawing/2014/main" val="3087098713"/>
                    </a:ext>
                  </a:extLst>
                </a:gridCol>
              </a:tblGrid>
              <a:tr h="30241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FMM</a:t>
                      </a:r>
                      <a:r>
                        <a:rPr lang="es-ES" sz="15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108321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accent1"/>
                          </a:solidFill>
                        </a:rPr>
                        <a:t>Ɵ</a:t>
                      </a:r>
                      <a:r>
                        <a:rPr lang="es-ES" sz="1600" b="1" baseline="-250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es-E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accent1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76411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accent1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es-ES" sz="15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accent1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1"/>
                          </a:solidFill>
                        </a:rPr>
                        <a:t>3</a:t>
                      </a:r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31175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accent1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1"/>
                          </a:solidFill>
                        </a:rPr>
                        <a:t>2</a:t>
                      </a:r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accent1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1"/>
                          </a:solidFill>
                        </a:rPr>
                        <a:t>3</a:t>
                      </a:r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96544"/>
                  </a:ext>
                </a:extLst>
              </a:tr>
            </a:tbl>
          </a:graphicData>
        </a:graphic>
      </p:graphicFrame>
      <p:sp>
        <p:nvSpPr>
          <p:cNvPr id="179" name="Isosceles Triangle 178">
            <a:extLst>
              <a:ext uri="{FF2B5EF4-FFF2-40B4-BE49-F238E27FC236}">
                <a16:creationId xmlns:a16="http://schemas.microsoft.com/office/drawing/2014/main" id="{69589C32-8646-4861-AE16-A2B2A6742E86}"/>
              </a:ext>
            </a:extLst>
          </p:cNvPr>
          <p:cNvSpPr/>
          <p:nvPr/>
        </p:nvSpPr>
        <p:spPr>
          <a:xfrm>
            <a:off x="1836081" y="3857804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0" name="Isosceles Triangle 179">
            <a:extLst>
              <a:ext uri="{FF2B5EF4-FFF2-40B4-BE49-F238E27FC236}">
                <a16:creationId xmlns:a16="http://schemas.microsoft.com/office/drawing/2014/main" id="{2331235B-97ED-4175-94E2-4462B0F4B9D3}"/>
              </a:ext>
            </a:extLst>
          </p:cNvPr>
          <p:cNvSpPr/>
          <p:nvPr/>
        </p:nvSpPr>
        <p:spPr>
          <a:xfrm>
            <a:off x="1486977" y="3876474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D4172CFE-63F9-4EC5-A603-57F9203AB8C9}"/>
              </a:ext>
            </a:extLst>
          </p:cNvPr>
          <p:cNvSpPr/>
          <p:nvPr/>
        </p:nvSpPr>
        <p:spPr>
          <a:xfrm>
            <a:off x="1305601" y="3587773"/>
            <a:ext cx="100540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i="1" dirty="0">
                <a:solidFill>
                  <a:schemeClr val="accent2"/>
                </a:solidFill>
              </a:rPr>
              <a:t>Control</a:t>
            </a:r>
            <a:endParaRPr lang="es-ES" b="1" dirty="0">
              <a:solidFill>
                <a:schemeClr val="accent2"/>
              </a:solidFill>
            </a:endParaRPr>
          </a:p>
        </p:txBody>
      </p:sp>
      <p:graphicFrame>
        <p:nvGraphicFramePr>
          <p:cNvPr id="182" name="Table 181">
            <a:extLst>
              <a:ext uri="{FF2B5EF4-FFF2-40B4-BE49-F238E27FC236}">
                <a16:creationId xmlns:a16="http://schemas.microsoft.com/office/drawing/2014/main" id="{12C59AB5-9D25-423A-9878-73D1B6324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10171"/>
              </p:ext>
            </p:extLst>
          </p:nvPr>
        </p:nvGraphicFramePr>
        <p:xfrm>
          <a:off x="6732537" y="3868005"/>
          <a:ext cx="1885127" cy="1232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049">
                  <a:extLst>
                    <a:ext uri="{9D8B030D-6E8A-4147-A177-3AD203B41FA5}">
                      <a16:colId xmlns:a16="http://schemas.microsoft.com/office/drawing/2014/main" val="2890231389"/>
                    </a:ext>
                  </a:extLst>
                </a:gridCol>
                <a:gridCol w="470127">
                  <a:extLst>
                    <a:ext uri="{9D8B030D-6E8A-4147-A177-3AD203B41FA5}">
                      <a16:colId xmlns:a16="http://schemas.microsoft.com/office/drawing/2014/main" val="527818846"/>
                    </a:ext>
                  </a:extLst>
                </a:gridCol>
                <a:gridCol w="429649">
                  <a:extLst>
                    <a:ext uri="{9D8B030D-6E8A-4147-A177-3AD203B41FA5}">
                      <a16:colId xmlns:a16="http://schemas.microsoft.com/office/drawing/2014/main" val="2514457042"/>
                    </a:ext>
                  </a:extLst>
                </a:gridCol>
                <a:gridCol w="402302">
                  <a:extLst>
                    <a:ext uri="{9D8B030D-6E8A-4147-A177-3AD203B41FA5}">
                      <a16:colId xmlns:a16="http://schemas.microsoft.com/office/drawing/2014/main" val="3087098713"/>
                    </a:ext>
                  </a:extLst>
                </a:gridCol>
              </a:tblGrid>
              <a:tr h="302419">
                <a:tc>
                  <a:txBody>
                    <a:bodyPr/>
                    <a:lstStyle/>
                    <a:p>
                      <a:pPr algn="ctr"/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108321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Ɵ</a:t>
                      </a:r>
                      <a:r>
                        <a:rPr lang="es-ES" sz="16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s-ES" sz="16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76411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es-ES" sz="15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31175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es-ES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96544"/>
                  </a:ext>
                </a:extLst>
              </a:tr>
            </a:tbl>
          </a:graphicData>
        </a:graphic>
      </p:graphicFrame>
      <p:sp>
        <p:nvSpPr>
          <p:cNvPr id="183" name="Isosceles Triangle 182">
            <a:extLst>
              <a:ext uri="{FF2B5EF4-FFF2-40B4-BE49-F238E27FC236}">
                <a16:creationId xmlns:a16="http://schemas.microsoft.com/office/drawing/2014/main" id="{2008E12E-AE53-43C3-B3F3-81A45140488D}"/>
              </a:ext>
            </a:extLst>
          </p:cNvPr>
          <p:cNvSpPr/>
          <p:nvPr/>
        </p:nvSpPr>
        <p:spPr>
          <a:xfrm rot="11446667">
            <a:off x="6497627" y="4417233"/>
            <a:ext cx="960823" cy="463920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4" name="Isosceles Triangle 183">
            <a:extLst>
              <a:ext uri="{FF2B5EF4-FFF2-40B4-BE49-F238E27FC236}">
                <a16:creationId xmlns:a16="http://schemas.microsoft.com/office/drawing/2014/main" id="{D9009F5D-3BFD-4690-BF70-B53E60D0665F}"/>
              </a:ext>
            </a:extLst>
          </p:cNvPr>
          <p:cNvSpPr/>
          <p:nvPr/>
        </p:nvSpPr>
        <p:spPr>
          <a:xfrm rot="9249189">
            <a:off x="2060901" y="4418397"/>
            <a:ext cx="172111" cy="463920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DD7AEBAD-1466-47D9-9AFD-A622CDA2C868}"/>
              </a:ext>
            </a:extLst>
          </p:cNvPr>
          <p:cNvCxnSpPr>
            <a:cxnSpLocks/>
          </p:cNvCxnSpPr>
          <p:nvPr/>
        </p:nvCxnSpPr>
        <p:spPr>
          <a:xfrm rot="21540000">
            <a:off x="2273701" y="4853959"/>
            <a:ext cx="1583251" cy="2976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B3BBC9DE-6E12-42BF-BDB5-38DA36DD886B}"/>
              </a:ext>
            </a:extLst>
          </p:cNvPr>
          <p:cNvCxnSpPr>
            <a:cxnSpLocks/>
          </p:cNvCxnSpPr>
          <p:nvPr/>
        </p:nvCxnSpPr>
        <p:spPr>
          <a:xfrm rot="16140000">
            <a:off x="1475454" y="4072158"/>
            <a:ext cx="1583251" cy="29766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9FDC344A-55F7-44BF-86E9-CD76242F8D9C}"/>
              </a:ext>
            </a:extLst>
          </p:cNvPr>
          <p:cNvCxnSpPr>
            <a:cxnSpLocks/>
          </p:cNvCxnSpPr>
          <p:nvPr/>
        </p:nvCxnSpPr>
        <p:spPr>
          <a:xfrm rot="7500000">
            <a:off x="890649" y="5213999"/>
            <a:ext cx="1583251" cy="35718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Rectangle 187">
            <a:extLst>
              <a:ext uri="{FF2B5EF4-FFF2-40B4-BE49-F238E27FC236}">
                <a16:creationId xmlns:a16="http://schemas.microsoft.com/office/drawing/2014/main" id="{EEA88399-07C5-4D42-A79E-7AB71DE7428B}"/>
              </a:ext>
            </a:extLst>
          </p:cNvPr>
          <p:cNvSpPr/>
          <p:nvPr/>
        </p:nvSpPr>
        <p:spPr>
          <a:xfrm>
            <a:off x="2295776" y="3192423"/>
            <a:ext cx="1745806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dimension 2</a:t>
            </a:r>
            <a:endParaRPr lang="es-ES" dirty="0"/>
          </a:p>
          <a:p>
            <a:br>
              <a:rPr lang="es-ES" dirty="0"/>
            </a:br>
            <a:endParaRPr lang="es-ES" dirty="0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A1B4A74B-CD94-41F1-B637-E0C5B9ECEF47}"/>
              </a:ext>
            </a:extLst>
          </p:cNvPr>
          <p:cNvSpPr/>
          <p:nvPr/>
        </p:nvSpPr>
        <p:spPr>
          <a:xfrm>
            <a:off x="3857092" y="4663503"/>
            <a:ext cx="1621607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dimension 1</a:t>
            </a:r>
            <a:endParaRPr lang="es-ES" dirty="0"/>
          </a:p>
          <a:p>
            <a:br>
              <a:rPr lang="es-ES" dirty="0"/>
            </a:br>
            <a:endParaRPr lang="es-ES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37BC2D5-AA89-4E84-A351-671A561242BF}"/>
              </a:ext>
            </a:extLst>
          </p:cNvPr>
          <p:cNvSpPr/>
          <p:nvPr/>
        </p:nvSpPr>
        <p:spPr>
          <a:xfrm>
            <a:off x="496882" y="5904818"/>
            <a:ext cx="1737581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282828"/>
                </a:solidFill>
                <a:latin typeface="Arial" panose="020B0604020202020204" pitchFamily="34" charset="0"/>
              </a:rPr>
              <a:t>dimension</a:t>
            </a:r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 d</a:t>
            </a:r>
            <a:r>
              <a:rPr lang="es-ES" b="1" baseline="-25000" dirty="0">
                <a:solidFill>
                  <a:srgbClr val="282828"/>
                </a:solidFill>
                <a:latin typeface="Arial" panose="020B0604020202020204" pitchFamily="34" charset="0"/>
              </a:rPr>
              <a:t>1</a:t>
            </a:r>
            <a:endParaRPr lang="es-ES" baseline="-25000" dirty="0"/>
          </a:p>
          <a:p>
            <a:br>
              <a:rPr lang="es-ES" dirty="0"/>
            </a:br>
            <a:endParaRPr lang="es-ES" dirty="0"/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049CA3F3-54FB-4724-A6EA-5E59376ECCBD}"/>
              </a:ext>
            </a:extLst>
          </p:cNvPr>
          <p:cNvCxnSpPr>
            <a:cxnSpLocks/>
          </p:cNvCxnSpPr>
          <p:nvPr/>
        </p:nvCxnSpPr>
        <p:spPr>
          <a:xfrm rot="21540000">
            <a:off x="6893987" y="4853959"/>
            <a:ext cx="1583251" cy="297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B4FB8D16-BBE6-42A4-A42B-8E574E6A63CD}"/>
              </a:ext>
            </a:extLst>
          </p:cNvPr>
          <p:cNvCxnSpPr>
            <a:cxnSpLocks/>
          </p:cNvCxnSpPr>
          <p:nvPr/>
        </p:nvCxnSpPr>
        <p:spPr>
          <a:xfrm rot="16140000">
            <a:off x="6095740" y="4072158"/>
            <a:ext cx="1583251" cy="297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FA41BE35-A5AF-4ED1-80E2-FBDD3B158A94}"/>
              </a:ext>
            </a:extLst>
          </p:cNvPr>
          <p:cNvCxnSpPr>
            <a:cxnSpLocks/>
          </p:cNvCxnSpPr>
          <p:nvPr/>
        </p:nvCxnSpPr>
        <p:spPr>
          <a:xfrm rot="7500000">
            <a:off x="5510935" y="5213999"/>
            <a:ext cx="1583251" cy="357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 193">
            <a:extLst>
              <a:ext uri="{FF2B5EF4-FFF2-40B4-BE49-F238E27FC236}">
                <a16:creationId xmlns:a16="http://schemas.microsoft.com/office/drawing/2014/main" id="{02D9E5B4-696E-49A5-B0F8-A00990AB5687}"/>
              </a:ext>
            </a:extLst>
          </p:cNvPr>
          <p:cNvSpPr/>
          <p:nvPr/>
        </p:nvSpPr>
        <p:spPr>
          <a:xfrm>
            <a:off x="6916063" y="3192423"/>
            <a:ext cx="1745806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dimension 2</a:t>
            </a:r>
            <a:endParaRPr lang="es-ES" dirty="0"/>
          </a:p>
          <a:p>
            <a:br>
              <a:rPr lang="es-ES" dirty="0"/>
            </a:br>
            <a:endParaRPr lang="es-E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F504D790-9833-4499-A728-A1B112D80973}"/>
              </a:ext>
            </a:extLst>
          </p:cNvPr>
          <p:cNvSpPr/>
          <p:nvPr/>
        </p:nvSpPr>
        <p:spPr>
          <a:xfrm>
            <a:off x="8477378" y="4663503"/>
            <a:ext cx="1531486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dimension 1</a:t>
            </a:r>
            <a:endParaRPr lang="es-ES" dirty="0"/>
          </a:p>
          <a:p>
            <a:br>
              <a:rPr lang="es-ES" dirty="0"/>
            </a:br>
            <a:endParaRPr lang="es-E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6581993-E04E-411E-8CFA-8A741BC72745}"/>
              </a:ext>
            </a:extLst>
          </p:cNvPr>
          <p:cNvSpPr/>
          <p:nvPr/>
        </p:nvSpPr>
        <p:spPr>
          <a:xfrm>
            <a:off x="5117168" y="5904818"/>
            <a:ext cx="1741499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282828"/>
                </a:solidFill>
                <a:latin typeface="Arial" panose="020B0604020202020204" pitchFamily="34" charset="0"/>
              </a:rPr>
              <a:t>dimension</a:t>
            </a:r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 d</a:t>
            </a:r>
            <a:r>
              <a:rPr lang="es-ES" b="1" baseline="-25000" dirty="0">
                <a:solidFill>
                  <a:srgbClr val="282828"/>
                </a:solidFill>
                <a:latin typeface="Arial" panose="020B0604020202020204" pitchFamily="34" charset="0"/>
              </a:rPr>
              <a:t>2</a:t>
            </a:r>
            <a:endParaRPr lang="es-ES" baseline="-25000" dirty="0"/>
          </a:p>
          <a:p>
            <a:br>
              <a:rPr lang="es-ES" dirty="0"/>
            </a:br>
            <a:endParaRPr lang="es-ES" dirty="0"/>
          </a:p>
        </p:txBody>
      </p:sp>
      <p:sp>
        <p:nvSpPr>
          <p:cNvPr id="197" name="Isosceles Triangle 196">
            <a:extLst>
              <a:ext uri="{FF2B5EF4-FFF2-40B4-BE49-F238E27FC236}">
                <a16:creationId xmlns:a16="http://schemas.microsoft.com/office/drawing/2014/main" id="{01660A56-066E-43C4-ABEA-EEE02C35CD89}"/>
              </a:ext>
            </a:extLst>
          </p:cNvPr>
          <p:cNvSpPr/>
          <p:nvPr/>
        </p:nvSpPr>
        <p:spPr>
          <a:xfrm>
            <a:off x="1613060" y="3619998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8" name="Isosceles Triangle 197">
            <a:extLst>
              <a:ext uri="{FF2B5EF4-FFF2-40B4-BE49-F238E27FC236}">
                <a16:creationId xmlns:a16="http://schemas.microsoft.com/office/drawing/2014/main" id="{0A70258E-D156-4438-ADE4-EFC1142C2C6C}"/>
              </a:ext>
            </a:extLst>
          </p:cNvPr>
          <p:cNvSpPr/>
          <p:nvPr/>
        </p:nvSpPr>
        <p:spPr>
          <a:xfrm>
            <a:off x="6334153" y="3493417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9" name="Isosceles Triangle 198">
            <a:extLst>
              <a:ext uri="{FF2B5EF4-FFF2-40B4-BE49-F238E27FC236}">
                <a16:creationId xmlns:a16="http://schemas.microsoft.com/office/drawing/2014/main" id="{CC930DC4-4776-4676-8D51-EA922D9FA9F0}"/>
              </a:ext>
            </a:extLst>
          </p:cNvPr>
          <p:cNvSpPr/>
          <p:nvPr/>
        </p:nvSpPr>
        <p:spPr>
          <a:xfrm>
            <a:off x="7842242" y="4172221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0" name="Isosceles Triangle 199">
            <a:extLst>
              <a:ext uri="{FF2B5EF4-FFF2-40B4-BE49-F238E27FC236}">
                <a16:creationId xmlns:a16="http://schemas.microsoft.com/office/drawing/2014/main" id="{F26E1E9D-1151-42D5-9FE8-CECE6FFD9FC8}"/>
              </a:ext>
            </a:extLst>
          </p:cNvPr>
          <p:cNvSpPr/>
          <p:nvPr/>
        </p:nvSpPr>
        <p:spPr>
          <a:xfrm>
            <a:off x="6208070" y="3775668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19762F5-6202-49E5-82E4-BBB5EAB134C8}"/>
              </a:ext>
            </a:extLst>
          </p:cNvPr>
          <p:cNvCxnSpPr>
            <a:cxnSpLocks/>
          </p:cNvCxnSpPr>
          <p:nvPr/>
        </p:nvCxnSpPr>
        <p:spPr>
          <a:xfrm flipH="1" flipV="1">
            <a:off x="6304795" y="3913677"/>
            <a:ext cx="600682" cy="926761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2C9DA4D1-205D-443E-BBF9-451E288DB162}"/>
              </a:ext>
            </a:extLst>
          </p:cNvPr>
          <p:cNvCxnSpPr>
            <a:cxnSpLocks/>
          </p:cNvCxnSpPr>
          <p:nvPr/>
        </p:nvCxnSpPr>
        <p:spPr>
          <a:xfrm flipV="1">
            <a:off x="6938093" y="4238283"/>
            <a:ext cx="904150" cy="601702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B2DDD58-C875-4055-9127-7416B384549D}"/>
              </a:ext>
            </a:extLst>
          </p:cNvPr>
          <p:cNvSpPr/>
          <p:nvPr/>
        </p:nvSpPr>
        <p:spPr>
          <a:xfrm>
            <a:off x="1690603" y="4489008"/>
            <a:ext cx="449162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S" b="1" dirty="0">
                <a:solidFill>
                  <a:schemeClr val="accent1"/>
                </a:solidFill>
              </a:rPr>
              <a:t>Ɵ</a:t>
            </a:r>
            <a:r>
              <a:rPr lang="es-ES" b="1" baseline="-25000" dirty="0">
                <a:solidFill>
                  <a:schemeClr val="accent1"/>
                </a:solidFill>
              </a:rPr>
              <a:t>1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F26C9F1-77BE-4DFF-9066-B72BCAF5B35F}"/>
              </a:ext>
            </a:extLst>
          </p:cNvPr>
          <p:cNvSpPr/>
          <p:nvPr/>
        </p:nvSpPr>
        <p:spPr>
          <a:xfrm>
            <a:off x="6997243" y="4178801"/>
            <a:ext cx="449162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s-ES" b="1" dirty="0">
                <a:solidFill>
                  <a:schemeClr val="accent1"/>
                </a:solidFill>
              </a:rPr>
              <a:t>Ɵ</a:t>
            </a:r>
            <a:r>
              <a:rPr lang="es-ES" b="1" baseline="-25000" dirty="0">
                <a:solidFill>
                  <a:schemeClr val="accent1"/>
                </a:solidFill>
              </a:rPr>
              <a:t>2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449C4B10-FC34-4253-868B-1056E49D828B}"/>
              </a:ext>
            </a:extLst>
          </p:cNvPr>
          <p:cNvSpPr/>
          <p:nvPr/>
        </p:nvSpPr>
        <p:spPr>
          <a:xfrm>
            <a:off x="4200643" y="2771725"/>
            <a:ext cx="1427768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282828"/>
                </a:solidFill>
                <a:latin typeface="Arial" panose="020B0604020202020204" pitchFamily="34" charset="0"/>
              </a:rPr>
              <a:t>-</a:t>
            </a:r>
            <a:br>
              <a:rPr lang="es-ES" dirty="0"/>
            </a:br>
            <a:endParaRPr lang="es-ES" dirty="0"/>
          </a:p>
        </p:txBody>
      </p:sp>
      <p:sp>
        <p:nvSpPr>
          <p:cNvPr id="206" name="Right Brace 205">
            <a:extLst>
              <a:ext uri="{FF2B5EF4-FFF2-40B4-BE49-F238E27FC236}">
                <a16:creationId xmlns:a16="http://schemas.microsoft.com/office/drawing/2014/main" id="{DD050CA5-3453-4D42-8271-4F52111DD770}"/>
              </a:ext>
            </a:extLst>
          </p:cNvPr>
          <p:cNvSpPr/>
          <p:nvPr/>
        </p:nvSpPr>
        <p:spPr>
          <a:xfrm rot="5400000">
            <a:off x="4290374" y="2835846"/>
            <a:ext cx="165986" cy="757825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53D90B59-5DCC-4164-8CAC-C7B02482584A}"/>
              </a:ext>
            </a:extLst>
          </p:cNvPr>
          <p:cNvSpPr/>
          <p:nvPr/>
        </p:nvSpPr>
        <p:spPr>
          <a:xfrm>
            <a:off x="3433887" y="3266988"/>
            <a:ext cx="3276620" cy="865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Cos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=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Moving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s-ES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distance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endParaRPr lang="es-ES" dirty="0">
              <a:solidFill>
                <a:schemeClr val="accent5">
                  <a:lumMod val="75000"/>
                </a:schemeClr>
              </a:solidFill>
            </a:endParaRPr>
          </a:p>
          <a:p>
            <a:br>
              <a:rPr lang="es-ES" dirty="0"/>
            </a:br>
            <a:endParaRPr lang="es-ES" dirty="0"/>
          </a:p>
        </p:txBody>
      </p:sp>
      <p:sp>
        <p:nvSpPr>
          <p:cNvPr id="208" name="Isosceles Triangle 207">
            <a:extLst>
              <a:ext uri="{FF2B5EF4-FFF2-40B4-BE49-F238E27FC236}">
                <a16:creationId xmlns:a16="http://schemas.microsoft.com/office/drawing/2014/main" id="{10390E9D-139E-4454-8C4A-149607F6430E}"/>
              </a:ext>
            </a:extLst>
          </p:cNvPr>
          <p:cNvSpPr/>
          <p:nvPr/>
        </p:nvSpPr>
        <p:spPr>
          <a:xfrm>
            <a:off x="1543790" y="4329799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09" name="Isosceles Triangle 208">
            <a:extLst>
              <a:ext uri="{FF2B5EF4-FFF2-40B4-BE49-F238E27FC236}">
                <a16:creationId xmlns:a16="http://schemas.microsoft.com/office/drawing/2014/main" id="{F2975A9B-83D1-4FDA-B56F-3C222529E002}"/>
              </a:ext>
            </a:extLst>
          </p:cNvPr>
          <p:cNvSpPr/>
          <p:nvPr/>
        </p:nvSpPr>
        <p:spPr>
          <a:xfrm>
            <a:off x="1543790" y="4618212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0" name="Isosceles Triangle 209">
            <a:extLst>
              <a:ext uri="{FF2B5EF4-FFF2-40B4-BE49-F238E27FC236}">
                <a16:creationId xmlns:a16="http://schemas.microsoft.com/office/drawing/2014/main" id="{4D243C94-E81E-4C73-AED3-3BB6377759BC}"/>
              </a:ext>
            </a:extLst>
          </p:cNvPr>
          <p:cNvSpPr/>
          <p:nvPr/>
        </p:nvSpPr>
        <p:spPr>
          <a:xfrm>
            <a:off x="1543789" y="4933490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1" name="Isosceles Triangle 210">
            <a:extLst>
              <a:ext uri="{FF2B5EF4-FFF2-40B4-BE49-F238E27FC236}">
                <a16:creationId xmlns:a16="http://schemas.microsoft.com/office/drawing/2014/main" id="{B3129052-3EAE-4487-AA9F-8BA26DB9EE63}"/>
              </a:ext>
            </a:extLst>
          </p:cNvPr>
          <p:cNvSpPr/>
          <p:nvPr/>
        </p:nvSpPr>
        <p:spPr>
          <a:xfrm>
            <a:off x="2118041" y="4028236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2" name="Isosceles Triangle 211">
            <a:extLst>
              <a:ext uri="{FF2B5EF4-FFF2-40B4-BE49-F238E27FC236}">
                <a16:creationId xmlns:a16="http://schemas.microsoft.com/office/drawing/2014/main" id="{4C7EA92F-924D-4555-9B31-1F83FD814161}"/>
              </a:ext>
            </a:extLst>
          </p:cNvPr>
          <p:cNvSpPr/>
          <p:nvPr/>
        </p:nvSpPr>
        <p:spPr>
          <a:xfrm>
            <a:off x="2497708" y="4028236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3" name="Isosceles Triangle 212">
            <a:extLst>
              <a:ext uri="{FF2B5EF4-FFF2-40B4-BE49-F238E27FC236}">
                <a16:creationId xmlns:a16="http://schemas.microsoft.com/office/drawing/2014/main" id="{2A0ED9CF-923B-4400-B8A1-E074C2C1D0DF}"/>
              </a:ext>
            </a:extLst>
          </p:cNvPr>
          <p:cNvSpPr/>
          <p:nvPr/>
        </p:nvSpPr>
        <p:spPr>
          <a:xfrm>
            <a:off x="2950447" y="4028236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214" name="Table 213">
            <a:extLst>
              <a:ext uri="{FF2B5EF4-FFF2-40B4-BE49-F238E27FC236}">
                <a16:creationId xmlns:a16="http://schemas.microsoft.com/office/drawing/2014/main" id="{29C15B17-3E46-4D9C-9FE2-D3A0189C6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233127"/>
              </p:ext>
            </p:extLst>
          </p:nvPr>
        </p:nvGraphicFramePr>
        <p:xfrm>
          <a:off x="4123928" y="3884379"/>
          <a:ext cx="1885127" cy="1232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049">
                  <a:extLst>
                    <a:ext uri="{9D8B030D-6E8A-4147-A177-3AD203B41FA5}">
                      <a16:colId xmlns:a16="http://schemas.microsoft.com/office/drawing/2014/main" val="2890231389"/>
                    </a:ext>
                  </a:extLst>
                </a:gridCol>
                <a:gridCol w="470127">
                  <a:extLst>
                    <a:ext uri="{9D8B030D-6E8A-4147-A177-3AD203B41FA5}">
                      <a16:colId xmlns:a16="http://schemas.microsoft.com/office/drawing/2014/main" val="527818846"/>
                    </a:ext>
                  </a:extLst>
                </a:gridCol>
                <a:gridCol w="429649">
                  <a:extLst>
                    <a:ext uri="{9D8B030D-6E8A-4147-A177-3AD203B41FA5}">
                      <a16:colId xmlns:a16="http://schemas.microsoft.com/office/drawing/2014/main" val="2514457042"/>
                    </a:ext>
                  </a:extLst>
                </a:gridCol>
                <a:gridCol w="402302">
                  <a:extLst>
                    <a:ext uri="{9D8B030D-6E8A-4147-A177-3AD203B41FA5}">
                      <a16:colId xmlns:a16="http://schemas.microsoft.com/office/drawing/2014/main" val="3087098713"/>
                    </a:ext>
                  </a:extLst>
                </a:gridCol>
              </a:tblGrid>
              <a:tr h="302419"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FF0000"/>
                          </a:solidFill>
                        </a:rPr>
                        <a:t>FMM</a:t>
                      </a:r>
                      <a:r>
                        <a:rPr lang="es-ES" sz="15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s-E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108321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dirty="0">
                          <a:solidFill>
                            <a:schemeClr val="accent2"/>
                          </a:solidFill>
                        </a:rPr>
                        <a:t>Ɵ</a:t>
                      </a:r>
                      <a:r>
                        <a:rPr lang="es-ES" sz="1600" b="1" baseline="-25000" dirty="0">
                          <a:solidFill>
                            <a:schemeClr val="accent2"/>
                          </a:solidFill>
                        </a:rPr>
                        <a:t>1</a:t>
                      </a:r>
                      <a:endParaRPr lang="es-E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accent2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es-ES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76411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accent2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2"/>
                          </a:solidFill>
                        </a:rPr>
                        <a:t>1</a:t>
                      </a:r>
                      <a:endParaRPr lang="es-ES" sz="15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b="1" dirty="0">
                          <a:solidFill>
                            <a:schemeClr val="accent2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2"/>
                          </a:solidFill>
                        </a:rPr>
                        <a:t>3</a:t>
                      </a:r>
                      <a:endParaRPr lang="es-ES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31175"/>
                  </a:ext>
                </a:extLst>
              </a:tr>
              <a:tr h="302419">
                <a:tc>
                  <a:txBody>
                    <a:bodyPr/>
                    <a:lstStyle/>
                    <a:p>
                      <a:endParaRPr lang="es-ES" sz="1500" dirty="0"/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accent2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es-ES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b="1" dirty="0">
                          <a:solidFill>
                            <a:schemeClr val="accent2"/>
                          </a:solidFill>
                        </a:rPr>
                        <a:t>Ɵ</a:t>
                      </a:r>
                      <a:r>
                        <a:rPr lang="es-ES" sz="1500" b="1" baseline="-25000" dirty="0">
                          <a:solidFill>
                            <a:schemeClr val="accent2"/>
                          </a:solidFill>
                        </a:rPr>
                        <a:t>3</a:t>
                      </a:r>
                      <a:endParaRPr lang="es-ES" sz="1500" dirty="0">
                        <a:solidFill>
                          <a:schemeClr val="accent2"/>
                        </a:solidFill>
                      </a:endParaRP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500" dirty="0"/>
                        <a:t>0</a:t>
                      </a:r>
                    </a:p>
                  </a:txBody>
                  <a:tcPr marL="75605" marR="75605" marT="37802" marB="378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96544"/>
                  </a:ext>
                </a:extLst>
              </a:tr>
            </a:tbl>
          </a:graphicData>
        </a:graphic>
      </p:graphicFrame>
      <p:sp>
        <p:nvSpPr>
          <p:cNvPr id="215" name="Isosceles Triangle 214">
            <a:extLst>
              <a:ext uri="{FF2B5EF4-FFF2-40B4-BE49-F238E27FC236}">
                <a16:creationId xmlns:a16="http://schemas.microsoft.com/office/drawing/2014/main" id="{E946D505-F1AE-433E-94F4-5257CF9E411E}"/>
              </a:ext>
            </a:extLst>
          </p:cNvPr>
          <p:cNvSpPr/>
          <p:nvPr/>
        </p:nvSpPr>
        <p:spPr>
          <a:xfrm>
            <a:off x="4315962" y="4279396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6" name="Isosceles Triangle 215">
            <a:extLst>
              <a:ext uri="{FF2B5EF4-FFF2-40B4-BE49-F238E27FC236}">
                <a16:creationId xmlns:a16="http://schemas.microsoft.com/office/drawing/2014/main" id="{F14FBE4B-E9E2-4DDD-A0E4-2A484428FEF5}"/>
              </a:ext>
            </a:extLst>
          </p:cNvPr>
          <p:cNvSpPr/>
          <p:nvPr/>
        </p:nvSpPr>
        <p:spPr>
          <a:xfrm>
            <a:off x="4315962" y="4567809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7" name="Isosceles Triangle 216">
            <a:extLst>
              <a:ext uri="{FF2B5EF4-FFF2-40B4-BE49-F238E27FC236}">
                <a16:creationId xmlns:a16="http://schemas.microsoft.com/office/drawing/2014/main" id="{3CE3CA45-66E8-40A4-A07E-FA0EBC1198B4}"/>
              </a:ext>
            </a:extLst>
          </p:cNvPr>
          <p:cNvSpPr/>
          <p:nvPr/>
        </p:nvSpPr>
        <p:spPr>
          <a:xfrm>
            <a:off x="4315961" y="4883086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8" name="Isosceles Triangle 217">
            <a:extLst>
              <a:ext uri="{FF2B5EF4-FFF2-40B4-BE49-F238E27FC236}">
                <a16:creationId xmlns:a16="http://schemas.microsoft.com/office/drawing/2014/main" id="{9A05B68C-E411-44E5-B033-A86EC3519F97}"/>
              </a:ext>
            </a:extLst>
          </p:cNvPr>
          <p:cNvSpPr/>
          <p:nvPr/>
        </p:nvSpPr>
        <p:spPr>
          <a:xfrm>
            <a:off x="4890213" y="3977833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9" name="Isosceles Triangle 218">
            <a:extLst>
              <a:ext uri="{FF2B5EF4-FFF2-40B4-BE49-F238E27FC236}">
                <a16:creationId xmlns:a16="http://schemas.microsoft.com/office/drawing/2014/main" id="{393DA95D-8548-4548-878D-AE40003544D8}"/>
              </a:ext>
            </a:extLst>
          </p:cNvPr>
          <p:cNvSpPr/>
          <p:nvPr/>
        </p:nvSpPr>
        <p:spPr>
          <a:xfrm>
            <a:off x="5269880" y="3977833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0" name="Isosceles Triangle 219">
            <a:extLst>
              <a:ext uri="{FF2B5EF4-FFF2-40B4-BE49-F238E27FC236}">
                <a16:creationId xmlns:a16="http://schemas.microsoft.com/office/drawing/2014/main" id="{8FDEF2A6-C451-4A20-978B-1ED9B31A199D}"/>
              </a:ext>
            </a:extLst>
          </p:cNvPr>
          <p:cNvSpPr/>
          <p:nvPr/>
        </p:nvSpPr>
        <p:spPr>
          <a:xfrm>
            <a:off x="5722619" y="3977833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04D37A82-89FD-409C-8A06-F9269DD32DFE}"/>
              </a:ext>
            </a:extLst>
          </p:cNvPr>
          <p:cNvSpPr/>
          <p:nvPr/>
        </p:nvSpPr>
        <p:spPr>
          <a:xfrm>
            <a:off x="4145389" y="3577876"/>
            <a:ext cx="966931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Cancer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8A7B1693-2AD3-4FB7-8D0B-20B802501DC5}"/>
              </a:ext>
            </a:extLst>
          </p:cNvPr>
          <p:cNvSpPr/>
          <p:nvPr/>
        </p:nvSpPr>
        <p:spPr>
          <a:xfrm>
            <a:off x="3512585" y="4329699"/>
            <a:ext cx="1427768" cy="10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976" b="1" dirty="0">
                <a:solidFill>
                  <a:srgbClr val="282828"/>
                </a:solidFill>
                <a:latin typeface="Arial" panose="020B0604020202020204" pitchFamily="34" charset="0"/>
              </a:rPr>
              <a:t>-</a:t>
            </a:r>
            <a:endParaRPr lang="es-ES" sz="2976" dirty="0"/>
          </a:p>
          <a:p>
            <a:br>
              <a:rPr lang="es-ES" dirty="0"/>
            </a:br>
            <a:endParaRPr lang="es-ES" dirty="0"/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EDBD055C-E388-41B7-9ED2-9C5DB6E0552A}"/>
              </a:ext>
            </a:extLst>
          </p:cNvPr>
          <p:cNvSpPr/>
          <p:nvPr/>
        </p:nvSpPr>
        <p:spPr>
          <a:xfrm>
            <a:off x="6044234" y="4362827"/>
            <a:ext cx="1427768" cy="1033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976" b="1" dirty="0">
                <a:solidFill>
                  <a:srgbClr val="282828"/>
                </a:solidFill>
                <a:latin typeface="Arial" panose="020B0604020202020204" pitchFamily="34" charset="0"/>
              </a:rPr>
              <a:t>=</a:t>
            </a:r>
            <a:endParaRPr lang="es-ES" sz="2976" dirty="0"/>
          </a:p>
          <a:p>
            <a:br>
              <a:rPr lang="es-ES" dirty="0"/>
            </a:br>
            <a:endParaRPr lang="es-ES" dirty="0"/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DA88AAAC-6F65-4002-892C-33D2049BB65B}"/>
              </a:ext>
            </a:extLst>
          </p:cNvPr>
          <p:cNvSpPr/>
          <p:nvPr/>
        </p:nvSpPr>
        <p:spPr>
          <a:xfrm>
            <a:off x="6962307" y="4242693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5" name="Isosceles Triangle 224">
            <a:extLst>
              <a:ext uri="{FF2B5EF4-FFF2-40B4-BE49-F238E27FC236}">
                <a16:creationId xmlns:a16="http://schemas.microsoft.com/office/drawing/2014/main" id="{82850D27-1CAE-4587-9C67-84536FFDB44C}"/>
              </a:ext>
            </a:extLst>
          </p:cNvPr>
          <p:cNvSpPr/>
          <p:nvPr/>
        </p:nvSpPr>
        <p:spPr>
          <a:xfrm>
            <a:off x="6962307" y="4567809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6" name="Isosceles Triangle 225">
            <a:extLst>
              <a:ext uri="{FF2B5EF4-FFF2-40B4-BE49-F238E27FC236}">
                <a16:creationId xmlns:a16="http://schemas.microsoft.com/office/drawing/2014/main" id="{36DFCC90-D140-4093-BADE-C7E9ABDB7452}"/>
              </a:ext>
            </a:extLst>
          </p:cNvPr>
          <p:cNvSpPr/>
          <p:nvPr/>
        </p:nvSpPr>
        <p:spPr>
          <a:xfrm>
            <a:off x="6962307" y="4846384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7" name="Isosceles Triangle 226">
            <a:extLst>
              <a:ext uri="{FF2B5EF4-FFF2-40B4-BE49-F238E27FC236}">
                <a16:creationId xmlns:a16="http://schemas.microsoft.com/office/drawing/2014/main" id="{58D84CA0-3511-4B1B-90DE-A9823C0ECC38}"/>
              </a:ext>
            </a:extLst>
          </p:cNvPr>
          <p:cNvSpPr/>
          <p:nvPr/>
        </p:nvSpPr>
        <p:spPr>
          <a:xfrm>
            <a:off x="7440548" y="3941130"/>
            <a:ext cx="146805" cy="132125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8" name="Isosceles Triangle 227">
            <a:extLst>
              <a:ext uri="{FF2B5EF4-FFF2-40B4-BE49-F238E27FC236}">
                <a16:creationId xmlns:a16="http://schemas.microsoft.com/office/drawing/2014/main" id="{A02FAD7F-189F-432B-A119-69D39CC8E64C}"/>
              </a:ext>
            </a:extLst>
          </p:cNvPr>
          <p:cNvSpPr/>
          <p:nvPr/>
        </p:nvSpPr>
        <p:spPr>
          <a:xfrm>
            <a:off x="7820215" y="3941130"/>
            <a:ext cx="146805" cy="132125"/>
          </a:xfrm>
          <a:prstGeom prst="triangle">
            <a:avLst/>
          </a:prstGeom>
          <a:solidFill>
            <a:srgbClr val="00BD01"/>
          </a:solidFill>
          <a:ln>
            <a:solidFill>
              <a:srgbClr val="00BD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9" name="Isosceles Triangle 228">
            <a:extLst>
              <a:ext uri="{FF2B5EF4-FFF2-40B4-BE49-F238E27FC236}">
                <a16:creationId xmlns:a16="http://schemas.microsoft.com/office/drawing/2014/main" id="{0D1A01E6-DD44-4900-B14A-E68B5DADE777}"/>
              </a:ext>
            </a:extLst>
          </p:cNvPr>
          <p:cNvSpPr/>
          <p:nvPr/>
        </p:nvSpPr>
        <p:spPr>
          <a:xfrm>
            <a:off x="8272954" y="3941130"/>
            <a:ext cx="146805" cy="132125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504BD899-3CC6-4DFD-BD50-CCC954F5CF7B}"/>
              </a:ext>
            </a:extLst>
          </p:cNvPr>
          <p:cNvSpPr/>
          <p:nvPr/>
        </p:nvSpPr>
        <p:spPr>
          <a:xfrm>
            <a:off x="6624488" y="3573756"/>
            <a:ext cx="212109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/>
              <a:t>Moving</a:t>
            </a:r>
            <a:r>
              <a:rPr lang="es-ES" b="1" dirty="0"/>
              <a:t> </a:t>
            </a:r>
            <a:r>
              <a:rPr lang="es-ES" b="1" dirty="0" err="1"/>
              <a:t>distances</a:t>
            </a:r>
            <a:endParaRPr lang="es-ES" b="1" dirty="0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1C86EAD-0F6D-4D2C-9CA7-B96206D16ADE}"/>
              </a:ext>
            </a:extLst>
          </p:cNvPr>
          <p:cNvSpPr/>
          <p:nvPr/>
        </p:nvSpPr>
        <p:spPr>
          <a:xfrm>
            <a:off x="6649077" y="4123658"/>
            <a:ext cx="2143225" cy="39477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EFA6B682-5686-421F-9441-1397A19A54B5}"/>
              </a:ext>
            </a:extLst>
          </p:cNvPr>
          <p:cNvSpPr/>
          <p:nvPr/>
        </p:nvSpPr>
        <p:spPr>
          <a:xfrm>
            <a:off x="8791964" y="4162261"/>
            <a:ext cx="1120820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L2 </a:t>
            </a:r>
            <a:r>
              <a:rPr lang="es-ES" b="1" dirty="0" err="1"/>
              <a:t>Norm</a:t>
            </a:r>
            <a:endParaRPr lang="es-ES" b="1" dirty="0"/>
          </a:p>
        </p:txBody>
      </p:sp>
      <p:pic>
        <p:nvPicPr>
          <p:cNvPr id="234" name="Picture 233">
            <a:extLst>
              <a:ext uri="{FF2B5EF4-FFF2-40B4-BE49-F238E27FC236}">
                <a16:creationId xmlns:a16="http://schemas.microsoft.com/office/drawing/2014/main" id="{2516A29C-49FE-4189-A773-50CEB49F1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07" y="5221651"/>
            <a:ext cx="2000374" cy="5827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6978277-A258-C90D-F180-88F7A3CDFCE3}"/>
              </a:ext>
            </a:extLst>
          </p:cNvPr>
          <p:cNvSpPr txBox="1"/>
          <p:nvPr/>
        </p:nvSpPr>
        <p:spPr>
          <a:xfrm>
            <a:off x="1793532" y="2883920"/>
            <a:ext cx="2061084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1" dirty="0">
                <a:solidFill>
                  <a:schemeClr val="accent2"/>
                </a:solidFill>
              </a:rPr>
              <a:t>Control PPI net</a:t>
            </a:r>
            <a:r>
              <a:rPr lang="en-US" b="1" dirty="0">
                <a:solidFill>
                  <a:schemeClr val="accent2"/>
                </a:solidFill>
              </a:rPr>
              <a:t> 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9E8326-3E9E-74F2-0665-A1952C663971}"/>
              </a:ext>
            </a:extLst>
          </p:cNvPr>
          <p:cNvSpPr txBox="1"/>
          <p:nvPr/>
        </p:nvSpPr>
        <p:spPr>
          <a:xfrm>
            <a:off x="6405360" y="2883920"/>
            <a:ext cx="1947320" cy="349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Cancer PPI net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67" name="Google Shape;280;p18"/>
          <p:cNvSpPr txBox="1"/>
          <p:nvPr/>
        </p:nvSpPr>
        <p:spPr>
          <a:xfrm>
            <a:off x="287784" y="6660157"/>
            <a:ext cx="9721080" cy="37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marL="0" marR="0" lvl="0" indent="0" algn="l" defTabSz="1008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charset="0"/>
              <a:buNone/>
              <a:tabLst/>
              <a:defRPr/>
            </a:pPr>
            <a:r>
              <a:rPr kumimoji="0" lang="pt-BR" sz="110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A Xenos, N Malod-Dognin, S Milinković, </a:t>
            </a:r>
            <a:r>
              <a:rPr kumimoji="0" lang="pt-BR" sz="1102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N Pržulj</a:t>
            </a:r>
            <a:r>
              <a:rPr kumimoji="0" lang="en-GB" sz="1102" b="0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,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"Linear functional organization of the </a:t>
            </a:r>
            <a:r>
              <a:rPr kumimoji="0" lang="en-GB" sz="1102" b="0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omic</a:t>
            </a:r>
            <a:r>
              <a:rPr kumimoji="0" lang="en-GB" sz="110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embedding space," </a:t>
            </a:r>
            <a:r>
              <a:rPr kumimoji="0" lang="en-US" sz="1102" b="1" i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Bioinformatics</a:t>
            </a:r>
            <a:r>
              <a:rPr kumimoji="0" lang="en-US" sz="1102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Arial"/>
              </a:rPr>
              <a:t> 37 (21), 3839-47, 2021</a:t>
            </a:r>
            <a:endParaRPr kumimoji="0" lang="en-GB" sz="1102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ＭＳ Ｐゴシック" charset="0"/>
              <a:cs typeface="Arial"/>
              <a:sym typeface="Arial"/>
            </a:endParaRPr>
          </a:p>
        </p:txBody>
      </p:sp>
      <p:sp>
        <p:nvSpPr>
          <p:cNvPr id="68" name="Google Shape;280;p18"/>
          <p:cNvSpPr txBox="1"/>
          <p:nvPr/>
        </p:nvSpPr>
        <p:spPr>
          <a:xfrm>
            <a:off x="255489" y="6892472"/>
            <a:ext cx="9217024" cy="57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200" dirty="0"/>
              <a:t>Sergio </a:t>
            </a:r>
            <a:r>
              <a:rPr lang="en-US" sz="1200" dirty="0" err="1"/>
              <a:t>Doria-Belenguer</a:t>
            </a:r>
            <a:r>
              <a:rPr lang="en-US" sz="1200" dirty="0"/>
              <a:t>, Alexandros </a:t>
            </a:r>
            <a:r>
              <a:rPr lang="en-US" sz="1200" dirty="0" err="1"/>
              <a:t>Xenos</a:t>
            </a:r>
            <a:r>
              <a:rPr lang="en-US" sz="1200" dirty="0"/>
              <a:t>, Gaia </a:t>
            </a:r>
            <a:r>
              <a:rPr lang="en-US" sz="1200" dirty="0" err="1"/>
              <a:t>Ceddia</a:t>
            </a:r>
            <a:r>
              <a:rPr lang="en-US" sz="1200" dirty="0"/>
              <a:t>, Noël </a:t>
            </a:r>
            <a:r>
              <a:rPr lang="en-US" sz="1200" dirty="0" err="1"/>
              <a:t>Malod-Dognin</a:t>
            </a:r>
            <a:r>
              <a:rPr lang="en-US" sz="1200" dirty="0"/>
              <a:t>, </a:t>
            </a:r>
            <a:r>
              <a:rPr lang="en-US" sz="1200" b="1" dirty="0" err="1"/>
              <a:t>Nataša</a:t>
            </a:r>
            <a:r>
              <a:rPr lang="en-US" sz="1200" b="1" dirty="0"/>
              <a:t> </a:t>
            </a:r>
            <a:r>
              <a:rPr lang="en-US" sz="1200" b="1" dirty="0" err="1"/>
              <a:t>Pržulj</a:t>
            </a: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“A functional analysis of </a:t>
            </a:r>
            <a:r>
              <a:rPr lang="en-GB" sz="1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omic</a:t>
            </a:r>
            <a:r>
              <a:rPr lang="en-GB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network embedding spaces reveals key altered functions in cancer,” 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Bioinformatics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39 (</a:t>
            </a: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5), btad281,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2023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287784" y="6745272"/>
            <a:ext cx="9649072" cy="6480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73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E0F88261-C466-4361-92ED-096CD5E05944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1027">
            <a:extLst>
              <a:ext uri="{FF2B5EF4-FFF2-40B4-BE49-F238E27FC236}">
                <a16:creationId xmlns:a16="http://schemas.microsoft.com/office/drawing/2014/main" id="{39E46E53-EE6B-415F-B67A-F4839B99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</a:t>
            </a:r>
            <a:r>
              <a:rPr lang="en-US" sz="2400" b="1" dirty="0">
                <a:solidFill>
                  <a:srgbClr val="FFFFFF"/>
                </a:solidFill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&amp; Gene </a:t>
            </a:r>
            <a:r>
              <a:rPr lang="en-US" sz="2400" b="1" dirty="0">
                <a:solidFill>
                  <a:srgbClr val="FFFFFF"/>
                </a:solidFill>
              </a:rPr>
              <a:t>Annotations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(GO-BP) </a:t>
            </a:r>
          </a:p>
        </p:txBody>
      </p:sp>
    </p:spTree>
    <p:extLst>
      <p:ext uri="{BB962C8B-B14F-4D97-AF65-F5344CB8AC3E}">
        <p14:creationId xmlns:p14="http://schemas.microsoft.com/office/powerpoint/2010/main" val="27560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5591E-6 3.27593E-6 L 0.2074 -0.2282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2" y="-1142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73 -0.01323 L -0.25764 -0.1900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6" y="-88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79" grpId="1" animBg="1"/>
      <p:bldP spid="180" grpId="0" animBg="1"/>
      <p:bldP spid="180" grpId="1" animBg="1"/>
      <p:bldP spid="181" grpId="0"/>
      <p:bldP spid="183" grpId="0" animBg="1"/>
      <p:bldP spid="183" grpId="1" animBg="1"/>
      <p:bldP spid="184" grpId="0" animBg="1"/>
      <p:bldP spid="184" grpId="1" animBg="1"/>
      <p:bldP spid="188" grpId="0"/>
      <p:bldP spid="189" grpId="0"/>
      <p:bldP spid="190" grpId="0"/>
      <p:bldP spid="194" grpId="0"/>
      <p:bldP spid="195" grpId="0"/>
      <p:bldP spid="196" grpId="0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3" grpId="0"/>
      <p:bldP spid="203" grpId="1"/>
      <p:bldP spid="203" grpId="2"/>
      <p:bldP spid="204" grpId="0"/>
      <p:bldP spid="204" grpId="1"/>
      <p:bldP spid="204" grpId="2"/>
      <p:bldP spid="205" grpId="0"/>
      <p:bldP spid="205" grpId="1"/>
      <p:bldP spid="206" grpId="0" animBg="1"/>
      <p:bldP spid="206" grpId="1" animBg="1"/>
      <p:bldP spid="207" grpId="0"/>
      <p:bldP spid="207" grpId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/>
      <p:bldP spid="222" grpId="0"/>
      <p:bldP spid="223" grpId="0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/>
      <p:bldP spid="231" grpId="0" animBg="1"/>
      <p:bldP spid="233" grpId="0"/>
      <p:bldP spid="4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0;p18"/>
          <p:cNvSpPr txBox="1"/>
          <p:nvPr/>
        </p:nvSpPr>
        <p:spPr>
          <a:xfrm>
            <a:off x="431676" y="6804173"/>
            <a:ext cx="9217024" cy="5728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spcFirstLastPara="1" wrap="square" lIns="100790" tIns="100790" rIns="100790" bIns="100790" anchor="t" anchorCtr="0">
            <a:spAutoFit/>
          </a:bodyPr>
          <a:lstStyle/>
          <a:p>
            <a:pPr lvl="0" defTabSz="1008035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defRPr/>
            </a:pPr>
            <a:r>
              <a:rPr lang="en-US" sz="1200" dirty="0"/>
              <a:t>Sergio </a:t>
            </a:r>
            <a:r>
              <a:rPr lang="en-US" sz="1200" dirty="0" err="1"/>
              <a:t>Doria-Belenguer</a:t>
            </a:r>
            <a:r>
              <a:rPr lang="en-US" sz="1200" dirty="0"/>
              <a:t>, Alexandros </a:t>
            </a:r>
            <a:r>
              <a:rPr lang="en-US" sz="1200" dirty="0" err="1"/>
              <a:t>Xenos</a:t>
            </a:r>
            <a:r>
              <a:rPr lang="en-US" sz="1200" dirty="0"/>
              <a:t>, Gaia </a:t>
            </a:r>
            <a:r>
              <a:rPr lang="en-US" sz="1200" dirty="0" err="1"/>
              <a:t>Ceddia</a:t>
            </a:r>
            <a:r>
              <a:rPr lang="en-US" sz="1200" dirty="0"/>
              <a:t>, Noël </a:t>
            </a:r>
            <a:r>
              <a:rPr lang="en-US" sz="1200" dirty="0" err="1"/>
              <a:t>Malod-Dognin</a:t>
            </a:r>
            <a:r>
              <a:rPr lang="en-US" sz="1200" dirty="0"/>
              <a:t>, </a:t>
            </a:r>
            <a:r>
              <a:rPr lang="en-US" sz="1200" b="1" dirty="0" err="1"/>
              <a:t>Nataša</a:t>
            </a:r>
            <a:r>
              <a:rPr lang="en-US" sz="1200" b="1" dirty="0"/>
              <a:t> </a:t>
            </a:r>
            <a:r>
              <a:rPr lang="en-US" sz="1200" b="1" dirty="0" err="1"/>
              <a:t>Pržulj</a:t>
            </a: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</a:t>
            </a:r>
            <a:r>
              <a:rPr lang="en-GB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“</a:t>
            </a:r>
            <a:r>
              <a:rPr lang="en-GB" sz="1200" kern="0" dirty="0">
                <a:latin typeface="Arial"/>
                <a:cs typeface="Arial"/>
                <a:sym typeface="Arial"/>
              </a:rPr>
              <a:t>The axes of biology: a novel axes-based network embedding paradigm to decipher the functional mechanisms of the cell</a:t>
            </a:r>
            <a:r>
              <a:rPr lang="en-GB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,” </a:t>
            </a:r>
            <a:r>
              <a:rPr lang="en-GB" sz="12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Bioinformatics Advances, </a:t>
            </a:r>
            <a:r>
              <a:rPr lang="en-GB" sz="1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vbae075, 2024</a:t>
            </a:r>
            <a:endParaRPr kumimoji="0" lang="en-GB" sz="1200" b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3980557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pPr marL="0" marR="0" lvl="0" indent="0" algn="l" defTabSz="449216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2. Novel Methods</a:t>
            </a:r>
          </a:p>
        </p:txBody>
      </p:sp>
      <p:sp>
        <p:nvSpPr>
          <p:cNvPr id="3" name="TextBox 2">
            <a:hlinkClick r:id="rId3" action="ppaction://hlinkpres?slideindex=1&amp;slidetitle="/>
          </p:cNvPr>
          <p:cNvSpPr txBox="1"/>
          <p:nvPr/>
        </p:nvSpPr>
        <p:spPr>
          <a:xfrm>
            <a:off x="2664048" y="1156347"/>
            <a:ext cx="4493538" cy="607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3" action="ppaction://hlinkpres?slideindex=1&amp;slidetitle="/>
              </a:rPr>
              <a:t>The axes of biology</a:t>
            </a:r>
            <a:endParaRPr lang="sr-Latn-R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157" y="1799038"/>
            <a:ext cx="7298062" cy="4264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8434" y="6258765"/>
            <a:ext cx="5974713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sr-Latn-RS" dirty="0"/>
              <a:t>new data-driven functional interactions</a:t>
            </a:r>
            <a:r>
              <a:rPr lang="en-US" dirty="0"/>
              <a:t> and ontologies</a:t>
            </a:r>
            <a:endParaRPr lang="sr-Latn-RS" dirty="0"/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D99BB707-9A28-4282-87BA-1E2163948506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027">
            <a:extLst>
              <a:ext uri="{FF2B5EF4-FFF2-40B4-BE49-F238E27FC236}">
                <a16:creationId xmlns:a16="http://schemas.microsoft.com/office/drawing/2014/main" id="{71CEADC5-CAD0-4B49-B4ED-277430797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632" y="539477"/>
            <a:ext cx="8839200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/>
              <a:defRPr/>
            </a:pPr>
            <a:endParaRPr kumimoji="0" lang="en-US" sz="7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  <a:p>
            <a:pPr marL="533345" marR="0" lvl="0" indent="-533345" algn="l" defTabSz="449216" rtl="0" eaLnBrk="1" fontAlgn="base" latinLnBrk="0" hangingPunct="0">
              <a:lnSpc>
                <a:spcPct val="9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Joint embedding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</a:t>
            </a:r>
            <a:r>
              <a:rPr lang="en-US" sz="2400" b="1" dirty="0">
                <a:solidFill>
                  <a:srgbClr val="FFFFFF"/>
                </a:solidFill>
              </a:rPr>
              <a:t>Meaning of axes of the embedding space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8049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75816" y="251446"/>
            <a:ext cx="2259360" cy="61295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E8C461-8494-4359-B617-E88235C1E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65" y="1259557"/>
            <a:ext cx="96170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/>
              <a:t>Medicine: complex world of inter-connected entities (networks)</a:t>
            </a:r>
          </a:p>
          <a:p>
            <a:pPr marL="533345" indent="-533345">
              <a:spcBef>
                <a:spcPct val="20000"/>
              </a:spcBef>
              <a:defRPr/>
            </a:pPr>
            <a:endParaRPr lang="en-US" sz="1200" b="1" dirty="0">
              <a:cs typeface="+mn-cs"/>
            </a:endParaRPr>
          </a:p>
          <a:p>
            <a:pPr marL="533400" indent="-533400">
              <a:spcBef>
                <a:spcPct val="20000"/>
              </a:spcBef>
              <a:defRPr/>
            </a:pPr>
            <a:endParaRPr lang="en-US" sz="1200" b="0" dirty="0">
              <a:cs typeface="+mn-cs"/>
            </a:endParaRPr>
          </a:p>
          <a:p>
            <a:pPr marL="533400" indent="-533400">
              <a:spcBef>
                <a:spcPct val="20000"/>
              </a:spcBef>
              <a:spcAft>
                <a:spcPts val="1200"/>
              </a:spcAft>
              <a:buFontTx/>
              <a:buAutoNum type="arabicPeriod"/>
              <a:defRPr/>
            </a:pPr>
            <a:r>
              <a:rPr lang="en-US" sz="2400" b="1" dirty="0">
                <a:cs typeface="+mn-cs"/>
              </a:rPr>
              <a:t>Motivation and Background</a:t>
            </a:r>
            <a:endParaRPr lang="en-US" sz="2000" b="1" dirty="0">
              <a:cs typeface="+mn-cs"/>
            </a:endParaRPr>
          </a:p>
          <a:p>
            <a:pPr marL="533400" indent="-533400">
              <a:spcBef>
                <a:spcPct val="20000"/>
              </a:spcBef>
              <a:buFontTx/>
              <a:buAutoNum type="arabicPeriod"/>
              <a:defRPr/>
            </a:pPr>
            <a:r>
              <a:rPr lang="en-US" sz="2400" b="1" dirty="0">
                <a:cs typeface="+mn-cs"/>
              </a:rPr>
              <a:t>New Methods to Jointly Embed Multi-Omics Data</a:t>
            </a:r>
            <a:endParaRPr lang="en-US" sz="2000" b="1" u="sng" dirty="0">
              <a:cs typeface="Times New Roman"/>
            </a:endParaRP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US" sz="2000" b="1" dirty="0">
                <a:cs typeface="Times New Roman"/>
              </a:rPr>
              <a:t>Precision Medicine Applications</a:t>
            </a:r>
          </a:p>
          <a:p>
            <a:pPr marL="914400" lvl="1" indent="-457200">
              <a:spcBef>
                <a:spcPts val="432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GB" sz="2000" b="1" dirty="0">
                <a:cs typeface="Times New Roman"/>
              </a:rPr>
              <a:t>New Network Embedding Paradigms: 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Linearizing the embedding space</a:t>
            </a:r>
          </a:p>
          <a:p>
            <a:pPr marL="1371558" lvl="2" indent="-514350">
              <a:spcBef>
                <a:spcPts val="432"/>
              </a:spcBef>
              <a:spcAft>
                <a:spcPts val="600"/>
              </a:spcAft>
              <a:buFont typeface="+mj-lt"/>
              <a:buAutoNum type="romanLcPeriod"/>
              <a:defRPr/>
            </a:pPr>
            <a:r>
              <a:rPr lang="en-GB" b="1" dirty="0">
                <a:cs typeface="Times New Roman"/>
              </a:rPr>
              <a:t>Meaning of axes of joint embedding</a:t>
            </a:r>
          </a:p>
          <a:p>
            <a:pPr marL="1657261" lvl="3" indent="-342900">
              <a:spcBef>
                <a:spcPts val="432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GB" sz="1600" b="1" dirty="0">
                <a:cs typeface="Times New Roman"/>
              </a:rPr>
              <a:t>biological function, disease, evolution</a:t>
            </a:r>
            <a:endParaRPr lang="en-US" sz="1600" b="1" dirty="0"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400" b="1" dirty="0">
                <a:solidFill>
                  <a:srgbClr val="C00000"/>
                </a:solidFill>
                <a:cs typeface="Times New Roman"/>
              </a:rPr>
              <a:t>Conclusions and Future Directions</a:t>
            </a:r>
            <a:endParaRPr lang="en-US" sz="2000" dirty="0">
              <a:solidFill>
                <a:srgbClr val="C00000"/>
              </a:solidFill>
              <a:cs typeface="Times New Roman"/>
            </a:endParaRPr>
          </a:p>
          <a:p>
            <a:pPr marL="247727" indent="-533400">
              <a:spcBef>
                <a:spcPts val="432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en-US" sz="1600" dirty="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06206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1"/>
          <p:cNvSpPr/>
          <p:nvPr/>
        </p:nvSpPr>
        <p:spPr>
          <a:xfrm>
            <a:off x="2868139" y="4422504"/>
            <a:ext cx="1242000" cy="1242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ysClr val="windowText" lastClr="000000"/>
                </a:solidFill>
              </a:rPr>
              <a:t>Patients</a:t>
            </a:r>
          </a:p>
        </p:txBody>
      </p:sp>
      <p:sp>
        <p:nvSpPr>
          <p:cNvPr id="29" name="Ellipse 8"/>
          <p:cNvSpPr/>
          <p:nvPr/>
        </p:nvSpPr>
        <p:spPr>
          <a:xfrm>
            <a:off x="4417887" y="2261546"/>
            <a:ext cx="1242226" cy="12420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>
                <a:solidFill>
                  <a:sysClr val="windowText" lastClr="000000"/>
                </a:solidFill>
              </a:rPr>
              <a:t>DNA</a:t>
            </a:r>
          </a:p>
          <a:p>
            <a:pPr algn="ctr"/>
            <a:r>
              <a:rPr lang="fr-CA" sz="1200" b="1" dirty="0" err="1">
                <a:solidFill>
                  <a:sysClr val="windowText" lastClr="000000"/>
                </a:solidFill>
              </a:rPr>
              <a:t>elements</a:t>
            </a:r>
            <a:endParaRPr lang="fr-CA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30" name="Ellipse 9"/>
          <p:cNvSpPr/>
          <p:nvPr/>
        </p:nvSpPr>
        <p:spPr>
          <a:xfrm>
            <a:off x="5942333" y="4422504"/>
            <a:ext cx="1242000" cy="1242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 err="1">
                <a:solidFill>
                  <a:sysClr val="windowText" lastClr="000000"/>
                </a:solidFill>
              </a:rPr>
              <a:t>Drugs</a:t>
            </a:r>
            <a:endParaRPr lang="fr-CA" sz="14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31" name="Connecteur droit avec flèche 4"/>
          <p:cNvCxnSpPr/>
          <p:nvPr/>
        </p:nvCxnSpPr>
        <p:spPr>
          <a:xfrm flipV="1">
            <a:off x="4110139" y="5020646"/>
            <a:ext cx="1832194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12"/>
          <p:cNvCxnSpPr/>
          <p:nvPr/>
        </p:nvCxnSpPr>
        <p:spPr>
          <a:xfrm flipV="1">
            <a:off x="4119662" y="5118270"/>
            <a:ext cx="1832194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13"/>
          <p:cNvSpPr txBox="1"/>
          <p:nvPr/>
        </p:nvSpPr>
        <p:spPr>
          <a:xfrm>
            <a:off x="4302051" y="5282585"/>
            <a:ext cx="1602357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Treatments</a:t>
            </a:r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Adverse </a:t>
            </a:r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effects</a:t>
            </a:r>
            <a:endParaRPr lang="fr-C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4" name="Connecteur en arc 19"/>
          <p:cNvCxnSpPr>
            <a:stCxn id="30" idx="7"/>
            <a:endCxn id="30" idx="5"/>
          </p:cNvCxnSpPr>
          <p:nvPr/>
        </p:nvCxnSpPr>
        <p:spPr>
          <a:xfrm rot="16200000" flipH="1">
            <a:off x="6563333" y="5043504"/>
            <a:ext cx="878226" cy="12700"/>
          </a:xfrm>
          <a:prstGeom prst="curvedConnector5">
            <a:avLst>
              <a:gd name="adj1" fmla="val -26030"/>
              <a:gd name="adj2" fmla="val 7728598"/>
              <a:gd name="adj3" fmla="val 126030"/>
            </a:avLst>
          </a:prstGeom>
          <a:ln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20"/>
          <p:cNvSpPr txBox="1"/>
          <p:nvPr/>
        </p:nvSpPr>
        <p:spPr>
          <a:xfrm>
            <a:off x="7974550" y="4711411"/>
            <a:ext cx="124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schemeClr val="accent2"/>
                </a:solidFill>
              </a:rPr>
              <a:t>Chemical</a:t>
            </a:r>
            <a:endParaRPr lang="fr-CA" sz="1400" b="1" dirty="0">
              <a:solidFill>
                <a:schemeClr val="accent2"/>
              </a:solidFill>
            </a:endParaRPr>
          </a:p>
          <a:p>
            <a:r>
              <a:rPr lang="fr-CA" sz="1400" b="1" dirty="0" err="1">
                <a:solidFill>
                  <a:schemeClr val="accent2"/>
                </a:solidFill>
              </a:rPr>
              <a:t>similarities</a:t>
            </a:r>
            <a:endParaRPr lang="fr-CA" sz="1400" b="1" dirty="0">
              <a:solidFill>
                <a:schemeClr val="accent2"/>
              </a:solidFill>
            </a:endParaRPr>
          </a:p>
        </p:txBody>
      </p:sp>
      <p:cxnSp>
        <p:nvCxnSpPr>
          <p:cNvPr id="36" name="Connecteur droit avec flèche 22"/>
          <p:cNvCxnSpPr>
            <a:stCxn id="29" idx="5"/>
            <a:endCxn id="30" idx="0"/>
          </p:cNvCxnSpPr>
          <p:nvPr/>
        </p:nvCxnSpPr>
        <p:spPr>
          <a:xfrm>
            <a:off x="5478193" y="3321659"/>
            <a:ext cx="1085140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23"/>
          <p:cNvSpPr txBox="1"/>
          <p:nvPr/>
        </p:nvSpPr>
        <p:spPr>
          <a:xfrm>
            <a:off x="5749785" y="3604338"/>
            <a:ext cx="1242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Targets</a:t>
            </a:r>
            <a:endParaRPr lang="fr-C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Connecteur droit avec flèche 25"/>
          <p:cNvCxnSpPr/>
          <p:nvPr/>
        </p:nvCxnSpPr>
        <p:spPr>
          <a:xfrm flipV="1">
            <a:off x="3489139" y="3307371"/>
            <a:ext cx="1110668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29"/>
          <p:cNvSpPr txBox="1"/>
          <p:nvPr/>
        </p:nvSpPr>
        <p:spPr>
          <a:xfrm>
            <a:off x="2108309" y="3107618"/>
            <a:ext cx="179264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SMPs</a:t>
            </a:r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Expressions,</a:t>
            </a:r>
          </a:p>
          <a:p>
            <a:pPr algn="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Methylations</a:t>
            </a:r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 </a:t>
            </a:r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numbers</a:t>
            </a:r>
            <a:endParaRPr lang="fr-C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0" name="Connecteur droit avec flèche 30"/>
          <p:cNvCxnSpPr/>
          <p:nvPr/>
        </p:nvCxnSpPr>
        <p:spPr>
          <a:xfrm flipV="1">
            <a:off x="3555820" y="3331179"/>
            <a:ext cx="1110668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31"/>
          <p:cNvCxnSpPr/>
          <p:nvPr/>
        </p:nvCxnSpPr>
        <p:spPr>
          <a:xfrm flipV="1">
            <a:off x="3620107" y="3359757"/>
            <a:ext cx="1110668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32"/>
          <p:cNvCxnSpPr/>
          <p:nvPr/>
        </p:nvCxnSpPr>
        <p:spPr>
          <a:xfrm flipV="1">
            <a:off x="3696313" y="3393090"/>
            <a:ext cx="1110668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rc 34"/>
          <p:cNvCxnSpPr>
            <a:stCxn id="28" idx="1"/>
            <a:endCxn id="28" idx="3"/>
          </p:cNvCxnSpPr>
          <p:nvPr/>
        </p:nvCxnSpPr>
        <p:spPr>
          <a:xfrm rot="16200000" flipH="1">
            <a:off x="2610913" y="5043504"/>
            <a:ext cx="878226" cy="12700"/>
          </a:xfrm>
          <a:prstGeom prst="curvedConnector5">
            <a:avLst>
              <a:gd name="adj1" fmla="val -26030"/>
              <a:gd name="adj2" fmla="val -7230315"/>
              <a:gd name="adj3" fmla="val 126030"/>
            </a:avLst>
          </a:prstGeom>
          <a:ln>
            <a:solidFill>
              <a:schemeClr val="tx2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37"/>
          <p:cNvSpPr txBox="1"/>
          <p:nvPr/>
        </p:nvSpPr>
        <p:spPr>
          <a:xfrm>
            <a:off x="866082" y="4699840"/>
            <a:ext cx="1242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err="1">
                <a:solidFill>
                  <a:schemeClr val="tx2"/>
                </a:solidFill>
              </a:rPr>
              <a:t>Clinical</a:t>
            </a:r>
            <a:endParaRPr lang="fr-CA" sz="1400" b="1" dirty="0">
              <a:solidFill>
                <a:schemeClr val="tx2"/>
              </a:solidFill>
            </a:endParaRPr>
          </a:p>
          <a:p>
            <a:pPr algn="r"/>
            <a:r>
              <a:rPr lang="fr-CA" sz="1400" b="1" dirty="0">
                <a:solidFill>
                  <a:schemeClr val="tx2"/>
                </a:solidFill>
              </a:rPr>
              <a:t>profile</a:t>
            </a:r>
          </a:p>
          <a:p>
            <a:pPr algn="r"/>
            <a:r>
              <a:rPr lang="fr-CA" sz="1400" b="1" dirty="0" err="1">
                <a:solidFill>
                  <a:schemeClr val="tx2"/>
                </a:solidFill>
              </a:rPr>
              <a:t>similarities</a:t>
            </a:r>
            <a:endParaRPr lang="fr-CA" sz="1400" b="1" dirty="0">
              <a:solidFill>
                <a:schemeClr val="tx2"/>
              </a:solidFill>
            </a:endParaRPr>
          </a:p>
        </p:txBody>
      </p:sp>
      <p:sp>
        <p:nvSpPr>
          <p:cNvPr id="45" name="ZoneTexte 79"/>
          <p:cNvSpPr txBox="1"/>
          <p:nvPr/>
        </p:nvSpPr>
        <p:spPr>
          <a:xfrm>
            <a:off x="5745325" y="1621219"/>
            <a:ext cx="3148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schemeClr val="accent3">
                    <a:lumMod val="75000"/>
                  </a:schemeClr>
                </a:solidFill>
              </a:rPr>
              <a:t>PPIs</a:t>
            </a:r>
            <a:r>
              <a:rPr lang="fr-CA" sz="1400" b="1" dirty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r>
              <a:rPr lang="fr-CA" sz="1400" b="1" dirty="0" err="1">
                <a:solidFill>
                  <a:schemeClr val="accent3">
                    <a:lumMod val="75000"/>
                  </a:schemeClr>
                </a:solidFill>
              </a:rPr>
              <a:t>GIs</a:t>
            </a:r>
            <a:r>
              <a:rPr lang="fr-CA" sz="1400" b="1" dirty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r>
              <a:rPr lang="fr-CA" sz="1400" b="1" dirty="0" err="1">
                <a:solidFill>
                  <a:schemeClr val="accent3">
                    <a:lumMod val="75000"/>
                  </a:schemeClr>
                </a:solidFill>
              </a:rPr>
              <a:t>eQTLs</a:t>
            </a:r>
            <a:endParaRPr lang="fr-CA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6" name="Connecteur en arc 80"/>
          <p:cNvCxnSpPr/>
          <p:nvPr/>
        </p:nvCxnSpPr>
        <p:spPr>
          <a:xfrm rot="10800000" flipH="1">
            <a:off x="4587123" y="2445016"/>
            <a:ext cx="878226" cy="12700"/>
          </a:xfrm>
          <a:prstGeom prst="curvedConnector5">
            <a:avLst>
              <a:gd name="adj1" fmla="val -26030"/>
              <a:gd name="adj2" fmla="val 7728598"/>
              <a:gd name="adj3" fmla="val 126030"/>
            </a:avLst>
          </a:prstGeom>
          <a:ln>
            <a:solidFill>
              <a:schemeClr val="accent3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en arc 81"/>
          <p:cNvCxnSpPr>
            <a:cxnSpLocks noChangeAspect="1"/>
          </p:cNvCxnSpPr>
          <p:nvPr/>
        </p:nvCxnSpPr>
        <p:spPr>
          <a:xfrm rot="10800000" flipH="1">
            <a:off x="4648474" y="2397238"/>
            <a:ext cx="755523" cy="10926"/>
          </a:xfrm>
          <a:prstGeom prst="curvedConnector5">
            <a:avLst>
              <a:gd name="adj1" fmla="val -26030"/>
              <a:gd name="adj2" fmla="val 7728598"/>
              <a:gd name="adj3" fmla="val 126030"/>
            </a:avLst>
          </a:prstGeom>
          <a:ln>
            <a:solidFill>
              <a:schemeClr val="accent3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en arc 82"/>
          <p:cNvCxnSpPr>
            <a:cxnSpLocks noChangeAspect="1"/>
          </p:cNvCxnSpPr>
          <p:nvPr/>
        </p:nvCxnSpPr>
        <p:spPr>
          <a:xfrm rot="10800000" flipH="1">
            <a:off x="4705316" y="2361640"/>
            <a:ext cx="642179" cy="9287"/>
          </a:xfrm>
          <a:prstGeom prst="curvedConnector5">
            <a:avLst>
              <a:gd name="adj1" fmla="val -26030"/>
              <a:gd name="adj2" fmla="val 7728598"/>
              <a:gd name="adj3" fmla="val 126030"/>
            </a:avLst>
          </a:prstGeom>
          <a:ln>
            <a:solidFill>
              <a:schemeClr val="accent3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848977" y="5869691"/>
            <a:ext cx="6503703" cy="12945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/>
              <a:t>Obstacles:</a:t>
            </a:r>
            <a:endParaRPr lang="en-US" sz="1050" b="1" u="sng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Different NP-hard continuous optimization problem: </a:t>
            </a:r>
          </a:p>
          <a:p>
            <a:pPr marL="102862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propose objective function, </a:t>
            </a:r>
          </a:p>
          <a:p>
            <a:pPr marL="102862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optimization solver ― prove convergence and correctness</a:t>
            </a:r>
          </a:p>
          <a:p>
            <a:r>
              <a:rPr lang="en-US" sz="1600" b="1" dirty="0"/>
              <a:t>2.   Optimization is slow </a:t>
            </a:r>
            <a:r>
              <a:rPr lang="en-US" sz="1600" b="1" dirty="0">
                <a:latin typeface="Arial"/>
                <a:cs typeface="Arial"/>
              </a:rPr>
              <a:t>→ HPC</a:t>
            </a:r>
            <a:endParaRPr lang="en-US" sz="1600" b="1" dirty="0"/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287785" y="1259557"/>
            <a:ext cx="2755892" cy="1416874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220"/>
              </a:spcBef>
            </a:pPr>
            <a:r>
              <a:rPr lang="en-GB" altLang="en-US" sz="1600" u="sng" dirty="0"/>
              <a:t>Explainable AI (</a:t>
            </a:r>
            <a:r>
              <a:rPr lang="en-GB" altLang="en-US" sz="1600" u="sng" dirty="0" err="1">
                <a:solidFill>
                  <a:srgbClr val="FF00FF"/>
                </a:solidFill>
              </a:rPr>
              <a:t>xAI</a:t>
            </a:r>
            <a:r>
              <a:rPr lang="en-GB" altLang="en-US" sz="1600" u="sng" dirty="0"/>
              <a:t>):</a:t>
            </a:r>
          </a:p>
          <a:p>
            <a:pPr eaLnBrk="1" hangingPunct="1">
              <a:spcBef>
                <a:spcPts val="220"/>
              </a:spcBef>
            </a:pPr>
            <a:endParaRPr lang="en-GB" altLang="en-US" sz="900" u="sng" dirty="0"/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/>
              <a:t>Captures all systems-level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/>
              <a:t>Captures how data relate</a:t>
            </a:r>
            <a:endParaRPr lang="en-GB" altLang="en-US" sz="1400" dirty="0">
              <a:solidFill>
                <a:srgbClr val="FF00FF"/>
              </a:solidFill>
            </a:endParaRP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Mechanistic explanations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NOT data / energy hungry</a:t>
            </a:r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7034323" y="1209563"/>
            <a:ext cx="2768591" cy="1596724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220"/>
              </a:spcBef>
            </a:pPr>
            <a:r>
              <a:rPr lang="en-GB" altLang="en-US" sz="1600" u="sng" dirty="0"/>
              <a:t>NMTF Enables:</a:t>
            </a:r>
          </a:p>
          <a:p>
            <a:pPr eaLnBrk="1" hangingPunct="1">
              <a:spcBef>
                <a:spcPts val="220"/>
              </a:spcBef>
            </a:pPr>
            <a:endParaRPr lang="en-GB" altLang="en-US" sz="900" u="sng" dirty="0"/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/>
              <a:t>Dimensionality reduction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/>
              <a:t>Co-clustering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Data Fusion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Orthogonality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Inference (in </a:t>
            </a:r>
            <a:r>
              <a:rPr lang="en-GB" altLang="en-US" sz="1400" dirty="0" err="1">
                <a:solidFill>
                  <a:srgbClr val="FF00FF"/>
                </a:solidFill>
              </a:rPr>
              <a:t>Ď</a:t>
            </a:r>
            <a:r>
              <a:rPr lang="en-GB" altLang="en-US" sz="1400" baseline="-25000" dirty="0" err="1">
                <a:solidFill>
                  <a:srgbClr val="FF00FF"/>
                </a:solidFill>
              </a:rPr>
              <a:t>ij</a:t>
            </a:r>
            <a:r>
              <a:rPr lang="en-GB" altLang="en-US" sz="1400" dirty="0">
                <a:solidFill>
                  <a:srgbClr val="FF00FF"/>
                </a:solidFill>
              </a:rPr>
              <a:t>)</a:t>
            </a:r>
          </a:p>
        </p:txBody>
      </p:sp>
      <p:sp>
        <p:nvSpPr>
          <p:cNvPr id="180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AB4D008D-6B2A-4810-BFF2-667F4DAD3ECC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6">
            <a:extLst>
              <a:ext uri="{FF2B5EF4-FFF2-40B4-BE49-F238E27FC236}">
                <a16:creationId xmlns:a16="http://schemas.microsoft.com/office/drawing/2014/main" id="{C673872E-39B1-4BC9-A97F-05FAB1A87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96" y="277238"/>
            <a:ext cx="9253152" cy="55027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6" rIns="91430" bIns="45716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Conclusions</a:t>
            </a:r>
            <a:r>
              <a:rPr lang="en-US" sz="3200" b="1" dirty="0">
                <a:solidFill>
                  <a:schemeClr val="bg1"/>
                </a:solidFill>
              </a:rPr>
              <a:t> &amp; Future Directions</a:t>
            </a:r>
          </a:p>
        </p:txBody>
      </p:sp>
      <p:sp>
        <p:nvSpPr>
          <p:cNvPr id="53" name="Rectangle 1027">
            <a:extLst>
              <a:ext uri="{FF2B5EF4-FFF2-40B4-BE49-F238E27FC236}">
                <a16:creationId xmlns:a16="http://schemas.microsoft.com/office/drawing/2014/main" id="{8ADA0EC9-309D-45FD-8E42-116C0A541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24" y="539477"/>
            <a:ext cx="9343256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rgbClr val="FFFF00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FF00"/>
                </a:solidFill>
              </a:rPr>
              <a:t>Versatile ML for Precision Medicine:</a:t>
            </a:r>
            <a:r>
              <a:rPr lang="en-US" sz="2400" b="1" dirty="0">
                <a:solidFill>
                  <a:schemeClr val="bg1"/>
                </a:solidFill>
              </a:rPr>
              <a:t> Inter-Connected Entities</a:t>
            </a:r>
          </a:p>
        </p:txBody>
      </p:sp>
    </p:spTree>
    <p:extLst>
      <p:ext uri="{BB962C8B-B14F-4D97-AF65-F5344CB8AC3E}">
        <p14:creationId xmlns:p14="http://schemas.microsoft.com/office/powerpoint/2010/main" val="2448445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1"/>
          <p:cNvSpPr/>
          <p:nvPr/>
        </p:nvSpPr>
        <p:spPr>
          <a:xfrm>
            <a:off x="2868139" y="4422504"/>
            <a:ext cx="1242000" cy="124200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>
                <a:solidFill>
                  <a:sysClr val="windowText" lastClr="000000"/>
                </a:solidFill>
              </a:rPr>
              <a:t>Patients</a:t>
            </a:r>
          </a:p>
        </p:txBody>
      </p:sp>
      <p:sp>
        <p:nvSpPr>
          <p:cNvPr id="29" name="Ellipse 8"/>
          <p:cNvSpPr/>
          <p:nvPr/>
        </p:nvSpPr>
        <p:spPr>
          <a:xfrm>
            <a:off x="4417887" y="2261546"/>
            <a:ext cx="1242226" cy="124200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3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3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200" b="1" dirty="0">
                <a:solidFill>
                  <a:sysClr val="windowText" lastClr="000000"/>
                </a:solidFill>
              </a:rPr>
              <a:t>DNA</a:t>
            </a:r>
          </a:p>
          <a:p>
            <a:pPr algn="ctr"/>
            <a:r>
              <a:rPr lang="fr-CA" sz="1200" b="1" dirty="0" err="1">
                <a:solidFill>
                  <a:sysClr val="windowText" lastClr="000000"/>
                </a:solidFill>
              </a:rPr>
              <a:t>elements</a:t>
            </a:r>
            <a:endParaRPr lang="fr-CA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30" name="Ellipse 9"/>
          <p:cNvSpPr/>
          <p:nvPr/>
        </p:nvSpPr>
        <p:spPr>
          <a:xfrm>
            <a:off x="5942333" y="4422504"/>
            <a:ext cx="1242000" cy="124200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1400" b="1" dirty="0" err="1">
                <a:solidFill>
                  <a:sysClr val="windowText" lastClr="000000"/>
                </a:solidFill>
              </a:rPr>
              <a:t>Drugs</a:t>
            </a:r>
            <a:endParaRPr lang="fr-CA" sz="1400" b="1" dirty="0">
              <a:solidFill>
                <a:sysClr val="windowText" lastClr="000000"/>
              </a:solidFill>
            </a:endParaRPr>
          </a:p>
        </p:txBody>
      </p:sp>
      <p:cxnSp>
        <p:nvCxnSpPr>
          <p:cNvPr id="31" name="Connecteur droit avec flèche 4"/>
          <p:cNvCxnSpPr/>
          <p:nvPr/>
        </p:nvCxnSpPr>
        <p:spPr>
          <a:xfrm flipV="1">
            <a:off x="4110139" y="5020646"/>
            <a:ext cx="1832194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12"/>
          <p:cNvCxnSpPr/>
          <p:nvPr/>
        </p:nvCxnSpPr>
        <p:spPr>
          <a:xfrm flipV="1">
            <a:off x="4119662" y="5118270"/>
            <a:ext cx="1832194" cy="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13"/>
          <p:cNvSpPr txBox="1"/>
          <p:nvPr/>
        </p:nvSpPr>
        <p:spPr>
          <a:xfrm>
            <a:off x="4302051" y="5282585"/>
            <a:ext cx="1602357" cy="49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Treatments</a:t>
            </a:r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Adverse </a:t>
            </a:r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effects</a:t>
            </a:r>
            <a:endParaRPr lang="fr-C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4" name="Connecteur en arc 19"/>
          <p:cNvCxnSpPr>
            <a:stCxn id="30" idx="7"/>
            <a:endCxn id="30" idx="5"/>
          </p:cNvCxnSpPr>
          <p:nvPr/>
        </p:nvCxnSpPr>
        <p:spPr>
          <a:xfrm rot="16200000" flipH="1">
            <a:off x="6563333" y="5043504"/>
            <a:ext cx="878226" cy="12700"/>
          </a:xfrm>
          <a:prstGeom prst="curvedConnector5">
            <a:avLst>
              <a:gd name="adj1" fmla="val -26030"/>
              <a:gd name="adj2" fmla="val 7728598"/>
              <a:gd name="adj3" fmla="val 126030"/>
            </a:avLst>
          </a:prstGeom>
          <a:ln>
            <a:solidFill>
              <a:schemeClr val="accent2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ZoneTexte 20"/>
          <p:cNvSpPr txBox="1"/>
          <p:nvPr/>
        </p:nvSpPr>
        <p:spPr>
          <a:xfrm>
            <a:off x="7974550" y="4711411"/>
            <a:ext cx="1242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schemeClr val="accent2"/>
                </a:solidFill>
              </a:rPr>
              <a:t>Chemical</a:t>
            </a:r>
            <a:endParaRPr lang="fr-CA" sz="1400" b="1" dirty="0">
              <a:solidFill>
                <a:schemeClr val="accent2"/>
              </a:solidFill>
            </a:endParaRPr>
          </a:p>
          <a:p>
            <a:r>
              <a:rPr lang="fr-CA" sz="1400" b="1" dirty="0" err="1">
                <a:solidFill>
                  <a:schemeClr val="accent2"/>
                </a:solidFill>
              </a:rPr>
              <a:t>similarities</a:t>
            </a:r>
            <a:endParaRPr lang="fr-CA" sz="1400" b="1" dirty="0">
              <a:solidFill>
                <a:schemeClr val="accent2"/>
              </a:solidFill>
            </a:endParaRPr>
          </a:p>
        </p:txBody>
      </p:sp>
      <p:cxnSp>
        <p:nvCxnSpPr>
          <p:cNvPr id="36" name="Connecteur droit avec flèche 22"/>
          <p:cNvCxnSpPr>
            <a:stCxn id="29" idx="5"/>
            <a:endCxn id="30" idx="0"/>
          </p:cNvCxnSpPr>
          <p:nvPr/>
        </p:nvCxnSpPr>
        <p:spPr>
          <a:xfrm>
            <a:off x="5478193" y="3321659"/>
            <a:ext cx="1085140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23"/>
          <p:cNvSpPr txBox="1"/>
          <p:nvPr/>
        </p:nvSpPr>
        <p:spPr>
          <a:xfrm>
            <a:off x="5749785" y="3604338"/>
            <a:ext cx="1242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Targets</a:t>
            </a:r>
            <a:endParaRPr lang="fr-C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8" name="Connecteur droit avec flèche 25"/>
          <p:cNvCxnSpPr/>
          <p:nvPr/>
        </p:nvCxnSpPr>
        <p:spPr>
          <a:xfrm flipV="1">
            <a:off x="3489139" y="3307371"/>
            <a:ext cx="1110668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29"/>
          <p:cNvSpPr txBox="1"/>
          <p:nvPr/>
        </p:nvSpPr>
        <p:spPr>
          <a:xfrm>
            <a:off x="2108309" y="3107618"/>
            <a:ext cx="1792640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SMPs</a:t>
            </a:r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Expressions,</a:t>
            </a:r>
          </a:p>
          <a:p>
            <a:pPr algn="r"/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Methylations</a:t>
            </a:r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r"/>
            <a:r>
              <a:rPr lang="fr-CA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 </a:t>
            </a:r>
            <a:r>
              <a:rPr lang="fr-CA" sz="1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numbers</a:t>
            </a:r>
            <a:endParaRPr lang="fr-CA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0" name="Connecteur droit avec flèche 30"/>
          <p:cNvCxnSpPr/>
          <p:nvPr/>
        </p:nvCxnSpPr>
        <p:spPr>
          <a:xfrm flipV="1">
            <a:off x="3555820" y="3331179"/>
            <a:ext cx="1110668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31"/>
          <p:cNvCxnSpPr/>
          <p:nvPr/>
        </p:nvCxnSpPr>
        <p:spPr>
          <a:xfrm flipV="1">
            <a:off x="3620107" y="3359757"/>
            <a:ext cx="1110668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32"/>
          <p:cNvCxnSpPr/>
          <p:nvPr/>
        </p:nvCxnSpPr>
        <p:spPr>
          <a:xfrm flipV="1">
            <a:off x="3696313" y="3393090"/>
            <a:ext cx="1110668" cy="110084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rc 34"/>
          <p:cNvCxnSpPr>
            <a:stCxn id="28" idx="1"/>
            <a:endCxn id="28" idx="3"/>
          </p:cNvCxnSpPr>
          <p:nvPr/>
        </p:nvCxnSpPr>
        <p:spPr>
          <a:xfrm rot="16200000" flipH="1">
            <a:off x="2610913" y="5043504"/>
            <a:ext cx="878226" cy="12700"/>
          </a:xfrm>
          <a:prstGeom prst="curvedConnector5">
            <a:avLst>
              <a:gd name="adj1" fmla="val -26030"/>
              <a:gd name="adj2" fmla="val -7230315"/>
              <a:gd name="adj3" fmla="val 126030"/>
            </a:avLst>
          </a:prstGeom>
          <a:ln>
            <a:solidFill>
              <a:schemeClr val="tx2"/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37"/>
          <p:cNvSpPr txBox="1"/>
          <p:nvPr/>
        </p:nvSpPr>
        <p:spPr>
          <a:xfrm>
            <a:off x="866082" y="4699840"/>
            <a:ext cx="12422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 err="1">
                <a:solidFill>
                  <a:schemeClr val="tx2"/>
                </a:solidFill>
              </a:rPr>
              <a:t>Clinical</a:t>
            </a:r>
            <a:endParaRPr lang="fr-CA" sz="1400" b="1" dirty="0">
              <a:solidFill>
                <a:schemeClr val="tx2"/>
              </a:solidFill>
            </a:endParaRPr>
          </a:p>
          <a:p>
            <a:pPr algn="r"/>
            <a:r>
              <a:rPr lang="fr-CA" sz="1400" b="1" dirty="0">
                <a:solidFill>
                  <a:schemeClr val="tx2"/>
                </a:solidFill>
              </a:rPr>
              <a:t>profile</a:t>
            </a:r>
          </a:p>
          <a:p>
            <a:pPr algn="r"/>
            <a:r>
              <a:rPr lang="fr-CA" sz="1400" b="1" dirty="0" err="1">
                <a:solidFill>
                  <a:schemeClr val="tx2"/>
                </a:solidFill>
              </a:rPr>
              <a:t>similarities</a:t>
            </a:r>
            <a:endParaRPr lang="fr-CA" sz="1400" b="1" dirty="0">
              <a:solidFill>
                <a:schemeClr val="tx2"/>
              </a:solidFill>
            </a:endParaRPr>
          </a:p>
        </p:txBody>
      </p:sp>
      <p:sp>
        <p:nvSpPr>
          <p:cNvPr id="45" name="ZoneTexte 79"/>
          <p:cNvSpPr txBox="1"/>
          <p:nvPr/>
        </p:nvSpPr>
        <p:spPr>
          <a:xfrm>
            <a:off x="5745325" y="1621219"/>
            <a:ext cx="3148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schemeClr val="accent3">
                    <a:lumMod val="75000"/>
                  </a:schemeClr>
                </a:solidFill>
              </a:rPr>
              <a:t>PPIs</a:t>
            </a:r>
            <a:r>
              <a:rPr lang="fr-CA" sz="1400" b="1" dirty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r>
              <a:rPr lang="fr-CA" sz="1400" b="1" dirty="0" err="1">
                <a:solidFill>
                  <a:schemeClr val="accent3">
                    <a:lumMod val="75000"/>
                  </a:schemeClr>
                </a:solidFill>
              </a:rPr>
              <a:t>GIs</a:t>
            </a:r>
            <a:r>
              <a:rPr lang="fr-CA" sz="1400" b="1" dirty="0">
                <a:solidFill>
                  <a:schemeClr val="accent3">
                    <a:lumMod val="75000"/>
                  </a:schemeClr>
                </a:solidFill>
              </a:rPr>
              <a:t>,</a:t>
            </a:r>
          </a:p>
          <a:p>
            <a:r>
              <a:rPr lang="fr-CA" sz="1400" b="1" dirty="0" err="1">
                <a:solidFill>
                  <a:schemeClr val="accent3">
                    <a:lumMod val="75000"/>
                  </a:schemeClr>
                </a:solidFill>
              </a:rPr>
              <a:t>eQTLs</a:t>
            </a:r>
            <a:endParaRPr lang="fr-CA" sz="1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6" name="Connecteur en arc 80"/>
          <p:cNvCxnSpPr/>
          <p:nvPr/>
        </p:nvCxnSpPr>
        <p:spPr>
          <a:xfrm rot="10800000" flipH="1">
            <a:off x="4587123" y="2445016"/>
            <a:ext cx="878226" cy="12700"/>
          </a:xfrm>
          <a:prstGeom prst="curvedConnector5">
            <a:avLst>
              <a:gd name="adj1" fmla="val -26030"/>
              <a:gd name="adj2" fmla="val 7728598"/>
              <a:gd name="adj3" fmla="val 126030"/>
            </a:avLst>
          </a:prstGeom>
          <a:ln>
            <a:solidFill>
              <a:schemeClr val="accent3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en arc 81"/>
          <p:cNvCxnSpPr>
            <a:cxnSpLocks noChangeAspect="1"/>
          </p:cNvCxnSpPr>
          <p:nvPr/>
        </p:nvCxnSpPr>
        <p:spPr>
          <a:xfrm rot="10800000" flipH="1">
            <a:off x="4648474" y="2397238"/>
            <a:ext cx="755523" cy="10926"/>
          </a:xfrm>
          <a:prstGeom prst="curvedConnector5">
            <a:avLst>
              <a:gd name="adj1" fmla="val -26030"/>
              <a:gd name="adj2" fmla="val 7728598"/>
              <a:gd name="adj3" fmla="val 126030"/>
            </a:avLst>
          </a:prstGeom>
          <a:ln>
            <a:solidFill>
              <a:schemeClr val="accent3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en arc 82"/>
          <p:cNvCxnSpPr>
            <a:cxnSpLocks noChangeAspect="1"/>
          </p:cNvCxnSpPr>
          <p:nvPr/>
        </p:nvCxnSpPr>
        <p:spPr>
          <a:xfrm rot="10800000" flipH="1">
            <a:off x="4705316" y="2361640"/>
            <a:ext cx="642179" cy="9287"/>
          </a:xfrm>
          <a:prstGeom prst="curvedConnector5">
            <a:avLst>
              <a:gd name="adj1" fmla="val -26030"/>
              <a:gd name="adj2" fmla="val 7728598"/>
              <a:gd name="adj3" fmla="val 126030"/>
            </a:avLst>
          </a:prstGeom>
          <a:ln>
            <a:solidFill>
              <a:schemeClr val="accent3">
                <a:lumMod val="75000"/>
              </a:schemeClr>
            </a:solidFill>
            <a:headEnd type="triangle" w="lg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1027"/>
          <p:cNvSpPr>
            <a:spLocks noChangeArrowheads="1"/>
          </p:cNvSpPr>
          <p:nvPr/>
        </p:nvSpPr>
        <p:spPr bwMode="auto">
          <a:xfrm>
            <a:off x="647824" y="539477"/>
            <a:ext cx="9343256" cy="73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/>
          <a:lstStyle/>
          <a:p>
            <a:pPr marL="533345" indent="-533345">
              <a:spcBef>
                <a:spcPct val="20000"/>
              </a:spcBef>
              <a:buFontTx/>
              <a:buChar char="•"/>
              <a:defRPr/>
            </a:pPr>
            <a:endParaRPr lang="en-US" sz="700" b="1" u="sng" dirty="0">
              <a:solidFill>
                <a:schemeClr val="bg1"/>
              </a:solidFill>
              <a:cs typeface="+mn-cs"/>
            </a:endParaRPr>
          </a:p>
          <a:p>
            <a:pPr marL="533345" indent="-533345">
              <a:spcBef>
                <a:spcPct val="20000"/>
              </a:spcBef>
              <a:defRPr/>
            </a:pPr>
            <a:r>
              <a:rPr lang="en-US" sz="2400" b="1" dirty="0">
                <a:solidFill>
                  <a:srgbClr val="FFFF00"/>
                </a:solidFill>
              </a:rPr>
              <a:t>Versatile ML for Precision Medicine:</a:t>
            </a:r>
            <a:r>
              <a:rPr lang="en-US" sz="2400" b="1" dirty="0">
                <a:solidFill>
                  <a:schemeClr val="bg1"/>
                </a:solidFill>
              </a:rPr>
              <a:t> Inter-Connected Entities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48977" y="5869691"/>
            <a:ext cx="6503703" cy="12945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/>
              <a:t>Obstacles:</a:t>
            </a:r>
            <a:endParaRPr lang="en-US" sz="1050" b="1" u="sng" dirty="0"/>
          </a:p>
          <a:p>
            <a:pPr marL="342900" indent="-342900">
              <a:buFont typeface="+mj-lt"/>
              <a:buAutoNum type="arabicPeriod"/>
            </a:pPr>
            <a:r>
              <a:rPr lang="en-US" sz="1600" b="1" dirty="0"/>
              <a:t>Different NP-hard continuous optimization problem: </a:t>
            </a:r>
          </a:p>
          <a:p>
            <a:pPr marL="102862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propose objective function, </a:t>
            </a:r>
          </a:p>
          <a:p>
            <a:pPr marL="1028623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optimization solver ― prove convergence and correctness</a:t>
            </a:r>
          </a:p>
          <a:p>
            <a:r>
              <a:rPr lang="en-US" sz="1600" b="1" dirty="0"/>
              <a:t>2.   Optimization is slow </a:t>
            </a:r>
            <a:r>
              <a:rPr lang="en-US" sz="1600" b="1" dirty="0">
                <a:latin typeface="Arial"/>
                <a:cs typeface="Arial"/>
              </a:rPr>
              <a:t>→ HPC</a:t>
            </a:r>
            <a:endParaRPr lang="en-US" sz="1600" b="1" dirty="0"/>
          </a:p>
        </p:txBody>
      </p:sp>
      <p:sp>
        <p:nvSpPr>
          <p:cNvPr id="55" name="Text Box 12"/>
          <p:cNvSpPr txBox="1">
            <a:spLocks noChangeArrowheads="1"/>
          </p:cNvSpPr>
          <p:nvPr/>
        </p:nvSpPr>
        <p:spPr bwMode="auto">
          <a:xfrm>
            <a:off x="7034323" y="1209563"/>
            <a:ext cx="2768591" cy="1596724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220"/>
              </a:spcBef>
            </a:pPr>
            <a:r>
              <a:rPr lang="en-GB" altLang="en-US" sz="1600" u="sng" dirty="0"/>
              <a:t>NMTF Enables:</a:t>
            </a:r>
          </a:p>
          <a:p>
            <a:pPr eaLnBrk="1" hangingPunct="1">
              <a:spcBef>
                <a:spcPts val="220"/>
              </a:spcBef>
            </a:pPr>
            <a:endParaRPr lang="en-GB" altLang="en-US" sz="900" u="sng" dirty="0"/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/>
              <a:t>Dimensionality reduction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/>
              <a:t>Co-clustering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Data Fusion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Orthogonality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Inference (in </a:t>
            </a:r>
            <a:r>
              <a:rPr lang="en-GB" altLang="en-US" sz="1400" dirty="0" err="1">
                <a:solidFill>
                  <a:srgbClr val="FF00FF"/>
                </a:solidFill>
              </a:rPr>
              <a:t>Ď</a:t>
            </a:r>
            <a:r>
              <a:rPr lang="en-GB" altLang="en-US" sz="1400" baseline="-25000" dirty="0" err="1">
                <a:solidFill>
                  <a:srgbClr val="FF00FF"/>
                </a:solidFill>
              </a:rPr>
              <a:t>ij</a:t>
            </a:r>
            <a:r>
              <a:rPr lang="en-GB" altLang="en-US" sz="1400" dirty="0">
                <a:solidFill>
                  <a:srgbClr val="FF00FF"/>
                </a:solidFill>
              </a:rPr>
              <a:t>)</a:t>
            </a:r>
          </a:p>
        </p:txBody>
      </p:sp>
      <p:pic>
        <p:nvPicPr>
          <p:cNvPr id="50" name="Picture 49" descr="geo_net.pdf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44" y="3931057"/>
            <a:ext cx="6480720" cy="6574450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rot="19167434">
            <a:off x="274977" y="2991748"/>
            <a:ext cx="4520942" cy="629668"/>
            <a:chOff x="1225198" y="5715352"/>
            <a:chExt cx="7037967" cy="958443"/>
          </a:xfrm>
        </p:grpSpPr>
        <p:grpSp>
          <p:nvGrpSpPr>
            <p:cNvPr id="56" name="Group 55"/>
            <p:cNvGrpSpPr>
              <a:grpSpLocks noChangeAspect="1"/>
            </p:cNvGrpSpPr>
            <p:nvPr/>
          </p:nvGrpSpPr>
          <p:grpSpPr>
            <a:xfrm>
              <a:off x="1225198" y="5886484"/>
              <a:ext cx="155825" cy="467417"/>
              <a:chOff x="1442325" y="5713241"/>
              <a:chExt cx="213409" cy="640080"/>
            </a:xfrm>
          </p:grpSpPr>
          <p:cxnSp>
            <p:nvCxnSpPr>
              <p:cNvPr id="175" name="Straight Connector 174"/>
              <p:cNvCxnSpPr/>
              <p:nvPr/>
            </p:nvCxnSpPr>
            <p:spPr>
              <a:xfrm>
                <a:off x="1547296" y="583017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76" name="Oval 175"/>
              <p:cNvSpPr/>
              <p:nvPr/>
            </p:nvSpPr>
            <p:spPr>
              <a:xfrm>
                <a:off x="1442325" y="6140335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1442325" y="571324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171402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72" name="Oval 171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2514600" y="6019800"/>
              <a:ext cx="475416" cy="449689"/>
              <a:chOff x="2714676" y="5642718"/>
              <a:chExt cx="661273" cy="625419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>
                <a:off x="3048106" y="5770313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826158" y="6175482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66" name="Straight Connector 165"/>
              <p:cNvCxnSpPr/>
              <p:nvPr/>
            </p:nvCxnSpPr>
            <p:spPr>
              <a:xfrm flipH="1">
                <a:off x="2815998" y="5770415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7" name="Oval 166"/>
              <p:cNvSpPr/>
              <p:nvPr/>
            </p:nvSpPr>
            <p:spPr>
              <a:xfrm>
                <a:off x="2714676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2935100" y="5642718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3155525" y="604814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00FF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>
              <a:off x="3164797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60" name="Oval 159"/>
              <p:cNvSpPr/>
              <p:nvPr/>
            </p:nvSpPr>
            <p:spPr>
              <a:xfrm>
                <a:off x="3710360" y="613969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0" name="Group 59"/>
            <p:cNvGrpSpPr>
              <a:grpSpLocks noChangeAspect="1"/>
            </p:cNvGrpSpPr>
            <p:nvPr/>
          </p:nvGrpSpPr>
          <p:grpSpPr>
            <a:xfrm>
              <a:off x="4002236" y="5878403"/>
              <a:ext cx="409497" cy="616641"/>
              <a:chOff x="4204966" y="5542691"/>
              <a:chExt cx="661273" cy="995672"/>
            </a:xfrm>
          </p:grpSpPr>
          <p:cxnSp>
            <p:nvCxnSpPr>
              <p:cNvPr id="150" name="Straight Connector 149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53" name="Oval 152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1" name="Group 60"/>
            <p:cNvGrpSpPr>
              <a:grpSpLocks noChangeAspect="1"/>
            </p:cNvGrpSpPr>
            <p:nvPr/>
          </p:nvGrpSpPr>
          <p:grpSpPr>
            <a:xfrm>
              <a:off x="5012135" y="5984575"/>
              <a:ext cx="366776" cy="361747"/>
              <a:chOff x="4996721" y="5691767"/>
              <a:chExt cx="670163" cy="660913"/>
            </a:xfrm>
          </p:grpSpPr>
          <p:cxnSp>
            <p:nvCxnSpPr>
              <p:cNvPr id="142" name="Straight Connector 141"/>
              <p:cNvCxnSpPr/>
              <p:nvPr/>
            </p:nvCxnSpPr>
            <p:spPr>
              <a:xfrm>
                <a:off x="5106933" y="5830173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5552569" y="5816111"/>
                <a:ext cx="12114" cy="44905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5117093" y="6260025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5114427" y="5826940"/>
                <a:ext cx="0" cy="41931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46" name="Oval 145"/>
              <p:cNvSpPr/>
              <p:nvPr/>
            </p:nvSpPr>
            <p:spPr>
              <a:xfrm>
                <a:off x="5005611" y="613269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4996721" y="5705680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5446460" y="5691767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5446460" y="612542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4F81BD">
                      <a:lumMod val="7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5466270" y="5829252"/>
              <a:ext cx="396250" cy="596692"/>
              <a:chOff x="5764655" y="5569733"/>
              <a:chExt cx="661273" cy="995672"/>
            </a:xfrm>
          </p:grpSpPr>
          <p:cxnSp>
            <p:nvCxnSpPr>
              <p:cNvPr id="134" name="Straight Connector 133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8" name="Oval 137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41" name="Oval 140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3" name="Group 62"/>
            <p:cNvGrpSpPr>
              <a:grpSpLocks noChangeAspect="1"/>
            </p:cNvGrpSpPr>
            <p:nvPr/>
          </p:nvGrpSpPr>
          <p:grpSpPr>
            <a:xfrm>
              <a:off x="6889989" y="5931487"/>
              <a:ext cx="447896" cy="452792"/>
              <a:chOff x="6711892" y="5615883"/>
              <a:chExt cx="895411" cy="905104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30" name="Oval 129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33" name="Oval 132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7856741" y="5952466"/>
              <a:ext cx="406424" cy="423646"/>
              <a:chOff x="7706785" y="5575283"/>
              <a:chExt cx="895411" cy="93327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8162730" y="6108459"/>
                <a:ext cx="307975" cy="29010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8165482" y="5678364"/>
                <a:ext cx="3370" cy="46287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7815673" y="6113472"/>
                <a:ext cx="347057" cy="2850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8162730" y="5674255"/>
                <a:ext cx="360577" cy="74778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7808705" y="6406137"/>
                <a:ext cx="699677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>
              <a:xfrm flipH="1">
                <a:off x="7807895" y="5662388"/>
                <a:ext cx="354835" cy="70251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21" name="Oval 120"/>
              <p:cNvSpPr/>
              <p:nvPr/>
            </p:nvSpPr>
            <p:spPr>
              <a:xfrm>
                <a:off x="7706785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8053842" y="55752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8381772" y="6288565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8053842" y="600096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FFFF"/>
                  </a:gs>
                  <a:gs pos="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2197868" y="5789039"/>
              <a:ext cx="149295" cy="706297"/>
              <a:chOff x="2204420" y="5478781"/>
              <a:chExt cx="213409" cy="1009510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2309391" y="559571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2309391" y="596514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12" name="Oval 111"/>
              <p:cNvSpPr/>
              <p:nvPr/>
            </p:nvSpPr>
            <p:spPr>
              <a:xfrm>
                <a:off x="2204420" y="6275305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2204420" y="587774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008000"/>
                  </a:gs>
                  <a:gs pos="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2204420" y="547878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>
              <a:off x="3626749" y="5715352"/>
              <a:ext cx="152555" cy="958443"/>
              <a:chOff x="3710360" y="5387620"/>
              <a:chExt cx="213905" cy="1343742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3815827" y="6281239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3815331" y="550455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3815331" y="5873982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06" name="Oval 105"/>
              <p:cNvSpPr/>
              <p:nvPr/>
            </p:nvSpPr>
            <p:spPr>
              <a:xfrm>
                <a:off x="3710365" y="6139693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3710360" y="5764360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79646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3710360" y="5387620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3710856" y="6518376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4500745" y="5874191"/>
              <a:ext cx="409497" cy="616641"/>
              <a:chOff x="4204966" y="5542691"/>
              <a:chExt cx="661273" cy="995672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>
                <a:off x="4538396" y="6040539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7" name="Straight Connector 96"/>
              <p:cNvCxnSpPr/>
              <p:nvPr/>
            </p:nvCxnSpPr>
            <p:spPr>
              <a:xfrm flipH="1">
                <a:off x="4306288" y="6040641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4530361" y="56596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9" name="Oval 98"/>
              <p:cNvSpPr/>
              <p:nvPr/>
            </p:nvSpPr>
            <p:spPr>
              <a:xfrm>
                <a:off x="4425390" y="5941656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660066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4425390" y="5542691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4204966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645815" y="6318375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>
              <a:off x="5953825" y="5822932"/>
              <a:ext cx="396250" cy="596692"/>
              <a:chOff x="5764655" y="5569733"/>
              <a:chExt cx="661273" cy="995672"/>
            </a:xfrm>
          </p:grpSpPr>
          <p:cxnSp>
            <p:nvCxnSpPr>
              <p:cNvPr id="88" name="Straight Connector 87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0" name="Straight Connector 89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1" name="Straight Connector 90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92" name="Oval 91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69" name="Group 68"/>
            <p:cNvGrpSpPr>
              <a:grpSpLocks noChangeAspect="1"/>
            </p:cNvGrpSpPr>
            <p:nvPr/>
          </p:nvGrpSpPr>
          <p:grpSpPr>
            <a:xfrm>
              <a:off x="6419686" y="5830796"/>
              <a:ext cx="396250" cy="596692"/>
              <a:chOff x="5764655" y="5569733"/>
              <a:chExt cx="661273" cy="995672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5876137" y="5691767"/>
                <a:ext cx="451693" cy="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1" name="Straight Connector 80"/>
              <p:cNvCxnSpPr/>
              <p:nvPr/>
            </p:nvCxnSpPr>
            <p:spPr>
              <a:xfrm flipV="1">
                <a:off x="6098085" y="5662388"/>
                <a:ext cx="229745" cy="405169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2" name="Straight Connector 81"/>
              <p:cNvCxnSpPr/>
              <p:nvPr/>
            </p:nvCxnSpPr>
            <p:spPr>
              <a:xfrm flipH="1" flipV="1">
                <a:off x="5865977" y="5662388"/>
                <a:ext cx="221948" cy="40506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6090050" y="6043223"/>
                <a:ext cx="0" cy="405250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84" name="Oval 83"/>
              <p:cNvSpPr/>
              <p:nvPr/>
            </p:nvSpPr>
            <p:spPr>
              <a:xfrm flipV="1">
                <a:off x="5985079" y="5953454"/>
                <a:ext cx="213409" cy="212986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C0504D">
                      <a:lumMod val="75000"/>
                    </a:srgbClr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 flipV="1">
                <a:off x="5985079" y="6352419"/>
                <a:ext cx="213409" cy="212986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>
              <a:xfrm flipV="1">
                <a:off x="5764655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87" name="Oval 86"/>
              <p:cNvSpPr/>
              <p:nvPr/>
            </p:nvSpPr>
            <p:spPr>
              <a:xfrm flipV="1">
                <a:off x="6205504" y="5569733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  <p:grpSp>
          <p:nvGrpSpPr>
            <p:cNvPr id="70" name="Group 69"/>
            <p:cNvGrpSpPr>
              <a:grpSpLocks noChangeAspect="1"/>
            </p:cNvGrpSpPr>
            <p:nvPr/>
          </p:nvGrpSpPr>
          <p:grpSpPr>
            <a:xfrm>
              <a:off x="7369987" y="5939592"/>
              <a:ext cx="447896" cy="452792"/>
              <a:chOff x="6711892" y="5615883"/>
              <a:chExt cx="895411" cy="905104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7167837" y="5719105"/>
                <a:ext cx="0" cy="706792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798910" y="6081868"/>
                <a:ext cx="347287" cy="30828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7146197" y="5707964"/>
                <a:ext cx="368983" cy="36453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4" name="Straight Connector 73"/>
              <p:cNvCxnSpPr/>
              <p:nvPr/>
            </p:nvCxnSpPr>
            <p:spPr>
              <a:xfrm flipV="1">
                <a:off x="7167837" y="6081868"/>
                <a:ext cx="329254" cy="33645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6817141" y="5738805"/>
                <a:ext cx="329056" cy="317401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76" name="Oval 75"/>
              <p:cNvSpPr/>
              <p:nvPr/>
            </p:nvSpPr>
            <p:spPr>
              <a:xfrm>
                <a:off x="6711892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7058949" y="5615883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7386879" y="5957272"/>
                <a:ext cx="220424" cy="219988"/>
              </a:xfrm>
              <a:prstGeom prst="ellipse">
                <a:avLst/>
              </a:prstGeom>
              <a:solidFill>
                <a:srgbClr val="0D0D0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7061615" y="6300999"/>
                <a:ext cx="220424" cy="219988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E0C100"/>
                  </a:gs>
                  <a:gs pos="0">
                    <a:sysClr val="windowText" lastClr="000000">
                      <a:tint val="15000"/>
                      <a:satMod val="350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05">
                  <a:defRPr/>
                </a:pPr>
                <a:endParaRPr lang="en-US" kern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</p:grpSp>
      </p:grpSp>
      <p:pic>
        <p:nvPicPr>
          <p:cNvPr id="178" name="Picture 1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16" y="3490065"/>
            <a:ext cx="1556316" cy="1167237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18" y="5475087"/>
            <a:ext cx="1680255" cy="1129352"/>
          </a:xfrm>
          <a:prstGeom prst="rect">
            <a:avLst/>
          </a:prstGeom>
        </p:spPr>
      </p:pic>
      <p:sp>
        <p:nvSpPr>
          <p:cNvPr id="180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5369B733-27E6-4D5D-931A-9192DA357294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Text Box 12">
            <a:extLst>
              <a:ext uri="{FF2B5EF4-FFF2-40B4-BE49-F238E27FC236}">
                <a16:creationId xmlns:a16="http://schemas.microsoft.com/office/drawing/2014/main" id="{27E658AD-5966-4C12-A3C1-DF76053FB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85" y="1259557"/>
            <a:ext cx="2755892" cy="1416874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0794" tIns="50397" rIns="100794" bIns="50397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220"/>
              </a:spcBef>
            </a:pPr>
            <a:r>
              <a:rPr lang="en-GB" altLang="en-US" sz="1600" u="sng" dirty="0"/>
              <a:t>Explainable AI (</a:t>
            </a:r>
            <a:r>
              <a:rPr lang="en-GB" altLang="en-US" sz="1600" u="sng" dirty="0" err="1">
                <a:solidFill>
                  <a:srgbClr val="FF00FF"/>
                </a:solidFill>
              </a:rPr>
              <a:t>xAI</a:t>
            </a:r>
            <a:r>
              <a:rPr lang="en-GB" altLang="en-US" sz="1600" u="sng" dirty="0"/>
              <a:t>):</a:t>
            </a:r>
          </a:p>
          <a:p>
            <a:pPr eaLnBrk="1" hangingPunct="1">
              <a:spcBef>
                <a:spcPts val="220"/>
              </a:spcBef>
            </a:pPr>
            <a:endParaRPr lang="en-GB" altLang="en-US" sz="900" u="sng" dirty="0"/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/>
              <a:t>Captures all systems-level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/>
              <a:t>Captures how data relate</a:t>
            </a:r>
            <a:endParaRPr lang="en-GB" altLang="en-US" sz="1400" dirty="0">
              <a:solidFill>
                <a:srgbClr val="FF00FF"/>
              </a:solidFill>
            </a:endParaRP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Mechanistic explanations</a:t>
            </a:r>
          </a:p>
          <a:p>
            <a:pPr marL="285750" indent="-285750" eaLnBrk="1" hangingPunct="1">
              <a:spcBef>
                <a:spcPts val="220"/>
              </a:spcBef>
              <a:buFont typeface="Wingdings" panose="05000000000000000000" pitchFamily="2" charset="2"/>
              <a:buChar char="§"/>
            </a:pPr>
            <a:r>
              <a:rPr lang="en-GB" altLang="en-US" sz="1400" dirty="0">
                <a:solidFill>
                  <a:srgbClr val="FF00FF"/>
                </a:solidFill>
              </a:rPr>
              <a:t>NOT data / energy hungry</a:t>
            </a:r>
          </a:p>
        </p:txBody>
      </p:sp>
      <p:sp>
        <p:nvSpPr>
          <p:cNvPr id="183" name="TextBox 6">
            <a:extLst>
              <a:ext uri="{FF2B5EF4-FFF2-40B4-BE49-F238E27FC236}">
                <a16:creationId xmlns:a16="http://schemas.microsoft.com/office/drawing/2014/main" id="{4CA6A803-A021-407D-8F32-B4FBF2E99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96" y="277238"/>
            <a:ext cx="9253152" cy="55027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6" rIns="91430" bIns="45716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Conclusions</a:t>
            </a:r>
            <a:r>
              <a:rPr lang="en-US" sz="3200" b="1" dirty="0">
                <a:solidFill>
                  <a:schemeClr val="bg1"/>
                </a:solidFill>
              </a:rPr>
              <a:t> &amp; Future Directions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A292B-D6E1-47B8-A7CA-E8DF5E96D7D4}"/>
              </a:ext>
            </a:extLst>
          </p:cNvPr>
          <p:cNvSpPr txBox="1"/>
          <p:nvPr/>
        </p:nvSpPr>
        <p:spPr>
          <a:xfrm>
            <a:off x="5685053" y="3059757"/>
            <a:ext cx="439581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Arial Black" panose="020B0A04020102020204" pitchFamily="34" charset="0"/>
              </a:rPr>
              <a:t>Combine Network Topology &amp; 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266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0" y="1513367"/>
            <a:ext cx="5586315" cy="54348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44265" y="1187550"/>
            <a:ext cx="10224889" cy="1061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6218" lvl="1" indent="-533345">
              <a:spcBef>
                <a:spcPct val="20000"/>
              </a:spcBef>
              <a:defRPr/>
            </a:pPr>
            <a:r>
              <a:rPr lang="en-US" sz="2400" b="1" u="sng" dirty="0"/>
              <a:t>Biomedical Data</a:t>
            </a:r>
            <a:r>
              <a:rPr lang="en-US" sz="2400" b="1" dirty="0"/>
              <a:t>: </a:t>
            </a:r>
            <a:r>
              <a:rPr lang="en-US" sz="2000" b="1" dirty="0"/>
              <a:t>complex system of heterogeneous interacting entities</a:t>
            </a:r>
            <a:endParaRPr lang="en-US" sz="1200" dirty="0"/>
          </a:p>
          <a:p>
            <a:pPr marL="1276218" lvl="1" indent="-533345">
              <a:spcBef>
                <a:spcPct val="20000"/>
              </a:spcBef>
              <a:buFont typeface="+mj-lt"/>
              <a:buAutoNum type="alphaLcParenR"/>
              <a:defRPr/>
            </a:pPr>
            <a:endParaRPr lang="en-US" sz="1200" dirty="0"/>
          </a:p>
          <a:p>
            <a:pPr marL="1276218" lvl="1" indent="-533345">
              <a:spcBef>
                <a:spcPct val="20000"/>
              </a:spcBef>
              <a:buFont typeface="+mj-lt"/>
              <a:buAutoNum type="alphaLcParenR"/>
              <a:defRPr/>
            </a:pPr>
            <a:endParaRPr lang="en-US" sz="1200" dirty="0"/>
          </a:p>
          <a:p>
            <a:pPr marL="1276218" lvl="1" indent="-533345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endParaRPr lang="en-GB" sz="1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oter Placeholder 1"/>
          <p:cNvSpPr>
            <a:spLocks noGrp="1"/>
          </p:cNvSpPr>
          <p:nvPr>
            <p:ph type="ftr" idx="11"/>
          </p:nvPr>
        </p:nvSpPr>
        <p:spPr>
          <a:xfrm>
            <a:off x="215776" y="7020197"/>
            <a:ext cx="10225136" cy="445607"/>
          </a:xfrm>
        </p:spPr>
        <p:txBody>
          <a:bodyPr/>
          <a:lstStyle/>
          <a:p>
            <a:pPr algn="l">
              <a:defRPr/>
            </a:pPr>
            <a:r>
              <a:rPr lang="en-GB" sz="1800" baseline="30000" dirty="0"/>
              <a:t>https://www3.weforum.org/docs/WEF_Global_Health_and_Healthcare_Strategic_Outlook_2023.pdf</a:t>
            </a:r>
          </a:p>
          <a:p>
            <a:pPr algn="l">
              <a:defRPr/>
            </a:pPr>
            <a:r>
              <a:rPr lang="en-GB" sz="1200" dirty="0"/>
              <a:t>https://www.weforum.org/press/2020/05/global-leaders-unlock-ways-for-precision-medicine-to-fight-covid-19-cancers-and-emerging-infectious-diseases/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7365" y="4180189"/>
            <a:ext cx="4176464" cy="26970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en-US" sz="1600" u="sng" dirty="0">
                <a:solidFill>
                  <a:srgbClr val="FFFF00"/>
                </a:solidFill>
              </a:rPr>
              <a:t>€2M </a:t>
            </a:r>
            <a:r>
              <a:rPr lang="en-US" sz="1600" b="1" u="sng" dirty="0">
                <a:solidFill>
                  <a:srgbClr val="FFFF00"/>
                </a:solidFill>
              </a:rPr>
              <a:t>ERC Consolidator (2018-2025)</a:t>
            </a:r>
            <a:r>
              <a:rPr lang="en-US" sz="1600" u="sng" dirty="0">
                <a:solidFill>
                  <a:srgbClr val="FFFF00"/>
                </a:solidFill>
              </a:rPr>
              <a:t>: </a:t>
            </a:r>
            <a:r>
              <a:rPr lang="en-US" sz="1600" dirty="0">
                <a:solidFill>
                  <a:srgbClr val="FFFF00"/>
                </a:solidFill>
              </a:rPr>
              <a:t>“Integrated Connectedness for a New Representation of Biology”</a:t>
            </a:r>
          </a:p>
          <a:p>
            <a:pPr>
              <a:buClr>
                <a:srgbClr val="FFFF00"/>
              </a:buClr>
            </a:pPr>
            <a:r>
              <a:rPr lang="en-GB" sz="1600" dirty="0">
                <a:solidFill>
                  <a:srgbClr val="FFFF00"/>
                </a:solidFill>
              </a:rPr>
              <a:t>	</a:t>
            </a:r>
            <a:r>
              <a:rPr lang="en-GB" sz="1600" b="1" dirty="0">
                <a:solidFill>
                  <a:srgbClr val="FFFF00"/>
                </a:solidFill>
              </a:rPr>
              <a:t>- new AI methodologies</a:t>
            </a:r>
            <a:endParaRPr lang="en-US" sz="1600" b="1" dirty="0">
              <a:solidFill>
                <a:srgbClr val="FFFF00"/>
              </a:solidFill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endParaRPr lang="en-US" sz="1600" dirty="0">
              <a:solidFill>
                <a:srgbClr val="FFFF00"/>
              </a:solidFill>
            </a:endParaRPr>
          </a:p>
          <a:p>
            <a:pPr marL="342900" indent="-342900">
              <a:buClr>
                <a:srgbClr val="FFFF00"/>
              </a:buClr>
              <a:buFont typeface="+mj-lt"/>
              <a:buAutoNum type="arabicPeriod" startAt="2"/>
            </a:pPr>
            <a:r>
              <a:rPr lang="en-GB" sz="1600" b="1" u="sng" dirty="0">
                <a:solidFill>
                  <a:srgbClr val="FFFF00"/>
                </a:solidFill>
              </a:rPr>
              <a:t>ERC Proof of Concept </a:t>
            </a:r>
            <a:r>
              <a:rPr lang="en-GB" sz="1600" u="sng" dirty="0">
                <a:solidFill>
                  <a:srgbClr val="FFFF00"/>
                </a:solidFill>
              </a:rPr>
              <a:t>Grant </a:t>
            </a:r>
            <a:r>
              <a:rPr lang="en-GB" sz="1600" dirty="0">
                <a:solidFill>
                  <a:srgbClr val="FFFF00"/>
                </a:solidFill>
              </a:rPr>
              <a:t>→ </a:t>
            </a:r>
            <a:r>
              <a:rPr lang="en-GB" sz="1600" b="1" i="1" u="sng" dirty="0" err="1">
                <a:solidFill>
                  <a:srgbClr val="FFFF00"/>
                </a:solidFill>
              </a:rPr>
              <a:t>Graphlet</a:t>
            </a:r>
            <a:r>
              <a:rPr lang="en-GB" sz="1600" b="1" i="1" u="sng" dirty="0">
                <a:solidFill>
                  <a:srgbClr val="FFFF00"/>
                </a:solidFill>
              </a:rPr>
              <a:t> Technologies</a:t>
            </a:r>
            <a:r>
              <a:rPr lang="en-GB" sz="1600" b="1" u="sng" dirty="0">
                <a:solidFill>
                  <a:srgbClr val="FFFF00"/>
                </a:solidFill>
              </a:rPr>
              <a:t> start-up</a:t>
            </a:r>
            <a:r>
              <a:rPr lang="en-GB" sz="1600" dirty="0">
                <a:solidFill>
                  <a:srgbClr val="FFFF00"/>
                </a:solidFill>
              </a:rPr>
              <a:t>:</a:t>
            </a:r>
          </a:p>
          <a:p>
            <a:pPr>
              <a:buClr>
                <a:srgbClr val="FFFF00"/>
              </a:buClr>
            </a:pPr>
            <a:r>
              <a:rPr lang="en-GB" sz="1400" b="1" dirty="0">
                <a:solidFill>
                  <a:srgbClr val="FFFF00"/>
                </a:solidFill>
              </a:rPr>
              <a:t>	</a:t>
            </a:r>
            <a:r>
              <a:rPr lang="en-GB" sz="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i="1" dirty="0">
                <a:solidFill>
                  <a:schemeClr val="bg1"/>
                </a:solidFill>
              </a:rPr>
              <a:t>de novo </a:t>
            </a:r>
            <a:r>
              <a:rPr lang="en-GB" sz="1400" b="1" dirty="0">
                <a:solidFill>
                  <a:schemeClr val="bg1"/>
                </a:solidFill>
              </a:rPr>
              <a:t>discovery of </a:t>
            </a:r>
            <a:r>
              <a:rPr lang="en-GB" sz="1400" b="1" u="sng" dirty="0">
                <a:solidFill>
                  <a:schemeClr val="bg1"/>
                </a:solidFill>
              </a:rPr>
              <a:t>Precision</a:t>
            </a:r>
            <a:r>
              <a:rPr lang="en-GB" sz="1400" b="1" i="1" u="sng" dirty="0">
                <a:solidFill>
                  <a:schemeClr val="bg1"/>
                </a:solidFill>
              </a:rPr>
              <a:t> </a:t>
            </a:r>
            <a:r>
              <a:rPr lang="en-GB" sz="1400" b="1" u="sng" dirty="0">
                <a:solidFill>
                  <a:schemeClr val="bg1"/>
                </a:solidFill>
              </a:rPr>
              <a:t>Drugs</a:t>
            </a:r>
            <a:r>
              <a:rPr lang="en-GB" sz="1400" b="1" dirty="0">
                <a:solidFill>
                  <a:schemeClr val="bg1"/>
                </a:solidFill>
              </a:rPr>
              <a:t> 		</a:t>
            </a:r>
            <a:r>
              <a:rPr lang="en-GB" sz="1400" b="1" i="1" dirty="0">
                <a:solidFill>
                  <a:schemeClr val="bg1"/>
                </a:solidFill>
              </a:rPr>
              <a:t>in </a:t>
            </a:r>
            <a:r>
              <a:rPr lang="en-GB" sz="1400" b="1" i="1" dirty="0" err="1">
                <a:solidFill>
                  <a:schemeClr val="bg1"/>
                </a:solidFill>
              </a:rPr>
              <a:t>silico</a:t>
            </a:r>
            <a:endParaRPr lang="en-GB" sz="1400" b="1" dirty="0">
              <a:solidFill>
                <a:schemeClr val="bg1"/>
              </a:solidFill>
            </a:endParaRPr>
          </a:p>
          <a:p>
            <a:pPr>
              <a:buClr>
                <a:srgbClr val="FFFF00"/>
              </a:buClr>
            </a:pPr>
            <a:r>
              <a:rPr lang="en-GB" sz="1400" b="1" dirty="0">
                <a:solidFill>
                  <a:schemeClr val="bg1"/>
                </a:solidFill>
              </a:rPr>
              <a:t>	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en-GB" sz="1400" b="1" dirty="0">
                <a:solidFill>
                  <a:schemeClr val="bg1"/>
                </a:solidFill>
              </a:rPr>
              <a:t> disease &amp; target agnostic</a:t>
            </a:r>
          </a:p>
          <a:p>
            <a:pPr>
              <a:buClr>
                <a:srgbClr val="FFFF00"/>
              </a:buClr>
            </a:pPr>
            <a:r>
              <a:rPr lang="en-GB" sz="1400" b="1" dirty="0">
                <a:solidFill>
                  <a:schemeClr val="bg1"/>
                </a:solidFill>
              </a:rPr>
              <a:t>	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en-GB" sz="1400" b="1" dirty="0">
                <a:solidFill>
                  <a:schemeClr val="bg1"/>
                </a:solidFill>
              </a:rPr>
              <a:t> many tasks of prec. medicine</a:t>
            </a:r>
          </a:p>
          <a:p>
            <a:pPr>
              <a:buClr>
                <a:srgbClr val="FFFF00"/>
              </a:buClr>
            </a:pPr>
            <a:r>
              <a:rPr lang="en-GB" sz="1400" b="1" dirty="0">
                <a:solidFill>
                  <a:schemeClr val="bg1"/>
                </a:solidFill>
              </a:rPr>
              <a:t>	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●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i="1" dirty="0">
                <a:solidFill>
                  <a:schemeClr val="bg1"/>
                </a:solidFill>
              </a:rPr>
              <a:t>all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b="1" dirty="0" err="1">
                <a:solidFill>
                  <a:schemeClr val="bg1"/>
                </a:solidFill>
              </a:rPr>
              <a:t>omic</a:t>
            </a:r>
            <a:r>
              <a:rPr lang="en-GB" sz="1400" b="1" dirty="0">
                <a:solidFill>
                  <a:schemeClr val="bg1"/>
                </a:solidFill>
              </a:rPr>
              <a:t> data collectively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8384" y="2816630"/>
            <a:ext cx="4283008" cy="13232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Each type: </a:t>
            </a:r>
            <a:r>
              <a:rPr lang="en-US" b="1" i="1" dirty="0"/>
              <a:t>limited</a:t>
            </a:r>
            <a:r>
              <a:rPr lang="en-US" dirty="0"/>
              <a:t>, but </a:t>
            </a:r>
            <a:r>
              <a:rPr lang="en-US" b="1" i="1" dirty="0"/>
              <a:t>complementary</a:t>
            </a:r>
            <a:r>
              <a:rPr lang="en-US" dirty="0"/>
              <a:t> information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1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Principled, joint organization and mining within the same framework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6130" y="1569219"/>
            <a:ext cx="3904702" cy="1130498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42EC28CF-F7DB-4A6E-BB18-E4BA002D69D4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8A6EA7F-2F2C-44E9-A370-FEDF8FE6F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96" y="277238"/>
            <a:ext cx="9253152" cy="55027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6" rIns="91430" bIns="45716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Conclusions &amp; </a:t>
            </a:r>
            <a:r>
              <a:rPr lang="en-US" sz="3200" b="1" dirty="0">
                <a:solidFill>
                  <a:srgbClr val="FFFF00"/>
                </a:solidFill>
              </a:rPr>
              <a:t>Future Directions </a:t>
            </a:r>
          </a:p>
        </p:txBody>
      </p:sp>
    </p:spTree>
    <p:extLst>
      <p:ext uri="{BB962C8B-B14F-4D97-AF65-F5344CB8AC3E}">
        <p14:creationId xmlns:p14="http://schemas.microsoft.com/office/powerpoint/2010/main" val="103743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2742A25B-E18F-A535-D874-619551F645E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12" y="945974"/>
          <a:ext cx="1313" cy="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51" name="think-cell Slide" r:id="rId4" imgW="348" imgH="346" progId="TCLayout.ActiveDocument.1">
                  <p:embed/>
                </p:oleObj>
              </mc:Choice>
              <mc:Fallback>
                <p:oleObj name="think-cell Slide" r:id="rId4" imgW="348" imgH="34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742A25B-E18F-A535-D874-619551F645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2" y="945974"/>
                        <a:ext cx="1313" cy="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545C97-CD2A-18FF-FC19-DA2C3400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50D0-9039-5A48-B04F-56B102BB80B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5E4665-3E4C-1199-855D-03A7BE7F5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63" y="1043533"/>
            <a:ext cx="9134282" cy="653792"/>
          </a:xfrm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AE" dirty="0">
                <a:latin typeface="Helvetica Light" panose="020B0403020202020204"/>
                <a:cs typeface="Arial"/>
              </a:rPr>
              <a:t>Academic Partnership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EB04CA-D87C-5CBA-D77F-2E8A83A87B1E}"/>
              </a:ext>
            </a:extLst>
          </p:cNvPr>
          <p:cNvGrpSpPr/>
          <p:nvPr/>
        </p:nvGrpSpPr>
        <p:grpSpPr>
          <a:xfrm>
            <a:off x="787157" y="2729354"/>
            <a:ext cx="8007422" cy="1019862"/>
            <a:chOff x="899911" y="2158494"/>
            <a:chExt cx="9684567" cy="1233471"/>
          </a:xfrm>
        </p:grpSpPr>
        <p:pic>
          <p:nvPicPr>
            <p:cNvPr id="1026" name="Picture 2" descr="MIT Logo and symbol, meaning, history, PNG, brand">
              <a:extLst>
                <a:ext uri="{FF2B5EF4-FFF2-40B4-BE49-F238E27FC236}">
                  <a16:creationId xmlns:a16="http://schemas.microsoft.com/office/drawing/2014/main" id="{B5579B85-0A47-BE10-3F78-FCE21E69CC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911" y="2158494"/>
              <a:ext cx="2192839" cy="123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arnegie Mellon University | Drupal.org">
              <a:extLst>
                <a:ext uri="{FF2B5EF4-FFF2-40B4-BE49-F238E27FC236}">
                  <a16:creationId xmlns:a16="http://schemas.microsoft.com/office/drawing/2014/main" id="{DBCACEF0-F474-338D-BCBE-E32F086DA6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464" y="2294062"/>
              <a:ext cx="1507577" cy="9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UC Berkeley Logo, symbol, meaning, history, PNG, brand">
              <a:extLst>
                <a:ext uri="{FF2B5EF4-FFF2-40B4-BE49-F238E27FC236}">
                  <a16:creationId xmlns:a16="http://schemas.microsoft.com/office/drawing/2014/main" id="{9DABAEE9-BACA-B62A-F408-AEAD5A127C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755" y="2158494"/>
              <a:ext cx="2192839" cy="1233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tanford Logos - Identity Guide">
              <a:extLst>
                <a:ext uri="{FF2B5EF4-FFF2-40B4-BE49-F238E27FC236}">
                  <a16:creationId xmlns:a16="http://schemas.microsoft.com/office/drawing/2014/main" id="{9ED111AE-9498-8FC8-6932-64DB542ED6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0308" y="2167173"/>
              <a:ext cx="1824170" cy="1216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102461-F02A-3BF5-DAEB-A34362996030}"/>
              </a:ext>
            </a:extLst>
          </p:cNvPr>
          <p:cNvGrpSpPr/>
          <p:nvPr/>
        </p:nvGrpSpPr>
        <p:grpSpPr>
          <a:xfrm>
            <a:off x="2888040" y="4315745"/>
            <a:ext cx="3805655" cy="861260"/>
            <a:chOff x="3353997" y="4077153"/>
            <a:chExt cx="4602745" cy="1041650"/>
          </a:xfrm>
        </p:grpSpPr>
        <p:pic>
          <p:nvPicPr>
            <p:cNvPr id="2050" name="Picture 2" descr="École Polytechnique – Logos Download">
              <a:extLst>
                <a:ext uri="{FF2B5EF4-FFF2-40B4-BE49-F238E27FC236}">
                  <a16:creationId xmlns:a16="http://schemas.microsoft.com/office/drawing/2014/main" id="{78908F73-A785-D271-0560-071E6B87F8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997" y="4162811"/>
              <a:ext cx="1993490" cy="870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The Weizmann Logo: The Tree of Life archive - Weizmann Wonder Wander -  News, Features and Discoveries">
              <a:extLst>
                <a:ext uri="{FF2B5EF4-FFF2-40B4-BE49-F238E27FC236}">
                  <a16:creationId xmlns:a16="http://schemas.microsoft.com/office/drawing/2014/main" id="{A9A72BD2-6679-E1C1-BA0E-9FC431131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252" y="4077153"/>
              <a:ext cx="1993490" cy="104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93232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360288" y="1187549"/>
            <a:ext cx="9740167" cy="689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6218" lvl="1" indent="-533345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Holistically Mine All Available Data</a:t>
            </a:r>
          </a:p>
          <a:p>
            <a:pPr marL="1276218" lvl="1" indent="-533345">
              <a:spcBef>
                <a:spcPct val="20000"/>
              </a:spcBef>
              <a:defRPr/>
            </a:pPr>
            <a:endParaRPr lang="en-US" sz="1400" dirty="0"/>
          </a:p>
          <a:p>
            <a:pPr lvl="1" indent="0">
              <a:spcBef>
                <a:spcPct val="20000"/>
              </a:spcBef>
              <a:defRPr/>
            </a:pPr>
            <a:endParaRPr lang="en-GB" sz="2400" dirty="0"/>
          </a:p>
          <a:p>
            <a:pPr lvl="1" indent="0">
              <a:spcBef>
                <a:spcPct val="20000"/>
              </a:spcBef>
              <a:defRPr/>
            </a:pPr>
            <a:endParaRPr lang="en-GB" sz="2400" dirty="0"/>
          </a:p>
          <a:p>
            <a:pPr lvl="1" indent="0">
              <a:spcBef>
                <a:spcPct val="20000"/>
              </a:spcBef>
              <a:defRPr/>
            </a:pPr>
            <a:endParaRPr lang="en-GB" sz="2400" dirty="0"/>
          </a:p>
          <a:p>
            <a:pPr lvl="1" indent="0">
              <a:spcBef>
                <a:spcPct val="20000"/>
              </a:spcBef>
              <a:defRPr/>
            </a:pPr>
            <a:endParaRPr lang="en-GB" sz="2400" dirty="0"/>
          </a:p>
          <a:p>
            <a:pPr lvl="1" indent="0">
              <a:spcBef>
                <a:spcPct val="20000"/>
              </a:spcBef>
              <a:defRPr/>
            </a:pPr>
            <a:endParaRPr lang="en-GB" sz="2400" dirty="0"/>
          </a:p>
          <a:p>
            <a:pPr lvl="1" indent="0">
              <a:spcBef>
                <a:spcPct val="20000"/>
              </a:spcBef>
              <a:defRPr/>
            </a:pPr>
            <a:endParaRPr lang="en-GB" sz="2400" dirty="0"/>
          </a:p>
          <a:p>
            <a:pPr lvl="1" indent="0">
              <a:spcBef>
                <a:spcPct val="20000"/>
              </a:spcBef>
              <a:defRPr/>
            </a:pPr>
            <a:endParaRPr lang="en-GB" sz="2400" dirty="0"/>
          </a:p>
          <a:p>
            <a:pPr lvl="1" indent="0">
              <a:spcBef>
                <a:spcPct val="20000"/>
              </a:spcBef>
              <a:defRPr/>
            </a:pPr>
            <a:endParaRPr lang="en-GB" sz="2400" dirty="0"/>
          </a:p>
          <a:p>
            <a:pPr lvl="1" indent="0">
              <a:spcBef>
                <a:spcPct val="20000"/>
              </a:spcBef>
              <a:defRPr/>
            </a:pPr>
            <a:endParaRPr lang="en-US" sz="1100" dirty="0"/>
          </a:p>
          <a:p>
            <a:pPr marL="1485781" lvl="2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100" dirty="0"/>
          </a:p>
          <a:p>
            <a:pPr lvl="2" indent="0">
              <a:spcBef>
                <a:spcPct val="20000"/>
              </a:spcBef>
              <a:defRPr/>
            </a:pPr>
            <a:r>
              <a:rPr lang="en-US" sz="2000" b="1" dirty="0"/>
              <a:t>Computational issues </a:t>
            </a:r>
            <a:r>
              <a:rPr lang="en-US" sz="2000" dirty="0"/>
              <a:t>remain to be addressed, arising from intractability:</a:t>
            </a:r>
          </a:p>
          <a:p>
            <a:pPr marL="1485781" lvl="2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large sizes, complexity, heterogeneity, noisiness, and</a:t>
            </a:r>
          </a:p>
          <a:p>
            <a:pPr marL="1485781" lvl="2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different time and space scales of the data</a:t>
            </a:r>
          </a:p>
          <a:p>
            <a:pPr lvl="2" indent="0">
              <a:spcBef>
                <a:spcPct val="20000"/>
              </a:spcBef>
              <a:defRPr/>
            </a:pPr>
            <a:r>
              <a:rPr lang="en-US" sz="2000" b="1" dirty="0">
                <a:solidFill>
                  <a:srgbClr val="C00000"/>
                </a:solidFill>
              </a:rPr>
              <a:t>“Embedded” data scientists: </a:t>
            </a:r>
            <a:r>
              <a:rPr lang="en-US" sz="2000" dirty="0"/>
              <a:t>problem-specific heuristic methods, HPC</a:t>
            </a:r>
          </a:p>
          <a:p>
            <a:pPr marL="1485781" lvl="2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lvl="2" indent="0">
              <a:spcBef>
                <a:spcPct val="20000"/>
              </a:spcBef>
              <a:defRPr/>
            </a:pPr>
            <a:endParaRPr lang="en-US" sz="2000" dirty="0"/>
          </a:p>
          <a:p>
            <a:pPr lvl="2" indent="0">
              <a:spcBef>
                <a:spcPct val="20000"/>
              </a:spcBef>
              <a:defRPr/>
            </a:pPr>
            <a:endParaRPr lang="en-US" sz="20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719831" y="5580037"/>
            <a:ext cx="8784977" cy="136815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4488" y="7260206"/>
            <a:ext cx="6978192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N. </a:t>
            </a:r>
            <a:r>
              <a:rPr lang="en-US" sz="1200" b="1" dirty="0" err="1"/>
              <a:t>Przulj</a:t>
            </a:r>
            <a:r>
              <a:rPr lang="en-US" sz="1200" b="1" dirty="0"/>
              <a:t> </a:t>
            </a:r>
            <a:r>
              <a:rPr lang="en-US" sz="1200" dirty="0"/>
              <a:t>and N. </a:t>
            </a:r>
            <a:r>
              <a:rPr lang="en-US" sz="1200" dirty="0" err="1"/>
              <a:t>Malod-Dognin</a:t>
            </a:r>
            <a:r>
              <a:rPr lang="en-US" sz="1200" dirty="0"/>
              <a:t>, “Network analytics in the age of Big Data,” </a:t>
            </a:r>
            <a:r>
              <a:rPr lang="en-US" sz="1200" b="1" i="1" dirty="0"/>
              <a:t>Science</a:t>
            </a:r>
            <a:r>
              <a:rPr lang="en-US" sz="1200" dirty="0"/>
              <a:t> 353:6295, 2016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01" y="1331565"/>
            <a:ext cx="2694307" cy="38884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44" y="3923853"/>
            <a:ext cx="1512168" cy="12961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41870" y="3488028"/>
            <a:ext cx="167065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C527ECB0-C887-4AC8-A8D0-F4595360E834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2795C1BB-EA4D-4C51-A102-E34EFFD96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96" y="277238"/>
            <a:ext cx="9253152" cy="55027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6" rIns="91430" bIns="45716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Conclusions &amp; </a:t>
            </a:r>
            <a:r>
              <a:rPr lang="en-US" sz="3200" b="1" dirty="0">
                <a:solidFill>
                  <a:srgbClr val="FFFF00"/>
                </a:solidFill>
              </a:rPr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6482880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776" y="1331565"/>
            <a:ext cx="9936857" cy="5567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Complex</a:t>
            </a:r>
            <a:r>
              <a:rPr lang="en-GB" b="1" dirty="0"/>
              <a:t> network (and other) data </a:t>
            </a:r>
            <a:r>
              <a:rPr lang="en-GB" dirty="0"/>
              <a:t>in biology, medicine,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Complex</a:t>
            </a:r>
            <a:r>
              <a:rPr lang="en-GB" b="1" dirty="0"/>
              <a:t> models and methods </a:t>
            </a:r>
            <a:r>
              <a:rPr lang="en-GB" dirty="0"/>
              <a:t>to try to understand the world from the data</a:t>
            </a:r>
          </a:p>
          <a:p>
            <a:endParaRPr lang="en-GB" sz="1200" dirty="0"/>
          </a:p>
          <a:p>
            <a:r>
              <a:rPr lang="en-GB" sz="2000" b="1" i="1" u="sng" dirty="0"/>
              <a:t>Simplicity</a:t>
            </a:r>
            <a:r>
              <a:rPr lang="en-GB" sz="2000" b="1" u="sng" dirty="0"/>
              <a:t> is an Epistemological Value </a:t>
            </a:r>
            <a:r>
              <a:rPr lang="en-GB" u="sng" dirty="0"/>
              <a:t>–</a:t>
            </a:r>
            <a:r>
              <a:rPr lang="en-GB" b="1" u="sng" dirty="0"/>
              <a:t> </a:t>
            </a:r>
            <a:r>
              <a:rPr lang="en-GB" u="sng" dirty="0"/>
              <a:t>long taken as self-evident in science, e.g.:</a:t>
            </a:r>
            <a:endParaRPr lang="en-GB" dirty="0"/>
          </a:p>
          <a:p>
            <a:endParaRPr lang="en-GB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i="1" dirty="0"/>
              <a:t>Plato</a:t>
            </a:r>
            <a:r>
              <a:rPr lang="en-GB" dirty="0"/>
              <a:t> (428 BC): “</a:t>
            </a:r>
            <a:r>
              <a:rPr lang="en-GB" b="1" dirty="0"/>
              <a:t>The world is rationally understandable because it has </a:t>
            </a:r>
            <a:r>
              <a:rPr lang="en-GB" b="1" i="1" dirty="0"/>
              <a:t>structure.</a:t>
            </a:r>
            <a:r>
              <a:rPr lang="en-GB" dirty="0"/>
              <a:t>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i="1" dirty="0"/>
              <a:t>Aristotle</a:t>
            </a:r>
            <a:r>
              <a:rPr lang="en-GB" dirty="0"/>
              <a:t> (384 BC): “We may assume the superiority of the demonstration ... which derives from fewer postulates or hypotheses.”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i="1" dirty="0"/>
              <a:t>Thomas Aquinas </a:t>
            </a:r>
            <a:r>
              <a:rPr lang="en-GB" dirty="0"/>
              <a:t>(1225 AD): “If a thing can be done adequately by means of one it is superfluous to do it by means of several.”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i="1" dirty="0"/>
              <a:t>Newton</a:t>
            </a:r>
            <a:r>
              <a:rPr lang="en-GB" dirty="0"/>
              <a:t> (1634 AD): “</a:t>
            </a:r>
            <a:r>
              <a:rPr lang="en-GB" b="1" dirty="0"/>
              <a:t>Nature is pleased with </a:t>
            </a:r>
            <a:r>
              <a:rPr lang="en-GB" b="1" i="1" dirty="0"/>
              <a:t>simplicity</a:t>
            </a:r>
            <a:r>
              <a:rPr lang="en-GB" dirty="0"/>
              <a:t>...”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i="1" dirty="0"/>
              <a:t>Kant</a:t>
            </a:r>
            <a:r>
              <a:rPr lang="en-GB" dirty="0"/>
              <a:t> (1724): “... not merely a principle of reason, </a:t>
            </a:r>
            <a:r>
              <a:rPr lang="en-GB" b="1" dirty="0"/>
              <a:t>but an essential law of nature</a:t>
            </a:r>
            <a:r>
              <a:rPr lang="en-GB" dirty="0"/>
              <a:t>.”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1" i="1" dirty="0"/>
              <a:t>Einstein</a:t>
            </a:r>
            <a:r>
              <a:rPr lang="en-GB" dirty="0"/>
              <a:t> (1933): “Theories should be as simple as possible, but no simpler.”</a:t>
            </a:r>
          </a:p>
          <a:p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/>
              <a:t>Ockham’s Razor </a:t>
            </a:r>
            <a:r>
              <a:rPr lang="en-GB" dirty="0"/>
              <a:t>(1285): “The simplest explanation is the best one.”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Linear sub-spaces, each exhibiting linear algebraic structure, connected linearly?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68504" y="1192003"/>
            <a:ext cx="3240360" cy="349968"/>
          </a:xfrm>
          <a:prstGeom prst="rect">
            <a:avLst/>
          </a:prstGeom>
          <a:solidFill>
            <a:srgbClr val="C0000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UAE equivalent of ERC </a:t>
            </a:r>
            <a:r>
              <a:rPr lang="en-US" b="1" dirty="0" err="1">
                <a:solidFill>
                  <a:srgbClr val="FFFF00"/>
                </a:solidFill>
              </a:rPr>
              <a:t>AdG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518523" y="7293172"/>
            <a:ext cx="2346325" cy="5191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1pPr>
            <a:lvl2pPr marL="742873" indent="-285721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2pPr>
            <a:lvl3pPr marL="1142881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3pPr>
            <a:lvl4pPr marL="1600034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4pPr>
            <a:lvl5pPr marL="2057187" indent="-228576" algn="l" defTabSz="449216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5pPr>
            <a:lvl6pPr marL="2285763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6pPr>
            <a:lvl7pPr marL="2742916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7pPr>
            <a:lvl8pPr marL="3200068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8pPr>
            <a:lvl9pPr marL="3657221" algn="l" defTabSz="457152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SimSun" charset="0"/>
              </a:defRPr>
            </a:lvl9pPr>
          </a:lstStyle>
          <a:p>
            <a:pPr algn="r"/>
            <a:fld id="{B05E0B61-83DF-45E3-A4B7-ACFCE55BB4CF}" type="slidenum">
              <a:rPr lang="en-GB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fld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0429" y="7048571"/>
            <a:ext cx="9482661" cy="32130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Pržulj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Malod-Dognin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“Simplicity within biological complexity,”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Bioinformatics Advances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5(1), 2025</a:t>
            </a:r>
            <a:endParaRPr lang="sr-Latn-R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83B5E0F-282A-4EC2-A407-A4D54C964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96" y="277238"/>
            <a:ext cx="9253152" cy="55027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6" rIns="91430" bIns="45716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Conclusions &amp; </a:t>
            </a:r>
            <a:r>
              <a:rPr lang="en-US" sz="3200" b="1" dirty="0">
                <a:solidFill>
                  <a:srgbClr val="FFFF00"/>
                </a:solidFill>
              </a:rPr>
              <a:t>Future Directions – Simplicity </a:t>
            </a:r>
          </a:p>
        </p:txBody>
      </p:sp>
    </p:spTree>
    <p:extLst>
      <p:ext uri="{BB962C8B-B14F-4D97-AF65-F5344CB8AC3E}">
        <p14:creationId xmlns:p14="http://schemas.microsoft.com/office/powerpoint/2010/main" val="28908270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920" y="2195661"/>
            <a:ext cx="891279" cy="682386"/>
          </a:xfrm>
          <a:prstGeom prst="rect">
            <a:avLst/>
          </a:prstGeom>
        </p:spPr>
      </p:pic>
      <p:pic>
        <p:nvPicPr>
          <p:cNvPr id="40" name="Picture 4" descr="Image result for googl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879" y="2266351"/>
            <a:ext cx="1074257" cy="43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4565556" cy="612959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4" name="AutoShape 4" descr="Image result for ontario graduate scholarsh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Image result for ontario graduate scholarshi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Image result for ontario graduate scholarshi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72" y="6636353"/>
            <a:ext cx="4118148" cy="53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301" y="6588149"/>
            <a:ext cx="675412" cy="913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2" descr="http://upload.wikimedia.org/wikipedia/commons/0/03/NSF_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031" y="1162259"/>
            <a:ext cx="693756" cy="69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http://www.igier.unibocconi.it/files/images/Logo_ERC2015022416431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15" y="1115541"/>
            <a:ext cx="2087901" cy="100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http://impactiviti.files.wordpress.com/2007/05/gsk-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869" y="1115541"/>
            <a:ext cx="870915" cy="104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https://www.nib.si/mbp/images/images/projekti/arrs_log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203" y="2123653"/>
            <a:ext cx="1619141" cy="78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nqfs.rs/wp-content/uploads/2014/10/Ministarstvo-nauk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19" y="2051645"/>
            <a:ext cx="1200525" cy="82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9983" y="2245233"/>
            <a:ext cx="2160239" cy="609883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928" y="1151971"/>
            <a:ext cx="1224136" cy="53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55" y="1619597"/>
            <a:ext cx="1021941" cy="47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106" y="2250316"/>
            <a:ext cx="1444573" cy="6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Image result for ibm logo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56" y="1794144"/>
            <a:ext cx="728325" cy="29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Image result for jnj 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239" y="1201169"/>
            <a:ext cx="604696" cy="49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Image result for barcelona supercomputing cent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84" y="1564709"/>
            <a:ext cx="1833615" cy="4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 descr="Related image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397" y="165935"/>
            <a:ext cx="1521918" cy="78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020" y="6588149"/>
            <a:ext cx="940283" cy="9361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87" y="1331565"/>
            <a:ext cx="1922269" cy="545924"/>
          </a:xfrm>
          <a:prstGeom prst="rect">
            <a:avLst/>
          </a:prstGeom>
        </p:spPr>
      </p:pic>
      <p:sp>
        <p:nvSpPr>
          <p:cNvPr id="45" name="Rectangle 1027"/>
          <p:cNvSpPr>
            <a:spLocks noChangeArrowheads="1"/>
          </p:cNvSpPr>
          <p:nvPr/>
        </p:nvSpPr>
        <p:spPr bwMode="auto">
          <a:xfrm>
            <a:off x="53047" y="234392"/>
            <a:ext cx="9744604" cy="1089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72" tIns="50387" rIns="100772" bIns="50387"/>
          <a:lstStyle/>
          <a:p>
            <a:pPr marL="587846" indent="-587846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Char char="•"/>
              <a:defRPr/>
            </a:pPr>
            <a:endParaRPr lang="en-US" sz="700" b="1" u="sng" dirty="0">
              <a:latin typeface="Trebuchet MS" pitchFamily="34" charset="0"/>
              <a:ea typeface="+mn-ea"/>
              <a:cs typeface="Arial" charset="0"/>
            </a:endParaRPr>
          </a:p>
          <a:p>
            <a:pPr marL="587846" indent="-587846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endParaRPr lang="en-US" sz="2200" b="1" u="sng" dirty="0">
              <a:latin typeface="Trebuchet MS" pitchFamily="34" charset="0"/>
              <a:ea typeface="+mn-ea"/>
              <a:cs typeface="Arial" charset="0"/>
            </a:endParaRPr>
          </a:p>
          <a:p>
            <a:pPr marL="587846" indent="-587846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itchFamily="2" charset="2"/>
              <a:buChar char="Ø"/>
              <a:defRPr/>
            </a:pPr>
            <a:endParaRPr lang="en-US" sz="2200" b="1" u="sng" dirty="0">
              <a:latin typeface="Trebuchet MS" pitchFamily="34" charset="0"/>
              <a:ea typeface="+mn-ea"/>
              <a:cs typeface="Arial" charset="0"/>
            </a:endParaRPr>
          </a:p>
          <a:p>
            <a:pPr marL="587846" indent="-587846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en-US" sz="2200" b="1" u="sng" dirty="0">
                <a:latin typeface="Trebuchet MS" pitchFamily="34" charset="0"/>
                <a:ea typeface="+mn-ea"/>
                <a:cs typeface="Arial" charset="0"/>
              </a:rPr>
              <a:t>Funding</a:t>
            </a:r>
            <a:r>
              <a:rPr lang="en-US" sz="2200" b="1" dirty="0">
                <a:latin typeface="Trebuchet MS" pitchFamily="34" charset="0"/>
                <a:ea typeface="+mn-ea"/>
                <a:cs typeface="Arial" charset="0"/>
              </a:rPr>
              <a:t>:	</a:t>
            </a:r>
          </a:p>
          <a:p>
            <a:pPr marL="587846" indent="-587846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itchFamily="2" charset="2"/>
              <a:buChar char="Ø"/>
              <a:defRPr/>
            </a:pPr>
            <a:endParaRPr lang="en-US" sz="1500" b="1" dirty="0">
              <a:latin typeface="Trebuchet MS" pitchFamily="34" charset="0"/>
              <a:ea typeface="+mn-ea"/>
              <a:cs typeface="Arial" charset="0"/>
            </a:endParaRPr>
          </a:p>
          <a:p>
            <a:pPr marL="587846" indent="-587846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itchFamily="2" charset="2"/>
              <a:buChar char="Ø"/>
              <a:defRPr/>
            </a:pPr>
            <a:endParaRPr lang="en-US" sz="1500" b="1" dirty="0">
              <a:latin typeface="Trebuchet MS" pitchFamily="34" charset="0"/>
              <a:ea typeface="+mn-ea"/>
              <a:cs typeface="Arial" charset="0"/>
            </a:endParaRPr>
          </a:p>
          <a:p>
            <a:pPr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endParaRPr lang="en-US" sz="1500" b="1" dirty="0">
              <a:latin typeface="Trebuchet MS" pitchFamily="34" charset="0"/>
              <a:ea typeface="+mn-ea"/>
              <a:cs typeface="Arial" charset="0"/>
            </a:endParaRPr>
          </a:p>
          <a:p>
            <a:pPr marL="587846" indent="-587846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itchFamily="2" charset="2"/>
              <a:buChar char="Ø"/>
              <a:defRPr/>
            </a:pPr>
            <a:endParaRPr lang="en-US" sz="1500" b="1" dirty="0">
              <a:latin typeface="Trebuchet MS" pitchFamily="34" charset="0"/>
              <a:ea typeface="+mn-ea"/>
              <a:cs typeface="Arial" charset="0"/>
            </a:endParaRPr>
          </a:p>
          <a:p>
            <a:pPr marL="587846" indent="-587846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itchFamily="2" charset="2"/>
              <a:buChar char="Ø"/>
              <a:defRPr/>
            </a:pPr>
            <a:endParaRPr lang="en-US" sz="1500" b="1" dirty="0">
              <a:latin typeface="Trebuchet MS" pitchFamily="34" charset="0"/>
              <a:ea typeface="+mn-ea"/>
              <a:cs typeface="Arial" charset="0"/>
            </a:endParaRPr>
          </a:p>
          <a:p>
            <a:pPr marL="2099446" lvl="3" indent="-587846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endParaRPr lang="en-US" sz="700" b="1" u="sng" dirty="0">
              <a:latin typeface="Trebuchet MS" pitchFamily="34" charset="0"/>
              <a:ea typeface="+mn-ea"/>
              <a:cs typeface="Arial" charset="0"/>
            </a:endParaRPr>
          </a:p>
          <a:p>
            <a:pPr marL="503867" indent="-503867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en-US" sz="2200" b="1" u="sng" dirty="0">
                <a:latin typeface="Trebuchet MS" pitchFamily="34" charset="0"/>
                <a:ea typeface="+mn-ea"/>
                <a:cs typeface="Arial" charset="0"/>
              </a:rPr>
              <a:t>Group members:</a:t>
            </a:r>
            <a:endParaRPr lang="en-US" altLang="en-US" sz="1050" dirty="0">
              <a:latin typeface="Trebuchet MS" pitchFamily="34" charset="0"/>
              <a:ea typeface="+mn-ea"/>
              <a:cs typeface="Arial" charset="0"/>
            </a:endParaRP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       Dr. Noel </a:t>
            </a:r>
            <a:r>
              <a:rPr lang="en-US" altLang="en-US" sz="1400" dirty="0" err="1">
                <a:latin typeface="Trebuchet MS" pitchFamily="34" charset="0"/>
                <a:ea typeface="+mn-ea"/>
                <a:cs typeface="Arial" charset="0"/>
              </a:rPr>
              <a:t>Malod-Dogning</a:t>
            </a: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, </a:t>
            </a: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       </a:t>
            </a:r>
            <a:r>
              <a:rPr lang="en-GB" altLang="en-US" sz="1400" dirty="0" err="1">
                <a:latin typeface="Trebuchet MS" pitchFamily="34" charset="0"/>
                <a:cs typeface="Arial" charset="0"/>
              </a:rPr>
              <a:t>Dr.</a:t>
            </a:r>
            <a:r>
              <a:rPr lang="en-GB" altLang="en-US" sz="1400" dirty="0">
                <a:latin typeface="Trebuchet MS" pitchFamily="34" charset="0"/>
                <a:cs typeface="Arial" charset="0"/>
              </a:rPr>
              <a:t> 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Sam Windels, </a:t>
            </a: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Dr. Stevan Milinkovic, </a:t>
            </a:r>
            <a:endParaRPr lang="en-US" altLang="en-US" sz="1400" dirty="0">
              <a:latin typeface="Trebuchet MS" pitchFamily="34" charset="0"/>
              <a:cs typeface="Arial" charset="0"/>
            </a:endParaRP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       Branislava Jankovic, Aleksandr Matsun,</a:t>
            </a: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       Laurentino Quiroga</a:t>
            </a: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b="1" u="sng" dirty="0">
                <a:latin typeface="Trebuchet MS" pitchFamily="34" charset="0"/>
                <a:cs typeface="Arial" charset="0"/>
              </a:rPr>
              <a:t>Past members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:</a:t>
            </a: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 Dr. 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Alexandros Xenos, </a:t>
            </a: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       Dr. Katarina Mihajlovic, 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Dr. Carme Zambrana, </a:t>
            </a: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cs typeface="Arial" charset="0"/>
              </a:rPr>
              <a:t>       Dr. Sergio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Doria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, Dr. Mikhail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Rotkevich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,</a:t>
            </a: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cs typeface="Arial" charset="0"/>
              </a:rPr>
              <a:t>       Dr. Gaia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Ceddia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, Dr. Rene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Bottcher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,</a:t>
            </a: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cs typeface="Arial" charset="0"/>
              </a:rPr>
              <a:t>       Dr. Julia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Petschnigg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, Dr. Thomas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Gaudelet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,</a:t>
            </a:r>
            <a:endParaRPr lang="en-US" altLang="en-US" sz="1400" dirty="0">
              <a:latin typeface="Trebuchet MS" pitchFamily="34" charset="0"/>
              <a:ea typeface="+mn-ea"/>
              <a:cs typeface="Arial" charset="0"/>
            </a:endParaRP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sz="1400" dirty="0">
                <a:latin typeface="Trebuchet MS" pitchFamily="34" charset="0"/>
                <a:cs typeface="Arial" charset="0"/>
              </a:rPr>
              <a:t>       Dr. Omer </a:t>
            </a:r>
            <a:r>
              <a:rPr lang="en-US" sz="1400" dirty="0" err="1">
                <a:latin typeface="Trebuchet MS" pitchFamily="34" charset="0"/>
                <a:cs typeface="Arial" charset="0"/>
              </a:rPr>
              <a:t>Yaveroglu</a:t>
            </a:r>
            <a:r>
              <a:rPr lang="en-US" sz="1400" dirty="0">
                <a:latin typeface="Trebuchet MS" pitchFamily="34" charset="0"/>
                <a:cs typeface="Arial" charset="0"/>
              </a:rPr>
              <a:t>, 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Prof.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Tijana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Milenković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, </a:t>
            </a:r>
            <a:endParaRPr lang="en-US" altLang="en-US" sz="1400" dirty="0">
              <a:latin typeface="Trebuchet MS" pitchFamily="34" charset="0"/>
              <a:ea typeface="+mn-ea"/>
              <a:cs typeface="Arial" charset="0"/>
            </a:endParaRP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       Dr. </a:t>
            </a:r>
            <a:r>
              <a:rPr lang="en-US" altLang="en-US" sz="1400" dirty="0" err="1">
                <a:latin typeface="Trebuchet MS" pitchFamily="34" charset="0"/>
                <a:ea typeface="+mn-ea"/>
                <a:cs typeface="Arial" charset="0"/>
              </a:rPr>
              <a:t>Oleksii</a:t>
            </a: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 </a:t>
            </a:r>
            <a:r>
              <a:rPr lang="en-US" altLang="en-US" sz="1400" dirty="0" err="1">
                <a:latin typeface="Trebuchet MS" pitchFamily="34" charset="0"/>
                <a:ea typeface="+mn-ea"/>
                <a:cs typeface="Arial" charset="0"/>
              </a:rPr>
              <a:t>Kuchaiev</a:t>
            </a:r>
            <a:r>
              <a:rPr lang="en-US" altLang="en-US" sz="1400" dirty="0">
                <a:latin typeface="Trebuchet MS" pitchFamily="34" charset="0"/>
                <a:ea typeface="+mn-ea"/>
                <a:cs typeface="Arial" charset="0"/>
              </a:rPr>
              <a:t>, …</a:t>
            </a:r>
            <a:endParaRPr lang="en-US" altLang="en-US" sz="1400" dirty="0">
              <a:latin typeface="Trebuchet MS" pitchFamily="34" charset="0"/>
              <a:cs typeface="Arial" charset="0"/>
            </a:endParaRPr>
          </a:p>
          <a:p>
            <a:pPr marL="46743" indent="-28575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latin typeface="Trebuchet MS" pitchFamily="34" charset="0"/>
                <a:cs typeface="Arial" charset="0"/>
              </a:rPr>
              <a:t>   </a:t>
            </a:r>
            <a:r>
              <a:rPr lang="en-US" altLang="en-US" sz="2000" b="1" u="sng" dirty="0">
                <a:latin typeface="Trebuchet MS" pitchFamily="34" charset="0"/>
                <a:cs typeface="Arial" charset="0"/>
              </a:rPr>
              <a:t>Collaborators:</a:t>
            </a: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sz="1400" dirty="0">
                <a:latin typeface="Trebuchet MS" panose="020B0603020202020204" pitchFamily="34" charset="0"/>
                <a:cs typeface="Times New Roman" panose="02020603050405020304" pitchFamily="18" charset="0"/>
              </a:rPr>
              <a:t>Profs. Robin </a:t>
            </a:r>
            <a:r>
              <a:rPr lang="en-US" sz="1400" dirty="0" err="1">
                <a:latin typeface="Trebuchet MS" panose="020B0603020202020204" pitchFamily="34" charset="0"/>
                <a:cs typeface="Times New Roman" panose="02020603050405020304" pitchFamily="18" charset="0"/>
              </a:rPr>
              <a:t>Ketteler</a:t>
            </a:r>
            <a:r>
              <a:rPr lang="en-US" altLang="en-US" sz="14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latin typeface="Trebuchet MS" panose="020B0603020202020204" pitchFamily="34" charset="0"/>
                <a:cs typeface="Times New Roman" panose="02020603050405020304" pitchFamily="18" charset="0"/>
              </a:rPr>
              <a:t>Harry Hemmingway</a:t>
            </a:r>
            <a:r>
              <a:rPr lang="en-US" altLang="en-US" sz="1400" dirty="0">
                <a:latin typeface="Trebuchet MS" panose="020B0603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503866" lvl="1" indent="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defRPr/>
            </a:pPr>
            <a:r>
              <a:rPr lang="en-US" altLang="en-US" sz="1400" dirty="0">
                <a:latin typeface="Trebuchet MS" pitchFamily="34" charset="0"/>
                <a:cs typeface="Arial" charset="0"/>
              </a:rPr>
              <a:t>Alex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Skupin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, Igor </a:t>
            </a:r>
            <a:r>
              <a:rPr lang="en-US" altLang="en-US" sz="1400" dirty="0" err="1">
                <a:latin typeface="Trebuchet MS" pitchFamily="34" charset="0"/>
                <a:cs typeface="Arial" charset="0"/>
              </a:rPr>
              <a:t>Jurisica</a:t>
            </a:r>
            <a:r>
              <a:rPr lang="en-US" altLang="en-US" sz="1400" dirty="0">
                <a:latin typeface="Trebuchet MS" pitchFamily="34" charset="0"/>
                <a:cs typeface="Arial" charset="0"/>
              </a:rPr>
              <a:t>, …</a:t>
            </a:r>
            <a:endParaRPr lang="en-US" altLang="en-US" dirty="0">
              <a:latin typeface="Trebuchet MS" pitchFamily="34" charset="0"/>
              <a:ea typeface="+mn-ea"/>
              <a:cs typeface="Arial" charset="0"/>
            </a:endParaRPr>
          </a:p>
          <a:p>
            <a:pPr marL="881859" lvl="1" indent="-377940" defTabSz="1007943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AutoNum type="arabicPeriod" startAt="6"/>
              <a:defRPr/>
            </a:pPr>
            <a:endParaRPr lang="en-US" altLang="en-US" b="1" dirty="0">
              <a:latin typeface="Trebuchet MS" pitchFamily="34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2360" y="3145008"/>
            <a:ext cx="4003648" cy="2982773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026620" y="6134936"/>
            <a:ext cx="5035709" cy="3785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FFFF00"/>
                </a:solidFill>
              </a:rPr>
              <a:t>Hiring</a:t>
            </a:r>
            <a:r>
              <a:rPr lang="en-US" sz="2000" dirty="0">
                <a:solidFill>
                  <a:srgbClr val="FFFF00"/>
                </a:solidFill>
              </a:rPr>
              <a:t>: Postdocs, PhD students, Engineers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36" y="3161413"/>
            <a:ext cx="1207047" cy="12070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0" y="2052901"/>
            <a:ext cx="862840" cy="862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28" y="5487430"/>
            <a:ext cx="960412" cy="624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60D81-50B6-4B5F-B87D-AB6ED1D4A95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32095" y="180542"/>
            <a:ext cx="3398506" cy="8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518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" y="0"/>
            <a:ext cx="10080873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359793" y="251446"/>
            <a:ext cx="2492970" cy="607531"/>
          </a:xfrm>
          <a:prstGeom prst="rect">
            <a:avLst/>
          </a:prstGeom>
          <a:noFill/>
          <a:ln>
            <a:noFill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11920" y="2239888"/>
            <a:ext cx="7095008" cy="334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345" indent="-533345" algn="ctr">
              <a:spcBef>
                <a:spcPct val="20000"/>
              </a:spcBef>
              <a:defRPr/>
            </a:pPr>
            <a:endParaRPr lang="en-GB" sz="2800" dirty="0"/>
          </a:p>
          <a:p>
            <a:pPr marL="533345" indent="-533345" algn="ctr">
              <a:spcBef>
                <a:spcPct val="20000"/>
              </a:spcBef>
              <a:defRPr/>
            </a:pPr>
            <a:endParaRPr lang="en-GB" sz="2800" dirty="0"/>
          </a:p>
          <a:p>
            <a:pPr marL="533345" indent="-533345" algn="ctr">
              <a:spcBef>
                <a:spcPct val="20000"/>
              </a:spcBef>
              <a:defRPr/>
            </a:pPr>
            <a:r>
              <a:rPr lang="en-GB" sz="2800" b="1" dirty="0"/>
              <a:t>Comments and Questions</a:t>
            </a:r>
            <a:endParaRPr lang="en-US" sz="2800" b="1" dirty="0"/>
          </a:p>
          <a:p>
            <a:pPr marL="533345" indent="-533345">
              <a:spcBef>
                <a:spcPct val="20000"/>
              </a:spcBef>
              <a:defRPr/>
            </a:pPr>
            <a:endParaRPr lang="en-US" sz="2400" dirty="0"/>
          </a:p>
          <a:p>
            <a:pPr marL="533400" indent="-533400">
              <a:spcBef>
                <a:spcPct val="20000"/>
              </a:spcBef>
              <a:defRPr/>
            </a:pPr>
            <a:endParaRPr lang="en-US" sz="1400" b="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37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15EC1257-BC5B-0B7C-98F7-C792CF09BC4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312" y="945974"/>
          <a:ext cx="1313" cy="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5" name="think-cell Slide" r:id="rId4" imgW="404" imgH="405" progId="TCLayout.ActiveDocument.1">
                  <p:embed/>
                </p:oleObj>
              </mc:Choice>
              <mc:Fallback>
                <p:oleObj name="think-cell Slide" r:id="rId4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5EC1257-BC5B-0B7C-98F7-C792CF09BC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2" y="945974"/>
                        <a:ext cx="1313" cy="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D2B60C-5E55-5576-3AE0-740419A3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A50D0-9039-5A48-B04F-56B102BB80B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9FA4DC-D3AE-B643-5ED5-7A5762FA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562" y="957618"/>
            <a:ext cx="9134282" cy="653792"/>
          </a:xfrm>
        </p:spPr>
        <p:txBody>
          <a:bodyPr vert="horz">
            <a:normAutofit/>
          </a:bodyPr>
          <a:lstStyle/>
          <a:p>
            <a:r>
              <a:rPr lang="en-US" b="1" dirty="0">
                <a:cs typeface="Arial"/>
              </a:rPr>
              <a:t>Industry Collaborations</a:t>
            </a:r>
            <a:endParaRPr lang="en-AE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9797F9C-AF7B-E933-C84B-A48D2495321D}"/>
              </a:ext>
            </a:extLst>
          </p:cNvPr>
          <p:cNvSpPr txBox="1">
            <a:spLocks/>
          </p:cNvSpPr>
          <p:nvPr/>
        </p:nvSpPr>
        <p:spPr>
          <a:xfrm>
            <a:off x="708729" y="2159013"/>
            <a:ext cx="9663948" cy="695668"/>
          </a:xfrm>
          <a:prstGeom prst="rect">
            <a:avLst/>
          </a:prstGeom>
        </p:spPr>
        <p:txBody>
          <a:bodyPr numCol="2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 panose="020B0704020202020204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solidFill>
                  <a:schemeClr val="tx2"/>
                </a:solidFill>
                <a:cs typeface="Arial"/>
              </a:rPr>
              <a:t>Compute</a:t>
            </a:r>
            <a:endParaRPr lang="en-US" sz="1654" b="1" u="sng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18B7D23-B154-1A2F-79EE-725E497529C6}"/>
              </a:ext>
            </a:extLst>
          </p:cNvPr>
          <p:cNvSpPr txBox="1">
            <a:spLocks/>
          </p:cNvSpPr>
          <p:nvPr/>
        </p:nvSpPr>
        <p:spPr>
          <a:xfrm>
            <a:off x="1962905" y="5502704"/>
            <a:ext cx="1863677" cy="695668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 panose="020B0704020202020204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8">
                <a:cs typeface="Arial"/>
              </a:rPr>
              <a:t>Responsible AI Foundation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FEC8392-57B1-5D53-8684-AF6CD6A30E31}"/>
              </a:ext>
            </a:extLst>
          </p:cNvPr>
          <p:cNvSpPr txBox="1">
            <a:spLocks/>
          </p:cNvSpPr>
          <p:nvPr/>
        </p:nvSpPr>
        <p:spPr>
          <a:xfrm>
            <a:off x="280999" y="5496639"/>
            <a:ext cx="1681905" cy="695668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 panose="020B0704020202020204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8">
                <a:cs typeface="Arial"/>
              </a:rPr>
              <a:t>AI Center of Excellence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2057E4C-5059-13A3-16CF-79C5D3AFF5A8}"/>
              </a:ext>
            </a:extLst>
          </p:cNvPr>
          <p:cNvSpPr txBox="1">
            <a:spLocks/>
          </p:cNvSpPr>
          <p:nvPr/>
        </p:nvSpPr>
        <p:spPr>
          <a:xfrm>
            <a:off x="334346" y="4146216"/>
            <a:ext cx="9663948" cy="450480"/>
          </a:xfrm>
          <a:prstGeom prst="rect">
            <a:avLst/>
          </a:prstGeom>
        </p:spPr>
        <p:txBody>
          <a:bodyPr numCol="2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indent="0" algn="l" defTabSz="609585" rtl="0" eaLnBrk="1" latinLnBrk="0" hangingPunct="1">
              <a:spcBef>
                <a:spcPct val="20000"/>
              </a:spcBef>
              <a:buFont typeface="Arial" panose="020B0704020202020204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 panose="020B0704020202020204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>
                <a:solidFill>
                  <a:schemeClr val="tx2"/>
                </a:solidFill>
                <a:cs typeface="Arial"/>
              </a:rPr>
              <a:t>Research Collaborations </a:t>
            </a:r>
          </a:p>
        </p:txBody>
      </p:sp>
      <p:sp>
        <p:nvSpPr>
          <p:cNvPr id="24" name="AutoShape 14" descr="Sovereign AI and Cloud Solutions | Core42, A G42 company">
            <a:extLst>
              <a:ext uri="{FF2B5EF4-FFF2-40B4-BE49-F238E27FC236}">
                <a16:creationId xmlns:a16="http://schemas.microsoft.com/office/drawing/2014/main" id="{3FE83E24-9A83-29A0-034F-2748601E25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40312" y="3779837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en-AE"/>
          </a:p>
        </p:txBody>
      </p:sp>
      <p:sp>
        <p:nvSpPr>
          <p:cNvPr id="25" name="AutoShape 16" descr="Sovereign AI and Cloud Solutions | Core42, A G42 company">
            <a:extLst>
              <a:ext uri="{FF2B5EF4-FFF2-40B4-BE49-F238E27FC236}">
                <a16:creationId xmlns:a16="http://schemas.microsoft.com/office/drawing/2014/main" id="{EC822C50-CF13-B7D0-570E-003700E3FD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66320" y="3905845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en-A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D6A87C-BE56-2436-8233-CA4260389458}"/>
              </a:ext>
            </a:extLst>
          </p:cNvPr>
          <p:cNvGrpSpPr/>
          <p:nvPr/>
        </p:nvGrpSpPr>
        <p:grpSpPr>
          <a:xfrm>
            <a:off x="755426" y="2467441"/>
            <a:ext cx="8078052" cy="1329599"/>
            <a:chOff x="913649" y="1841724"/>
            <a:chExt cx="9769991" cy="1608082"/>
          </a:xfrm>
        </p:grpSpPr>
        <p:pic>
          <p:nvPicPr>
            <p:cNvPr id="1034" name="Picture 10" descr="Amazon Web Services - Wikipedia">
              <a:extLst>
                <a:ext uri="{FF2B5EF4-FFF2-40B4-BE49-F238E27FC236}">
                  <a16:creationId xmlns:a16="http://schemas.microsoft.com/office/drawing/2014/main" id="{CE1591FE-DB91-C535-D569-040340ECB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649" y="2262821"/>
              <a:ext cx="1278254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90FEECB3-4986-9309-885D-A58D29259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7572" y="2244505"/>
              <a:ext cx="1820483" cy="802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Download Hewlett Packard Enterprise (HPE) Logo in SVG Vector or PNG File  Format - Logo.wine">
              <a:extLst>
                <a:ext uri="{FF2B5EF4-FFF2-40B4-BE49-F238E27FC236}">
                  <a16:creationId xmlns:a16="http://schemas.microsoft.com/office/drawing/2014/main" id="{57FA9C59-CB7F-2B4D-301B-9B0ABAE73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3724" y="1841724"/>
              <a:ext cx="2412123" cy="160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8" descr="Core42 &amp; Amazon Web Services explore cooperation | Emirati Times">
              <a:extLst>
                <a:ext uri="{FF2B5EF4-FFF2-40B4-BE49-F238E27FC236}">
                  <a16:creationId xmlns:a16="http://schemas.microsoft.com/office/drawing/2014/main" id="{9C6E6BE6-9E44-30A6-7124-AF0886240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1517" y="2194749"/>
              <a:ext cx="2412123" cy="902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92901-6A08-68F5-B511-C20D87187070}"/>
              </a:ext>
            </a:extLst>
          </p:cNvPr>
          <p:cNvGrpSpPr/>
          <p:nvPr/>
        </p:nvGrpSpPr>
        <p:grpSpPr>
          <a:xfrm>
            <a:off x="502772" y="4648673"/>
            <a:ext cx="9338242" cy="874056"/>
            <a:chOff x="608078" y="4479813"/>
            <a:chExt cx="11294126" cy="1057126"/>
          </a:xfrm>
        </p:grpSpPr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1F1DF7CF-CA50-2380-688F-D897CDBC2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078" y="4721067"/>
              <a:ext cx="1436548" cy="574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Itineris | A cloud-based solution for Utilities">
              <a:extLst>
                <a:ext uri="{FF2B5EF4-FFF2-40B4-BE49-F238E27FC236}">
                  <a16:creationId xmlns:a16="http://schemas.microsoft.com/office/drawing/2014/main" id="{C1341A81-BF50-9A79-1FA2-B6D0FE8B8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033" y="4604643"/>
              <a:ext cx="2192839" cy="807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bu Dhabi Crown Prince's Court - Wikipedia">
              <a:extLst>
                <a:ext uri="{FF2B5EF4-FFF2-40B4-BE49-F238E27FC236}">
                  <a16:creationId xmlns:a16="http://schemas.microsoft.com/office/drawing/2014/main" id="{F760A920-E664-5F54-D947-33C7E7BF5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5794" y="4595622"/>
              <a:ext cx="1974748" cy="825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Presidential Court - Wikipedia">
              <a:extLst>
                <a:ext uri="{FF2B5EF4-FFF2-40B4-BE49-F238E27FC236}">
                  <a16:creationId xmlns:a16="http://schemas.microsoft.com/office/drawing/2014/main" id="{3125ACA2-4DCA-33A7-7D4F-761FC6390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235" y="4479813"/>
              <a:ext cx="1319634" cy="10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Abu Dhabi Developmental Holding Company - Wikipedia">
              <a:extLst>
                <a:ext uri="{FF2B5EF4-FFF2-40B4-BE49-F238E27FC236}">
                  <a16:creationId xmlns:a16="http://schemas.microsoft.com/office/drawing/2014/main" id="{DFA5150E-DBC7-3C2F-6AA2-4C3D649E6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4465" y="4648276"/>
              <a:ext cx="1497739" cy="72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Dassault Systèmes and Mistral AI Partner to Offer Trusted, AI-Powered  Industry-Grade Solutions to Accelerate the Generative Economy | Dassault  Systèmes">
              <a:extLst>
                <a:ext uri="{FF2B5EF4-FFF2-40B4-BE49-F238E27FC236}">
                  <a16:creationId xmlns:a16="http://schemas.microsoft.com/office/drawing/2014/main" id="{0AEC1864-DEEF-429B-809E-CAF5E2292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797" y="4693033"/>
              <a:ext cx="1647513" cy="630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19305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SimSun" charset="0"/>
            <a:cs typeface="SimSu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241164</TotalTime>
  <Words>7420</Words>
  <Application>Microsoft Office PowerPoint</Application>
  <PresentationFormat>Custom</PresentationFormat>
  <Paragraphs>1611</Paragraphs>
  <Slides>83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9" baseType="lpstr">
      <vt:lpstr>Arial</vt:lpstr>
      <vt:lpstr>Arial Black</vt:lpstr>
      <vt:lpstr>Calibri</vt:lpstr>
      <vt:lpstr>Cambria Math</vt:lpstr>
      <vt:lpstr>Courier New</vt:lpstr>
      <vt:lpstr>Franklin Gothic Medium</vt:lpstr>
      <vt:lpstr>Gadugi</vt:lpstr>
      <vt:lpstr>Helvetica</vt:lpstr>
      <vt:lpstr>Helvetica Light</vt:lpstr>
      <vt:lpstr>Helvetica Neue</vt:lpstr>
      <vt:lpstr>Segoe UI</vt:lpstr>
      <vt:lpstr>Times New Roman</vt:lpstr>
      <vt:lpstr>Trebuchet MS</vt:lpstr>
      <vt:lpstr>Wingdings</vt:lpstr>
      <vt:lpstr>Office Theme</vt:lpstr>
      <vt:lpstr>think-cell Slide</vt:lpstr>
      <vt:lpstr>PowerPoint Presentation</vt:lpstr>
      <vt:lpstr>PowerPoint Presentation</vt:lpstr>
      <vt:lpstr>PowerPoint Presentation</vt:lpstr>
      <vt:lpstr>The Epicenter of the “Abu Dhabi AI District” </vt:lpstr>
      <vt:lpstr>Our Objective</vt:lpstr>
      <vt:lpstr>Attracting The Best Brains From The World</vt:lpstr>
      <vt:lpstr>A Global University With Local Importance</vt:lpstr>
      <vt:lpstr>Academic Partnership</vt:lpstr>
      <vt:lpstr>Industry Collaborations</vt:lpstr>
      <vt:lpstr>PowerPoint Presentation</vt:lpstr>
      <vt:lpstr>Key Opportunities (as of now)</vt:lpstr>
      <vt:lpstr>Abu Dhabi Living</vt:lpstr>
      <vt:lpstr>Location</vt:lpstr>
      <vt:lpstr>Abu Dhabi Sport</vt:lpstr>
      <vt:lpstr>Abu Dhabi Education </vt:lpstr>
      <vt:lpstr>Abu Dhabi Healthcare</vt:lpstr>
      <vt:lpstr>Abu Dhabi Culture</vt:lpstr>
      <vt:lpstr>Abu Dhabi Origins</vt:lpstr>
      <vt:lpstr>Abu Dhabi Origins</vt:lpstr>
      <vt:lpstr>Abu Dhabi Origins</vt:lpstr>
      <vt:lpstr>Current position: leader in AI…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Joint embedding of all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Omer Nebil  Yaveroglu</dc:creator>
  <cp:lastModifiedBy>Natasa Przulj</cp:lastModifiedBy>
  <cp:revision>4180</cp:revision>
  <cp:lastPrinted>1601-01-01T00:00:00Z</cp:lastPrinted>
  <dcterms:created xsi:type="dcterms:W3CDTF">2014-08-26T00:00:07Z</dcterms:created>
  <dcterms:modified xsi:type="dcterms:W3CDTF">2025-05-28T07:30:46Z</dcterms:modified>
</cp:coreProperties>
</file>